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0"/>
  </p:notesMasterIdLst>
  <p:handoutMasterIdLst>
    <p:handoutMasterId r:id="rId31"/>
  </p:handoutMasterIdLst>
  <p:sldIdLst>
    <p:sldId id="256" r:id="rId2"/>
    <p:sldId id="289" r:id="rId3"/>
    <p:sldId id="291" r:id="rId4"/>
    <p:sldId id="290" r:id="rId5"/>
    <p:sldId id="259" r:id="rId6"/>
    <p:sldId id="297" r:id="rId7"/>
    <p:sldId id="260" r:id="rId8"/>
    <p:sldId id="261" r:id="rId9"/>
    <p:sldId id="299" r:id="rId10"/>
    <p:sldId id="303" r:id="rId11"/>
    <p:sldId id="302" r:id="rId12"/>
    <p:sldId id="262" r:id="rId13"/>
    <p:sldId id="264" r:id="rId14"/>
    <p:sldId id="266" r:id="rId15"/>
    <p:sldId id="306" r:id="rId16"/>
    <p:sldId id="307" r:id="rId17"/>
    <p:sldId id="258" r:id="rId18"/>
    <p:sldId id="300" r:id="rId19"/>
    <p:sldId id="298" r:id="rId20"/>
    <p:sldId id="276" r:id="rId21"/>
    <p:sldId id="277" r:id="rId22"/>
    <p:sldId id="278" r:id="rId23"/>
    <p:sldId id="285" r:id="rId24"/>
    <p:sldId id="286" r:id="rId25"/>
    <p:sldId id="269" r:id="rId26"/>
    <p:sldId id="273" r:id="rId27"/>
    <p:sldId id="294" r:id="rId28"/>
    <p:sldId id="304" r:id="rId29"/>
  </p:sldIdLst>
  <p:sldSz cx="9144000" cy="6858000" type="screen4x3"/>
  <p:notesSz cx="6805613" cy="9944100"/>
  <p:defaultTextStyle>
    <a:defPPr>
      <a:defRPr lang="nb-NO"/>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581" autoAdjust="0"/>
  </p:normalViewPr>
  <p:slideViewPr>
    <p:cSldViewPr>
      <p:cViewPr>
        <p:scale>
          <a:sx n="100" d="100"/>
          <a:sy n="100" d="100"/>
        </p:scale>
        <p:origin x="-1860" y="-3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nb-NO"/>
          </a:p>
        </p:txBody>
      </p:sp>
      <p:sp>
        <p:nvSpPr>
          <p:cNvPr id="3" name="Plassholder for dato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pPr>
              <a:defRPr/>
            </a:pPr>
            <a:fld id="{20CA48C4-D3C9-481F-91C9-0ED4FBE0E162}" type="datetimeFigureOut">
              <a:rPr lang="nb-NO"/>
              <a:pPr>
                <a:defRPr/>
              </a:pPr>
              <a:t>05.02.2015</a:t>
            </a:fld>
            <a:endParaRPr lang="nb-NO"/>
          </a:p>
        </p:txBody>
      </p:sp>
      <p:sp>
        <p:nvSpPr>
          <p:cNvPr id="4" name="Plassholder for bunntekst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pPr>
              <a:defRPr/>
            </a:pPr>
            <a:endParaRPr lang="nb-NO"/>
          </a:p>
        </p:txBody>
      </p:sp>
      <p:sp>
        <p:nvSpPr>
          <p:cNvPr id="5" name="Plassholder for lysbildenumm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pPr>
              <a:defRPr/>
            </a:pPr>
            <a:fld id="{F42D7E04-58AD-47BB-B210-C983DEBC05D6}" type="slidenum">
              <a:rPr lang="nb-NO"/>
              <a:pPr>
                <a:defRPr/>
              </a:pPr>
              <a:t>‹#›</a:t>
            </a:fld>
            <a:endParaRPr lang="nb-NO"/>
          </a:p>
        </p:txBody>
      </p:sp>
    </p:spTree>
    <p:extLst>
      <p:ext uri="{BB962C8B-B14F-4D97-AF65-F5344CB8AC3E}">
        <p14:creationId xmlns:p14="http://schemas.microsoft.com/office/powerpoint/2010/main" val="1122354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b-NO"/>
          </a:p>
        </p:txBody>
      </p:sp>
      <p:sp>
        <p:nvSpPr>
          <p:cNvPr id="35843" name="Rectangle 3"/>
          <p:cNvSpPr>
            <a:spLocks noGrp="1" noChangeArrowheads="1"/>
          </p:cNvSpPr>
          <p:nvPr>
            <p:ph type="dt" idx="1"/>
          </p:nvPr>
        </p:nvSpPr>
        <p:spPr bwMode="auto">
          <a:xfrm>
            <a:off x="385445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nb-NO"/>
          </a:p>
        </p:txBody>
      </p:sp>
      <p:sp>
        <p:nvSpPr>
          <p:cNvPr id="15364" name="Rectangle 4"/>
          <p:cNvSpPr>
            <a:spLocks noGrp="1" noRot="1" noChangeAspect="1" noChangeArrowheads="1" noTextEdit="1"/>
          </p:cNvSpPr>
          <p:nvPr>
            <p:ph type="sldImg" idx="2"/>
          </p:nvPr>
        </p:nvSpPr>
        <p:spPr bwMode="auto">
          <a:xfrm>
            <a:off x="919163" y="746125"/>
            <a:ext cx="4967287" cy="37274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1038" y="4722813"/>
            <a:ext cx="5443537" cy="447516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35846" name="Rectangle 6"/>
          <p:cNvSpPr>
            <a:spLocks noGrp="1" noChangeArrowheads="1"/>
          </p:cNvSpPr>
          <p:nvPr>
            <p:ph type="ftr" sz="quarter" idx="4"/>
          </p:nvPr>
        </p:nvSpPr>
        <p:spPr bwMode="auto">
          <a:xfrm>
            <a:off x="0" y="9445625"/>
            <a:ext cx="2949575"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b-NO"/>
          </a:p>
        </p:txBody>
      </p:sp>
      <p:sp>
        <p:nvSpPr>
          <p:cNvPr id="35847" name="Rectangle 7"/>
          <p:cNvSpPr>
            <a:spLocks noGrp="1" noChangeArrowheads="1"/>
          </p:cNvSpPr>
          <p:nvPr>
            <p:ph type="sldNum" sz="quarter" idx="5"/>
          </p:nvPr>
        </p:nvSpPr>
        <p:spPr bwMode="auto">
          <a:xfrm>
            <a:off x="3854450" y="9445625"/>
            <a:ext cx="2949575"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468EC3D-A70C-48F2-843E-83FA4232F15D}" type="slidenum">
              <a:rPr lang="nb-NO"/>
              <a:pPr>
                <a:defRPr/>
              </a:pPr>
              <a:t>‹#›</a:t>
            </a:fld>
            <a:endParaRPr lang="nb-NO"/>
          </a:p>
        </p:txBody>
      </p:sp>
    </p:spTree>
    <p:extLst>
      <p:ext uri="{BB962C8B-B14F-4D97-AF65-F5344CB8AC3E}">
        <p14:creationId xmlns:p14="http://schemas.microsoft.com/office/powerpoint/2010/main" val="1896115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p:spPr>
        <p:txBody>
          <a:bodyPr/>
          <a:lstStyle/>
          <a:p>
            <a:r>
              <a:rPr lang="en-US" sz="2000" smtClean="0"/>
              <a:t>Den biologiske perspektiven er med på å belyse Diskusjonen om hvorvidt avhengighet er eller ikke et sykdom. The illness of the will. Biologien er gir premisser for filosofiske og moralske Diskusjoner</a:t>
            </a:r>
            <a:r>
              <a:rPr lang="en-US" smtClean="0"/>
              <a:t>. </a:t>
            </a:r>
          </a:p>
        </p:txBody>
      </p:sp>
      <p:sp>
        <p:nvSpPr>
          <p:cNvPr id="18435" name="Slide Number Placeholder 3"/>
          <p:cNvSpPr>
            <a:spLocks noGrp="1"/>
          </p:cNvSpPr>
          <p:nvPr>
            <p:ph type="sldNum" sz="quarter" idx="5"/>
          </p:nvPr>
        </p:nvSpPr>
        <p:spPr>
          <a:noFill/>
          <a:ln>
            <a:miter lim="800000"/>
            <a:headEnd/>
            <a:tailEnd/>
          </a:ln>
        </p:spPr>
        <p:txBody>
          <a:bodyPr/>
          <a:lstStyle/>
          <a:p>
            <a:fld id="{C1FC34B2-B4C3-4F4E-A248-92D22D3B2857}" type="slidenum">
              <a:rPr lang="nb-NO" smtClean="0"/>
              <a:pPr/>
              <a:t>1</a:t>
            </a:fld>
            <a:endParaRPr lang="nb-N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ssholder for lysbilde 1"/>
          <p:cNvSpPr>
            <a:spLocks noGrp="1" noRot="1" noChangeAspect="1"/>
          </p:cNvSpPr>
          <p:nvPr>
            <p:ph type="sldImg"/>
          </p:nvPr>
        </p:nvSpPr>
        <p:spPr>
          <a:ln/>
        </p:spPr>
      </p:sp>
      <p:sp>
        <p:nvSpPr>
          <p:cNvPr id="38914" name="Plassholder for notater 2"/>
          <p:cNvSpPr>
            <a:spLocks noGrp="1"/>
          </p:cNvSpPr>
          <p:nvPr>
            <p:ph type="body" idx="1"/>
          </p:nvPr>
        </p:nvSpPr>
        <p:spPr>
          <a:noFill/>
        </p:spPr>
        <p:txBody>
          <a:bodyPr/>
          <a:lstStyle/>
          <a:p>
            <a:endParaRPr lang="nb-NO" smtClean="0"/>
          </a:p>
        </p:txBody>
      </p:sp>
      <p:sp>
        <p:nvSpPr>
          <p:cNvPr id="38915" name="Plassholder for lysbildenummer 3"/>
          <p:cNvSpPr>
            <a:spLocks noGrp="1"/>
          </p:cNvSpPr>
          <p:nvPr>
            <p:ph type="sldNum" sz="quarter" idx="5"/>
          </p:nvPr>
        </p:nvSpPr>
        <p:spPr>
          <a:noFill/>
          <a:ln>
            <a:miter lim="800000"/>
            <a:headEnd/>
            <a:tailEnd/>
          </a:ln>
        </p:spPr>
        <p:txBody>
          <a:bodyPr/>
          <a:lstStyle/>
          <a:p>
            <a:fld id="{0E0C3304-2C88-42A9-996D-1CD9EA0028C5}" type="slidenum">
              <a:rPr lang="nb-NO" smtClean="0"/>
              <a:pPr/>
              <a:t>10</a:t>
            </a:fld>
            <a:endParaRPr lang="nb-N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p:spPr>
        <p:txBody>
          <a:bodyPr/>
          <a:lstStyle/>
          <a:p>
            <a:r>
              <a:rPr lang="en-US" smtClean="0"/>
              <a:t>Ikke bare dopamin, men en balanse mellom Da og Glu</a:t>
            </a:r>
          </a:p>
          <a:p>
            <a:r>
              <a:rPr lang="en-US" smtClean="0"/>
              <a:t>Intracelulære konsekvenser for cellefunksjon og for genekspresjon I Nac. </a:t>
            </a:r>
          </a:p>
        </p:txBody>
      </p:sp>
      <p:sp>
        <p:nvSpPr>
          <p:cNvPr id="43011" name="Slide Number Placeholder 3"/>
          <p:cNvSpPr>
            <a:spLocks noGrp="1"/>
          </p:cNvSpPr>
          <p:nvPr>
            <p:ph type="sldNum" sz="quarter" idx="5"/>
          </p:nvPr>
        </p:nvSpPr>
        <p:spPr>
          <a:noFill/>
          <a:ln>
            <a:miter lim="800000"/>
            <a:headEnd/>
            <a:tailEnd/>
          </a:ln>
        </p:spPr>
        <p:txBody>
          <a:bodyPr/>
          <a:lstStyle/>
          <a:p>
            <a:fld id="{87CD676E-CB86-49AB-BA8B-8CEAD7376B1F}" type="slidenum">
              <a:rPr lang="nb-NO" smtClean="0"/>
              <a:pPr/>
              <a:t>11</a:t>
            </a:fld>
            <a:endParaRPr lang="nb-N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miter lim="800000"/>
            <a:headEnd/>
            <a:tailEnd/>
          </a:ln>
        </p:spPr>
        <p:txBody>
          <a:bodyPr/>
          <a:lstStyle/>
          <a:p>
            <a:fld id="{1890B2C5-8451-4454-A705-74219CA89E62}" type="slidenum">
              <a:rPr lang="nb-NO" smtClean="0"/>
              <a:pPr/>
              <a:t>12</a:t>
            </a:fld>
            <a:endParaRPr lang="nb-NO"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nb-NO" smtClean="0"/>
              <a:t>BLA: basolateral amygdala </a:t>
            </a:r>
          </a:p>
          <a:p>
            <a:pPr eaLnBrk="1" hangingPunct="1"/>
            <a:r>
              <a:rPr lang="nb-NO" smtClean="0"/>
              <a:t>VP: ventral pallidum</a:t>
            </a:r>
          </a:p>
          <a:p>
            <a:pPr eaLnBrk="1" hangingPunct="1"/>
            <a:endParaRPr lang="nb-NO" smtClean="0"/>
          </a:p>
          <a:p>
            <a:pPr eaLnBrk="1" hangingPunct="1"/>
            <a:r>
              <a:rPr lang="nb-NO" smtClean="0"/>
              <a:t>Motiverende naturlige stimuli lavere DA og rask toleranse. Når personen har lært seg den mest effektive adferd som fører til belønning, slutter det å være behov for dopamin utkillelse. </a:t>
            </a:r>
          </a:p>
          <a:p>
            <a:pPr eaLnBrk="1" hangingPunct="1"/>
            <a:r>
              <a:rPr lang="nb-NO" smtClean="0"/>
              <a:t>DA utskillelse for hver gang man bruker rusmidler gjør at man fortsetter å lære ulike adferd og forsterke tidligere lært adferd som fører til inntak og utvikle stadig nye betingede stimuli.</a:t>
            </a:r>
          </a:p>
          <a:p>
            <a:pPr eaLnBrk="1" hangingPunct="1"/>
            <a:endParaRPr lang="nb-NO" smtClean="0"/>
          </a:p>
          <a:p>
            <a:pPr eaLnBrk="1" hangingPunct="1"/>
            <a:r>
              <a:rPr lang="nb-NO" smtClean="0"/>
              <a:t>Cecilie og André hat et prosjekt som går ut på å finne ut om det er hovedsakelig 6MAM som utløser slike DA økning som fører til heroin avhengiget, mens Guro prøver å identifisere hvilke reseptor som medierer denne effekten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miter lim="800000"/>
            <a:headEnd/>
            <a:tailEnd/>
          </a:ln>
        </p:spPr>
        <p:txBody>
          <a:bodyPr/>
          <a:lstStyle/>
          <a:p>
            <a:fld id="{3D1793CB-C45B-4483-B24C-01611EA13648}" type="slidenum">
              <a:rPr lang="nb-NO" smtClean="0"/>
              <a:pPr/>
              <a:t>13</a:t>
            </a:fld>
            <a:endParaRPr lang="nb-NO"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r>
              <a:rPr lang="nb-NO" smtClean="0"/>
              <a:t>Spiny cells i NaC stimulerer cAMP og gi opphav til en rekke produkter (CREB og Delta Fos B) som regulerer gen transkripsjonen. Denne dannelse av delta FosB sjer også for motiverende naturlige stimuli. Viktig for å lære og utvikle motivert adferd.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miter lim="800000"/>
            <a:headEnd/>
            <a:tailEnd/>
          </a:ln>
        </p:spPr>
        <p:txBody>
          <a:bodyPr/>
          <a:lstStyle/>
          <a:p>
            <a:fld id="{A1760354-6FE9-40E6-932F-46E1AD0AC3E1}" type="slidenum">
              <a:rPr lang="nb-NO" smtClean="0"/>
              <a:pPr/>
              <a:t>14</a:t>
            </a:fld>
            <a:endParaRPr lang="nb-NO"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08050" y="4722813"/>
            <a:ext cx="4989513" cy="4475162"/>
          </a:xfrm>
          <a:noFill/>
        </p:spPr>
        <p:txBody>
          <a:bodyPr/>
          <a:lstStyle/>
          <a:p>
            <a:pPr eaLnBrk="1" hangingPunct="1"/>
            <a:r>
              <a:rPr lang="nb-NO" smtClean="0"/>
              <a:t>Forandringer i accumbens. </a:t>
            </a:r>
          </a:p>
          <a:p>
            <a:pPr eaLnBrk="1" hangingPunct="1"/>
            <a:r>
              <a:rPr lang="nb-NO" smtClean="0"/>
              <a:t>Dannelse av nye koblinger fører til verdien av rusrelatert belønning øker. Marte og Vigdis har vist at betydning av heroinintak øker med gjentatt bruk og at metabolitten 6-MAM har en viktig rolle i dette.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ssholder for lysbilde 1"/>
          <p:cNvSpPr>
            <a:spLocks noGrp="1" noRot="1" noChangeAspect="1"/>
          </p:cNvSpPr>
          <p:nvPr>
            <p:ph type="sldImg"/>
          </p:nvPr>
        </p:nvSpPr>
        <p:spPr>
          <a:ln/>
        </p:spPr>
      </p:sp>
      <p:sp>
        <p:nvSpPr>
          <p:cNvPr id="51202" name="Plassholder for notater 2"/>
          <p:cNvSpPr>
            <a:spLocks noGrp="1"/>
          </p:cNvSpPr>
          <p:nvPr>
            <p:ph type="body" idx="1"/>
          </p:nvPr>
        </p:nvSpPr>
        <p:spPr>
          <a:noFill/>
        </p:spPr>
        <p:txBody>
          <a:bodyPr/>
          <a:lstStyle/>
          <a:p>
            <a:endParaRPr lang="nb-NO" smtClean="0"/>
          </a:p>
        </p:txBody>
      </p:sp>
      <p:sp>
        <p:nvSpPr>
          <p:cNvPr id="51203" name="Plassholder for lysbildenummer 3"/>
          <p:cNvSpPr>
            <a:spLocks noGrp="1"/>
          </p:cNvSpPr>
          <p:nvPr>
            <p:ph type="sldNum" sz="quarter" idx="5"/>
          </p:nvPr>
        </p:nvSpPr>
        <p:spPr>
          <a:noFill/>
          <a:ln>
            <a:miter lim="800000"/>
            <a:headEnd/>
            <a:tailEnd/>
          </a:ln>
        </p:spPr>
        <p:txBody>
          <a:bodyPr/>
          <a:lstStyle/>
          <a:p>
            <a:fld id="{A1D7918C-A57E-4494-9E14-8C50AD3D32BD}" type="slidenum">
              <a:rPr lang="nb-NO" smtClean="0"/>
              <a:pPr/>
              <a:t>15</a:t>
            </a:fld>
            <a:endParaRPr lang="nb-N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ssholder for lysbilde 1"/>
          <p:cNvSpPr>
            <a:spLocks noGrp="1" noRot="1" noChangeAspect="1"/>
          </p:cNvSpPr>
          <p:nvPr>
            <p:ph type="sldImg"/>
          </p:nvPr>
        </p:nvSpPr>
        <p:spPr>
          <a:ln/>
        </p:spPr>
      </p:sp>
      <p:sp>
        <p:nvSpPr>
          <p:cNvPr id="53250" name="Plassholder for notater 2"/>
          <p:cNvSpPr>
            <a:spLocks noGrp="1"/>
          </p:cNvSpPr>
          <p:nvPr>
            <p:ph type="body" idx="1"/>
          </p:nvPr>
        </p:nvSpPr>
        <p:spPr>
          <a:noFill/>
        </p:spPr>
        <p:txBody>
          <a:bodyPr/>
          <a:lstStyle/>
          <a:p>
            <a:endParaRPr lang="nb-NO" smtClean="0"/>
          </a:p>
        </p:txBody>
      </p:sp>
      <p:sp>
        <p:nvSpPr>
          <p:cNvPr id="53251" name="Plassholder for lysbildenummer 3"/>
          <p:cNvSpPr>
            <a:spLocks noGrp="1"/>
          </p:cNvSpPr>
          <p:nvPr>
            <p:ph type="sldNum" sz="quarter" idx="5"/>
          </p:nvPr>
        </p:nvSpPr>
        <p:spPr>
          <a:noFill/>
          <a:ln>
            <a:miter lim="800000"/>
            <a:headEnd/>
            <a:tailEnd/>
          </a:ln>
        </p:spPr>
        <p:txBody>
          <a:bodyPr/>
          <a:lstStyle/>
          <a:p>
            <a:fld id="{DDC1627D-1451-4E81-9BA6-814CF1183396}" type="slidenum">
              <a:rPr lang="nb-NO" smtClean="0"/>
              <a:pPr/>
              <a:t>16</a:t>
            </a:fld>
            <a:endParaRPr lang="nb-N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miter lim="800000"/>
            <a:headEnd/>
            <a:tailEnd/>
          </a:ln>
        </p:spPr>
        <p:txBody>
          <a:bodyPr/>
          <a:lstStyle/>
          <a:p>
            <a:fld id="{4676480A-D0FF-47F9-B8A8-7B9CB70A13C2}" type="slidenum">
              <a:rPr lang="nb-NO" smtClean="0"/>
              <a:pPr/>
              <a:t>17</a:t>
            </a:fld>
            <a:endParaRPr lang="nb-NO"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r>
              <a:rPr lang="nb-NO" smtClean="0"/>
              <a:t>Neuroadaptasjon: a) timer til uker (lærefase) b) uker til permanent? (automatisme fase)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lassholder for lysbilde 1"/>
          <p:cNvSpPr>
            <a:spLocks noGrp="1" noRot="1" noChangeAspect="1"/>
          </p:cNvSpPr>
          <p:nvPr>
            <p:ph type="sldImg"/>
          </p:nvPr>
        </p:nvSpPr>
        <p:spPr>
          <a:ln/>
        </p:spPr>
      </p:sp>
      <p:sp>
        <p:nvSpPr>
          <p:cNvPr id="57346" name="Plassholder for notater 2"/>
          <p:cNvSpPr>
            <a:spLocks noGrp="1"/>
          </p:cNvSpPr>
          <p:nvPr>
            <p:ph type="body" idx="1"/>
          </p:nvPr>
        </p:nvSpPr>
        <p:spPr>
          <a:noFill/>
        </p:spPr>
        <p:txBody>
          <a:bodyPr/>
          <a:lstStyle/>
          <a:p>
            <a:endParaRPr lang="nb-NO" smtClean="0"/>
          </a:p>
        </p:txBody>
      </p:sp>
      <p:sp>
        <p:nvSpPr>
          <p:cNvPr id="57347" name="Plassholder for lysbildenummer 3"/>
          <p:cNvSpPr>
            <a:spLocks noGrp="1"/>
          </p:cNvSpPr>
          <p:nvPr>
            <p:ph type="sldNum" sz="quarter" idx="5"/>
          </p:nvPr>
        </p:nvSpPr>
        <p:spPr>
          <a:noFill/>
          <a:ln>
            <a:miter lim="800000"/>
            <a:headEnd/>
            <a:tailEnd/>
          </a:ln>
        </p:spPr>
        <p:txBody>
          <a:bodyPr/>
          <a:lstStyle/>
          <a:p>
            <a:fld id="{A5A8891C-0A2D-4114-B209-E1A4C7DB2007}" type="slidenum">
              <a:rPr lang="nb-NO" smtClean="0"/>
              <a:pPr/>
              <a:t>18</a:t>
            </a:fld>
            <a:endParaRPr lang="nb-NO"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Plassholder for lysbilde 1"/>
          <p:cNvSpPr>
            <a:spLocks noGrp="1" noRot="1" noChangeAspect="1" noTextEdit="1"/>
          </p:cNvSpPr>
          <p:nvPr>
            <p:ph type="sldImg"/>
          </p:nvPr>
        </p:nvSpPr>
        <p:spPr>
          <a:ln/>
        </p:spPr>
      </p:sp>
      <p:sp>
        <p:nvSpPr>
          <p:cNvPr id="59394" name="Plassholder for notater 2"/>
          <p:cNvSpPr>
            <a:spLocks noGrp="1"/>
          </p:cNvSpPr>
          <p:nvPr>
            <p:ph type="body" idx="1"/>
          </p:nvPr>
        </p:nvSpPr>
        <p:spPr>
          <a:noFill/>
        </p:spPr>
        <p:txBody>
          <a:bodyPr/>
          <a:lstStyle/>
          <a:p>
            <a:pPr eaLnBrk="1" hangingPunct="1"/>
            <a:endParaRPr lang="nb-NO" smtClean="0"/>
          </a:p>
        </p:txBody>
      </p:sp>
      <p:sp>
        <p:nvSpPr>
          <p:cNvPr id="59395" name="Plassholder for lysbildenummer 3"/>
          <p:cNvSpPr>
            <a:spLocks noGrp="1"/>
          </p:cNvSpPr>
          <p:nvPr>
            <p:ph type="sldNum" sz="quarter" idx="5"/>
          </p:nvPr>
        </p:nvSpPr>
        <p:spPr>
          <a:noFill/>
          <a:ln>
            <a:miter lim="800000"/>
            <a:headEnd/>
            <a:tailEnd/>
          </a:ln>
        </p:spPr>
        <p:txBody>
          <a:bodyPr/>
          <a:lstStyle/>
          <a:p>
            <a:fld id="{58D88286-84F1-4BA8-99E2-7E2DB7B8912E}" type="slidenum">
              <a:rPr lang="nb-NO" smtClean="0"/>
              <a:pPr/>
              <a:t>19</a:t>
            </a:fld>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miter lim="800000"/>
            <a:headEnd/>
            <a:tailEnd/>
          </a:ln>
        </p:spPr>
        <p:txBody>
          <a:bodyPr/>
          <a:lstStyle/>
          <a:p>
            <a:fld id="{988F64B6-9C48-4117-9FC2-97AFF4583CEF}" type="slidenum">
              <a:rPr lang="nb-NO" smtClean="0"/>
              <a:pPr/>
              <a:t>2</a:t>
            </a:fld>
            <a:endParaRPr lang="nb-NO"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08050" y="4722813"/>
            <a:ext cx="4989513" cy="4475162"/>
          </a:xfrm>
          <a:noFill/>
        </p:spPr>
        <p:txBody>
          <a:bodyPr/>
          <a:lstStyle/>
          <a:p>
            <a:pPr eaLnBrk="1" hangingPunct="1"/>
            <a:endParaRPr lang="nb-N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miter lim="800000"/>
            <a:headEnd/>
            <a:tailEnd/>
          </a:ln>
        </p:spPr>
        <p:txBody>
          <a:bodyPr/>
          <a:lstStyle/>
          <a:p>
            <a:fld id="{AFDCBD36-B942-4140-BD29-A80D40AAA7E6}" type="slidenum">
              <a:rPr lang="nb-NO" smtClean="0"/>
              <a:pPr/>
              <a:t>20</a:t>
            </a:fld>
            <a:endParaRPr lang="nb-NO"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r>
              <a:rPr lang="nb-NO" smtClean="0"/>
              <a:t>Medial prefrontal cortex: lesjoner gjør at individer blir apatiske og ikke bryr seg om konsekvensene av sine handlinger. ACC selv-monitorering av motorisk adferd. Varsel om fare for feil eller feil. Kontinuerlig motivasjonell evaluering og ”executive guidance” (Luu). (Carter funksjonell MRI) . ”Flanker task”: pil hø eller ve som ledsages av annen pil (hø/ve) som skal ignoreres (congruent or incongruent distractors). Responsen er å trykke på hø eller ve knapp. </a:t>
            </a:r>
          </a:p>
          <a:p>
            <a:pPr eaLnBrk="1" hangingPunct="1"/>
            <a:r>
              <a:rPr lang="nb-NO" smtClean="0"/>
              <a:t>Signal for å få oppmerksomheten (Van Veen)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p:spPr>
        <p:txBody>
          <a:bodyPr/>
          <a:lstStyle/>
          <a:p>
            <a:endParaRPr lang="nb-NO"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p:spPr>
        <p:txBody>
          <a:bodyPr/>
          <a:lstStyle/>
          <a:p>
            <a:endParaRPr lang="nb-N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miter lim="800000"/>
            <a:headEnd/>
            <a:tailEnd/>
          </a:ln>
        </p:spPr>
        <p:txBody>
          <a:bodyPr/>
          <a:lstStyle/>
          <a:p>
            <a:fld id="{092DD6FB-7ED8-4BB3-ACE3-4B2C11801AE8}" type="slidenum">
              <a:rPr lang="nb-NO" smtClean="0"/>
              <a:pPr/>
              <a:t>23</a:t>
            </a:fld>
            <a:endParaRPr lang="nb-NO" smtClean="0"/>
          </a:p>
        </p:txBody>
      </p:sp>
      <p:sp>
        <p:nvSpPr>
          <p:cNvPr id="67586" name="Rectangle 2"/>
          <p:cNvSpPr>
            <a:spLocks noGrp="1" noRot="1" noChangeAspect="1" noChangeArrowheads="1" noTextEdit="1"/>
          </p:cNvSpPr>
          <p:nvPr>
            <p:ph type="sldImg"/>
          </p:nvPr>
        </p:nvSpPr>
        <p:spPr>
          <a:xfrm>
            <a:off x="917575" y="758825"/>
            <a:ext cx="4970463" cy="3729038"/>
          </a:xfrm>
          <a:ln/>
        </p:spPr>
      </p:sp>
      <p:sp>
        <p:nvSpPr>
          <p:cNvPr id="67587" name="Rectangle 3"/>
          <p:cNvSpPr>
            <a:spLocks noGrp="1" noChangeArrowheads="1"/>
          </p:cNvSpPr>
          <p:nvPr>
            <p:ph type="body" idx="1"/>
          </p:nvPr>
        </p:nvSpPr>
        <p:spPr>
          <a:xfrm>
            <a:off x="898525" y="4729163"/>
            <a:ext cx="5008563" cy="4456112"/>
          </a:xfrm>
          <a:noFill/>
        </p:spPr>
        <p:txBody>
          <a:bodyPr/>
          <a:lstStyle/>
          <a:p>
            <a:pPr eaLnBrk="1" hangingPunct="1"/>
            <a:endParaRPr lang="nb-NO"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ssholder for lysbilde 1"/>
          <p:cNvSpPr>
            <a:spLocks noGrp="1" noRot="1" noChangeAspect="1"/>
          </p:cNvSpPr>
          <p:nvPr>
            <p:ph type="sldImg"/>
          </p:nvPr>
        </p:nvSpPr>
        <p:spPr>
          <a:ln/>
        </p:spPr>
      </p:sp>
      <p:sp>
        <p:nvSpPr>
          <p:cNvPr id="69634" name="Plassholder for notater 2"/>
          <p:cNvSpPr>
            <a:spLocks noGrp="1"/>
          </p:cNvSpPr>
          <p:nvPr>
            <p:ph type="body" idx="1"/>
          </p:nvPr>
        </p:nvSpPr>
        <p:spPr>
          <a:noFill/>
        </p:spPr>
        <p:txBody>
          <a:bodyPr/>
          <a:lstStyle/>
          <a:p>
            <a:endParaRPr lang="nb-NO" smtClean="0"/>
          </a:p>
        </p:txBody>
      </p:sp>
      <p:sp>
        <p:nvSpPr>
          <p:cNvPr id="69635" name="Plassholder for lysbildenummer 3"/>
          <p:cNvSpPr>
            <a:spLocks noGrp="1"/>
          </p:cNvSpPr>
          <p:nvPr>
            <p:ph type="sldNum" sz="quarter" idx="5"/>
          </p:nvPr>
        </p:nvSpPr>
        <p:spPr>
          <a:noFill/>
          <a:ln>
            <a:miter lim="800000"/>
            <a:headEnd/>
            <a:tailEnd/>
          </a:ln>
        </p:spPr>
        <p:txBody>
          <a:bodyPr/>
          <a:lstStyle/>
          <a:p>
            <a:fld id="{C404C79D-47E1-42C1-B721-A608EBEC8754}" type="slidenum">
              <a:rPr lang="nb-NO" smtClean="0"/>
              <a:pPr/>
              <a:t>24</a:t>
            </a:fld>
            <a:endParaRPr lang="nb-NO"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5A2B0AE5-A709-4593-91ED-F9A4A5E0C5F8}" type="slidenum">
              <a:rPr lang="nb-NO" smtClean="0"/>
              <a:pPr/>
              <a:t>25</a:t>
            </a:fld>
            <a:endParaRPr lang="nb-NO"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pPr eaLnBrk="1" hangingPunct="1"/>
            <a:r>
              <a:rPr lang="nb-NO" smtClean="0"/>
              <a:t>Fishbein lav activitet ACC</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miter lim="800000"/>
            <a:headEnd/>
            <a:tailEnd/>
          </a:ln>
        </p:spPr>
        <p:txBody>
          <a:bodyPr/>
          <a:lstStyle/>
          <a:p>
            <a:fld id="{3B86F4F4-E957-4A58-9534-F60F0A53A24B}" type="slidenum">
              <a:rPr lang="nb-NO" smtClean="0"/>
              <a:pPr/>
              <a:t>26</a:t>
            </a:fld>
            <a:endParaRPr lang="nb-NO"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908050" y="4722813"/>
            <a:ext cx="4989513" cy="4475162"/>
          </a:xfrm>
          <a:noFill/>
        </p:spPr>
        <p:txBody>
          <a:bodyPr/>
          <a:lstStyle/>
          <a:p>
            <a:pPr eaLnBrk="1" hangingPunct="1"/>
            <a:endParaRPr lang="nb-NO"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Plassholder for lysbilde 1"/>
          <p:cNvSpPr>
            <a:spLocks noGrp="1" noRot="1" noChangeAspect="1" noTextEdit="1"/>
          </p:cNvSpPr>
          <p:nvPr>
            <p:ph type="sldImg"/>
          </p:nvPr>
        </p:nvSpPr>
        <p:spPr>
          <a:ln/>
        </p:spPr>
      </p:sp>
      <p:sp>
        <p:nvSpPr>
          <p:cNvPr id="75778" name="Plassholder for notater 2"/>
          <p:cNvSpPr>
            <a:spLocks noGrp="1"/>
          </p:cNvSpPr>
          <p:nvPr>
            <p:ph type="body" idx="1"/>
          </p:nvPr>
        </p:nvSpPr>
        <p:spPr>
          <a:noFill/>
        </p:spPr>
        <p:txBody>
          <a:bodyPr/>
          <a:lstStyle/>
          <a:p>
            <a:pPr eaLnBrk="1" hangingPunct="1"/>
            <a:endParaRPr lang="nb-NO" smtClean="0"/>
          </a:p>
        </p:txBody>
      </p:sp>
      <p:sp>
        <p:nvSpPr>
          <p:cNvPr id="75779" name="Plassholder for lysbildenummer 3"/>
          <p:cNvSpPr>
            <a:spLocks noGrp="1"/>
          </p:cNvSpPr>
          <p:nvPr>
            <p:ph type="sldNum" sz="quarter" idx="5"/>
          </p:nvPr>
        </p:nvSpPr>
        <p:spPr>
          <a:noFill/>
          <a:ln>
            <a:miter lim="800000"/>
            <a:headEnd/>
            <a:tailEnd/>
          </a:ln>
        </p:spPr>
        <p:txBody>
          <a:bodyPr/>
          <a:lstStyle/>
          <a:p>
            <a:fld id="{E40AB310-0A6B-4C60-90DB-4B4F2E8FF4B1}" type="slidenum">
              <a:rPr lang="nb-NO" smtClean="0"/>
              <a:pPr/>
              <a:t>27</a:t>
            </a:fld>
            <a:endParaRPr lang="nb-NO"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p:spPr>
        <p:txBody>
          <a:bodyPr/>
          <a:lstStyle/>
          <a:p>
            <a:r>
              <a:rPr lang="en-US" smtClean="0"/>
              <a:t>Hva er mekanismen i hjernen bak dette? Hva er den neurobiologiske forklaringen?</a:t>
            </a:r>
          </a:p>
        </p:txBody>
      </p:sp>
      <p:sp>
        <p:nvSpPr>
          <p:cNvPr id="36867" name="Slide Number Placeholder 3"/>
          <p:cNvSpPr>
            <a:spLocks noGrp="1"/>
          </p:cNvSpPr>
          <p:nvPr>
            <p:ph type="sldNum" sz="quarter" idx="5"/>
          </p:nvPr>
        </p:nvSpPr>
        <p:spPr>
          <a:noFill/>
          <a:ln>
            <a:miter lim="800000"/>
            <a:headEnd/>
            <a:tailEnd/>
          </a:ln>
        </p:spPr>
        <p:txBody>
          <a:bodyPr/>
          <a:lstStyle/>
          <a:p>
            <a:fld id="{EA28FABA-8C68-4213-BA4B-6F3D6CDBD116}" type="slidenum">
              <a:rPr lang="nb-NO" smtClean="0"/>
              <a:pPr/>
              <a:t>28</a:t>
            </a:fld>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p:spPr>
        <p:txBody>
          <a:bodyPr/>
          <a:lstStyle/>
          <a:p>
            <a:r>
              <a:rPr lang="en-US" sz="2000" smtClean="0"/>
              <a:t>Historisk sett begynte jakten på den biologiske grunnlaget med at det ble reflektert over felles effekter måtte ha en felles biologisk grunnlag et eller annen sted I hjernen</a:t>
            </a:r>
          </a:p>
        </p:txBody>
      </p:sp>
      <p:sp>
        <p:nvSpPr>
          <p:cNvPr id="22531" name="Slide Number Placeholder 3"/>
          <p:cNvSpPr>
            <a:spLocks noGrp="1"/>
          </p:cNvSpPr>
          <p:nvPr>
            <p:ph type="sldNum" sz="quarter" idx="5"/>
          </p:nvPr>
        </p:nvSpPr>
        <p:spPr>
          <a:noFill/>
          <a:ln>
            <a:miter lim="800000"/>
            <a:headEnd/>
            <a:tailEnd/>
          </a:ln>
        </p:spPr>
        <p:txBody>
          <a:bodyPr/>
          <a:lstStyle/>
          <a:p>
            <a:fld id="{AB5B01D5-62CB-4AC4-A4A9-AD5CE09D1AC2}" type="slidenum">
              <a:rPr lang="nb-NO" smtClean="0"/>
              <a:pPr/>
              <a:t>3</a:t>
            </a:fld>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fld id="{640D53A2-BC74-4723-B55F-A9FA82AE8623}" type="slidenum">
              <a:rPr lang="nb-NO" smtClean="0"/>
              <a:pPr/>
              <a:t>4</a:t>
            </a:fld>
            <a:endParaRPr lang="nb-NO" smtClean="0"/>
          </a:p>
        </p:txBody>
      </p:sp>
      <p:sp>
        <p:nvSpPr>
          <p:cNvPr id="24578" name="Rectangle 2"/>
          <p:cNvSpPr>
            <a:spLocks noGrp="1" noRot="1" noChangeAspect="1" noChangeArrowheads="1" noTextEdit="1"/>
          </p:cNvSpPr>
          <p:nvPr>
            <p:ph type="sldImg"/>
          </p:nvPr>
        </p:nvSpPr>
        <p:spPr>
          <a:xfrm>
            <a:off x="927100" y="752475"/>
            <a:ext cx="4951413" cy="3714750"/>
          </a:xfrm>
          <a:ln w="12700" cap="flat">
            <a:solidFill>
              <a:schemeClr val="tx1"/>
            </a:solidFill>
          </a:ln>
        </p:spPr>
      </p:sp>
      <p:sp>
        <p:nvSpPr>
          <p:cNvPr id="24579" name="Rectangle 3"/>
          <p:cNvSpPr>
            <a:spLocks noGrp="1" noChangeArrowheads="1"/>
          </p:cNvSpPr>
          <p:nvPr>
            <p:ph type="body" idx="1"/>
          </p:nvPr>
        </p:nvSpPr>
        <p:spPr>
          <a:xfrm>
            <a:off x="908050" y="4725988"/>
            <a:ext cx="4987925" cy="4187825"/>
          </a:xfrm>
          <a:noFill/>
        </p:spPr>
        <p:txBody>
          <a:bodyPr lIns="90488" tIns="44450" rIns="90488" bIns="44450"/>
          <a:lstStyle/>
          <a:p>
            <a:pPr eaLnBrk="1" hangingPunct="1"/>
            <a:r>
              <a:rPr lang="nb-NO" smtClean="0"/>
              <a:t>Ulike neurotransmittere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p:spPr>
        <p:txBody>
          <a:bodyPr/>
          <a:lstStyle/>
          <a:p>
            <a:r>
              <a:rPr lang="nb-NO" smtClean="0"/>
              <a:t>Bildediagnostikk har vært da avgjørende for å Forstå den biologiske grunnlaget</a:t>
            </a:r>
          </a:p>
          <a:p>
            <a:endParaRPr lang="nb-NO" smtClean="0"/>
          </a:p>
          <a:p>
            <a:r>
              <a:rPr lang="nb-NO" smtClean="0"/>
              <a:t>Hva er da den belønningssenteret….for å forklare Det liker jeg å starte fra begynnelsen….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p:spPr>
        <p:txBody>
          <a:bodyPr/>
          <a:lstStyle/>
          <a:p>
            <a:r>
              <a:rPr lang="nb-NO" smtClean="0"/>
              <a:t>Belønningssenteret eller overlevelsessenteret? Forandrer vår proritering og hva vi synes er viktige ting i vår liv</a:t>
            </a:r>
          </a:p>
          <a:p>
            <a:r>
              <a:rPr lang="nb-NO" smtClean="0"/>
              <a:t>Dette er overhode ikke noe kjekt å ha funksjon. Dette er fundamental for overlevelse og derfor en meget kraftig redskap. Når det systemet firer så er det alvor.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miter lim="800000"/>
            <a:headEnd/>
            <a:tailEnd/>
          </a:ln>
        </p:spPr>
        <p:txBody>
          <a:bodyPr/>
          <a:lstStyle/>
          <a:p>
            <a:fld id="{2A151D86-78D1-4E6F-8CDB-D953DF8F9386}" type="slidenum">
              <a:rPr lang="nb-NO" smtClean="0"/>
              <a:pPr/>
              <a:t>7</a:t>
            </a:fld>
            <a:endParaRPr lang="nb-NO"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08050" y="4722813"/>
            <a:ext cx="4989513" cy="4475162"/>
          </a:xfrm>
          <a:noFill/>
        </p:spPr>
        <p:txBody>
          <a:bodyPr/>
          <a:lstStyle/>
          <a:p>
            <a:pPr eaLnBrk="1" hangingPunct="1"/>
            <a:r>
              <a:rPr lang="nb-NO" smtClean="0"/>
              <a:t>Vital motivasjonssenter. Ingen kjekt å ha men en livsviktig motivasjon. </a:t>
            </a:r>
          </a:p>
          <a:p>
            <a:pPr eaLnBrk="1" hangingPunct="1"/>
            <a:r>
              <a:rPr lang="nb-NO" smtClean="0"/>
              <a:t>Prefrontal cortex Ungdom og modenhet. Rusmisbruk i ungdommen.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4EC751C6-C53E-4D22-A5BB-091CD7FA5482}" type="slidenum">
              <a:rPr lang="nb-NO" smtClean="0"/>
              <a:pPr/>
              <a:t>8</a:t>
            </a:fld>
            <a:endParaRPr lang="nb-NO"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08050" y="4722813"/>
            <a:ext cx="4989513" cy="4475162"/>
          </a:xfrm>
          <a:noFill/>
        </p:spPr>
        <p:txBody>
          <a:bodyPr/>
          <a:lstStyle/>
          <a:p>
            <a:pPr eaLnBrk="1" hangingPunct="1"/>
            <a:r>
              <a:rPr lang="nb-NO" smtClean="0"/>
              <a:t>Kapring av motivasjonssystemet.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p:spPr>
        <p:txBody>
          <a:bodyPr/>
          <a:lstStyle/>
          <a:p>
            <a:r>
              <a:rPr lang="en-US" smtClean="0"/>
              <a:t>Hav er det vi ser skjer når folk bruker rusmidler gjentatte ganger? Det er fenomenet som  forklarer hvorfor rusmisbrukere får tilbakefall etter lang tid. Hor sterke disse krefter er som gjør at mennesker kan gå fra arbeid og familie og setter inntak av rusmidler høyere enn det. At rusmiddelfeltet inntar første prioritet I ens liv Foran alt annet. Slik som denne mannen sier....</a:t>
            </a:r>
          </a:p>
        </p:txBody>
      </p:sp>
      <p:sp>
        <p:nvSpPr>
          <p:cNvPr id="34819" name="Slide Number Placeholder 3"/>
          <p:cNvSpPr>
            <a:spLocks noGrp="1"/>
          </p:cNvSpPr>
          <p:nvPr>
            <p:ph type="sldNum" sz="quarter" idx="5"/>
          </p:nvPr>
        </p:nvSpPr>
        <p:spPr>
          <a:noFill/>
          <a:ln>
            <a:miter lim="800000"/>
            <a:headEnd/>
            <a:tailEnd/>
          </a:ln>
        </p:spPr>
        <p:txBody>
          <a:bodyPr/>
          <a:lstStyle/>
          <a:p>
            <a:fld id="{E54C442C-58B2-493E-A48C-909CA3DF4F8B}" type="slidenum">
              <a:rPr lang="nb-NO" smtClean="0"/>
              <a:pPr/>
              <a:t>9</a:t>
            </a:fld>
            <a:endParaRPr lang="nb-N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4"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Ellipse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tel 13"/>
          <p:cNvSpPr>
            <a:spLocks noGrp="1"/>
          </p:cNvSpPr>
          <p:nvPr>
            <p:ph type="ctrTitle"/>
          </p:nvPr>
        </p:nvSpPr>
        <p:spPr>
          <a:xfrm>
            <a:off x="1432560" y="359898"/>
            <a:ext cx="7406640" cy="1472184"/>
          </a:xfrm>
        </p:spPr>
        <p:txBody>
          <a:bodyPr anchor="b"/>
          <a:lstStyle>
            <a:lvl1pPr algn="l">
              <a:defRPr/>
            </a:lvl1pPr>
            <a:extLst/>
          </a:lstStyle>
          <a:p>
            <a:r>
              <a:rPr lang="nb-NO" smtClean="0"/>
              <a:t>Klikk for å redigere tittelstil</a:t>
            </a:r>
            <a:endParaRPr lang="en-US"/>
          </a:p>
        </p:txBody>
      </p:sp>
      <p:sp>
        <p:nvSpPr>
          <p:cNvPr id="22" name="Undertit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b-NO" smtClean="0"/>
              <a:t>Klikk for å redigere undertittelstil i malen</a:t>
            </a:r>
            <a:endParaRPr lang="en-US"/>
          </a:p>
        </p:txBody>
      </p:sp>
      <p:sp>
        <p:nvSpPr>
          <p:cNvPr id="6" name="Plassholder for dato 6"/>
          <p:cNvSpPr>
            <a:spLocks noGrp="1"/>
          </p:cNvSpPr>
          <p:nvPr>
            <p:ph type="dt" sz="half" idx="10"/>
          </p:nvPr>
        </p:nvSpPr>
        <p:spPr/>
        <p:txBody>
          <a:bodyPr/>
          <a:lstStyle>
            <a:lvl1pPr>
              <a:defRPr/>
            </a:lvl1pPr>
            <a:extLst/>
          </a:lstStyle>
          <a:p>
            <a:pPr>
              <a:defRPr/>
            </a:pPr>
            <a:endParaRPr lang="nb-NO"/>
          </a:p>
        </p:txBody>
      </p:sp>
      <p:sp>
        <p:nvSpPr>
          <p:cNvPr id="7" name="Plassholder for bunntekst 19"/>
          <p:cNvSpPr>
            <a:spLocks noGrp="1"/>
          </p:cNvSpPr>
          <p:nvPr>
            <p:ph type="ftr" sz="quarter" idx="11"/>
          </p:nvPr>
        </p:nvSpPr>
        <p:spPr/>
        <p:txBody>
          <a:bodyPr/>
          <a:lstStyle>
            <a:lvl1pPr>
              <a:defRPr/>
            </a:lvl1pPr>
            <a:extLst/>
          </a:lstStyle>
          <a:p>
            <a:pPr>
              <a:defRPr/>
            </a:pPr>
            <a:endParaRPr lang="nb-NO"/>
          </a:p>
        </p:txBody>
      </p:sp>
      <p:sp>
        <p:nvSpPr>
          <p:cNvPr id="8" name="Plassholder for lysbildenummer 9"/>
          <p:cNvSpPr>
            <a:spLocks noGrp="1"/>
          </p:cNvSpPr>
          <p:nvPr>
            <p:ph type="sldNum" sz="quarter" idx="12"/>
          </p:nvPr>
        </p:nvSpPr>
        <p:spPr/>
        <p:txBody>
          <a:bodyPr/>
          <a:lstStyle>
            <a:lvl1pPr>
              <a:defRPr/>
            </a:lvl1pPr>
            <a:extLst/>
          </a:lstStyle>
          <a:p>
            <a:pPr>
              <a:defRPr/>
            </a:pPr>
            <a:fld id="{47CC70B1-59BA-447D-BC42-6749AF76ED82}"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extLst/>
          </a:lstStyle>
          <a:p>
            <a:r>
              <a:rPr lang="nb-NO" smtClean="0"/>
              <a:t>Klikk for å redigere tittelstil</a:t>
            </a:r>
            <a:endParaRPr lang="en-US"/>
          </a:p>
        </p:txBody>
      </p:sp>
      <p:sp>
        <p:nvSpPr>
          <p:cNvPr id="3" name="Plassholder for loddrett tekst 2"/>
          <p:cNvSpPr>
            <a:spLocks noGrp="1"/>
          </p:cNvSpPr>
          <p:nvPr>
            <p:ph type="body" orient="vert" idx="1"/>
          </p:nvPr>
        </p:nvSpPr>
        <p:spPr/>
        <p:txBody>
          <a:bodyPr vert="eaVert"/>
          <a:lstStyle>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23"/>
          <p:cNvSpPr>
            <a:spLocks noGrp="1"/>
          </p:cNvSpPr>
          <p:nvPr>
            <p:ph type="dt" sz="half" idx="10"/>
          </p:nvPr>
        </p:nvSpPr>
        <p:spPr/>
        <p:txBody>
          <a:bodyPr/>
          <a:lstStyle>
            <a:lvl1pPr>
              <a:defRPr/>
            </a:lvl1pPr>
          </a:lstStyle>
          <a:p>
            <a:pPr>
              <a:defRPr/>
            </a:pPr>
            <a:endParaRPr lang="nb-NO"/>
          </a:p>
        </p:txBody>
      </p:sp>
      <p:sp>
        <p:nvSpPr>
          <p:cNvPr id="5" name="Plassholder for bunntekst 9"/>
          <p:cNvSpPr>
            <a:spLocks noGrp="1"/>
          </p:cNvSpPr>
          <p:nvPr>
            <p:ph type="ftr" sz="quarter" idx="11"/>
          </p:nvPr>
        </p:nvSpPr>
        <p:spPr/>
        <p:txBody>
          <a:bodyPr/>
          <a:lstStyle>
            <a:lvl1pPr>
              <a:defRPr/>
            </a:lvl1pPr>
          </a:lstStyle>
          <a:p>
            <a:pPr>
              <a:defRPr/>
            </a:pPr>
            <a:endParaRPr lang="nb-NO"/>
          </a:p>
        </p:txBody>
      </p:sp>
      <p:sp>
        <p:nvSpPr>
          <p:cNvPr id="6" name="Plassholder for lysbildenummer 21"/>
          <p:cNvSpPr>
            <a:spLocks noGrp="1"/>
          </p:cNvSpPr>
          <p:nvPr>
            <p:ph type="sldNum" sz="quarter" idx="12"/>
          </p:nvPr>
        </p:nvSpPr>
        <p:spPr/>
        <p:txBody>
          <a:bodyPr/>
          <a:lstStyle>
            <a:lvl1pPr>
              <a:defRPr/>
            </a:lvl1pPr>
          </a:lstStyle>
          <a:p>
            <a:pPr>
              <a:defRPr/>
            </a:pPr>
            <a:fld id="{2CF73B25-31E1-4546-B982-51E64F44641D}"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58000" y="274639"/>
            <a:ext cx="1828800" cy="5851525"/>
          </a:xfrm>
        </p:spPr>
        <p:txBody>
          <a:bodyPr vert="eaVert"/>
          <a:lstStyle>
            <a:extLst/>
          </a:lstStyle>
          <a:p>
            <a:r>
              <a:rPr lang="nb-NO" smtClean="0"/>
              <a:t>Klikk for å redigere tittelstil</a:t>
            </a:r>
            <a:endParaRPr lang="en-US"/>
          </a:p>
        </p:txBody>
      </p:sp>
      <p:sp>
        <p:nvSpPr>
          <p:cNvPr id="3" name="Plassholder for loddrett tekst 2"/>
          <p:cNvSpPr>
            <a:spLocks noGrp="1"/>
          </p:cNvSpPr>
          <p:nvPr>
            <p:ph type="body" orient="vert" idx="1"/>
          </p:nvPr>
        </p:nvSpPr>
        <p:spPr>
          <a:xfrm>
            <a:off x="1143000" y="274640"/>
            <a:ext cx="5562600" cy="5851525"/>
          </a:xfrm>
        </p:spPr>
        <p:txBody>
          <a:bodyPr vert="eaVert"/>
          <a:lstStyle>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23"/>
          <p:cNvSpPr>
            <a:spLocks noGrp="1"/>
          </p:cNvSpPr>
          <p:nvPr>
            <p:ph type="dt" sz="half" idx="10"/>
          </p:nvPr>
        </p:nvSpPr>
        <p:spPr/>
        <p:txBody>
          <a:bodyPr/>
          <a:lstStyle>
            <a:lvl1pPr>
              <a:defRPr/>
            </a:lvl1pPr>
          </a:lstStyle>
          <a:p>
            <a:pPr>
              <a:defRPr/>
            </a:pPr>
            <a:endParaRPr lang="nb-NO"/>
          </a:p>
        </p:txBody>
      </p:sp>
      <p:sp>
        <p:nvSpPr>
          <p:cNvPr id="5" name="Plassholder for bunntekst 9"/>
          <p:cNvSpPr>
            <a:spLocks noGrp="1"/>
          </p:cNvSpPr>
          <p:nvPr>
            <p:ph type="ftr" sz="quarter" idx="11"/>
          </p:nvPr>
        </p:nvSpPr>
        <p:spPr/>
        <p:txBody>
          <a:bodyPr/>
          <a:lstStyle>
            <a:lvl1pPr>
              <a:defRPr/>
            </a:lvl1pPr>
          </a:lstStyle>
          <a:p>
            <a:pPr>
              <a:defRPr/>
            </a:pPr>
            <a:endParaRPr lang="nb-NO"/>
          </a:p>
        </p:txBody>
      </p:sp>
      <p:sp>
        <p:nvSpPr>
          <p:cNvPr id="6" name="Plassholder for lysbildenummer 21"/>
          <p:cNvSpPr>
            <a:spLocks noGrp="1"/>
          </p:cNvSpPr>
          <p:nvPr>
            <p:ph type="sldNum" sz="quarter" idx="12"/>
          </p:nvPr>
        </p:nvSpPr>
        <p:spPr/>
        <p:txBody>
          <a:bodyPr/>
          <a:lstStyle>
            <a:lvl1pPr>
              <a:defRPr/>
            </a:lvl1pPr>
          </a:lstStyle>
          <a:p>
            <a:pPr>
              <a:defRPr/>
            </a:pPr>
            <a:fld id="{ACFE0D27-1D67-4758-99EE-4E35D9754951}" type="slidenum">
              <a:rPr lang="nb-NO"/>
              <a:pPr>
                <a:defRPr/>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tel, innhold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533400"/>
            <a:ext cx="8229600" cy="1143000"/>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828800"/>
            <a:ext cx="4038600" cy="430212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48200" y="1828800"/>
            <a:ext cx="4038600" cy="20748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48200" y="4056063"/>
            <a:ext cx="4038600" cy="207486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dato 5"/>
          <p:cNvSpPr>
            <a:spLocks noGrp="1"/>
          </p:cNvSpPr>
          <p:nvPr>
            <p:ph type="dt" sz="half" idx="10"/>
          </p:nvPr>
        </p:nvSpPr>
        <p:spPr>
          <a:xfrm>
            <a:off x="457200" y="6248400"/>
            <a:ext cx="1676400" cy="457200"/>
          </a:xfrm>
        </p:spPr>
        <p:txBody>
          <a:bodyPr/>
          <a:lstStyle>
            <a:lvl1pPr>
              <a:defRPr/>
            </a:lvl1pPr>
          </a:lstStyle>
          <a:p>
            <a:pPr>
              <a:defRPr/>
            </a:pPr>
            <a:endParaRPr lang="nb-NO"/>
          </a:p>
        </p:txBody>
      </p:sp>
      <p:sp>
        <p:nvSpPr>
          <p:cNvPr id="7" name="Plassholder for bunntekst 6"/>
          <p:cNvSpPr>
            <a:spLocks noGrp="1"/>
          </p:cNvSpPr>
          <p:nvPr>
            <p:ph type="ftr" sz="quarter" idx="11"/>
          </p:nvPr>
        </p:nvSpPr>
        <p:spPr>
          <a:xfrm>
            <a:off x="3124200" y="6248400"/>
            <a:ext cx="2895600" cy="457200"/>
          </a:xfrm>
        </p:spPr>
        <p:txBody>
          <a:bodyPr/>
          <a:lstStyle>
            <a:lvl1pPr>
              <a:defRPr/>
            </a:lvl1pPr>
          </a:lstStyle>
          <a:p>
            <a:pPr>
              <a:defRPr/>
            </a:pPr>
            <a:endParaRPr lang="nb-NO"/>
          </a:p>
        </p:txBody>
      </p:sp>
      <p:sp>
        <p:nvSpPr>
          <p:cNvPr id="8" name="Plassholder for lysbildenummer 7"/>
          <p:cNvSpPr>
            <a:spLocks noGrp="1"/>
          </p:cNvSpPr>
          <p:nvPr>
            <p:ph type="sldNum" sz="quarter" idx="12"/>
          </p:nvPr>
        </p:nvSpPr>
        <p:spPr>
          <a:xfrm>
            <a:off x="6781800" y="6248400"/>
            <a:ext cx="1905000" cy="457200"/>
          </a:xfrm>
        </p:spPr>
        <p:txBody>
          <a:bodyPr/>
          <a:lstStyle>
            <a:lvl1pPr>
              <a:defRPr/>
            </a:lvl1pPr>
          </a:lstStyle>
          <a:p>
            <a:pPr>
              <a:defRPr/>
            </a:pPr>
            <a:fld id="{E0C24C98-53AB-4220-B8BA-EFBE7593A4C5}" type="slidenum">
              <a:rPr lang="nb-NO"/>
              <a:pPr>
                <a:defRPr/>
              </a:pPr>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533400"/>
            <a:ext cx="82296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828800"/>
            <a:ext cx="4038600" cy="430212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828800"/>
            <a:ext cx="4038600" cy="430212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248400"/>
            <a:ext cx="1676400" cy="457200"/>
          </a:xfrm>
        </p:spPr>
        <p:txBody>
          <a:bodyPr/>
          <a:lstStyle>
            <a:lvl1pPr>
              <a:defRPr/>
            </a:lvl1pPr>
          </a:lstStyle>
          <a:p>
            <a:pPr>
              <a:defRPr/>
            </a:pPr>
            <a:endParaRPr lang="nb-NO"/>
          </a:p>
        </p:txBody>
      </p:sp>
      <p:sp>
        <p:nvSpPr>
          <p:cNvPr id="6" name="Plassholder for bunntekst 5"/>
          <p:cNvSpPr>
            <a:spLocks noGrp="1"/>
          </p:cNvSpPr>
          <p:nvPr>
            <p:ph type="ftr" sz="quarter" idx="11"/>
          </p:nvPr>
        </p:nvSpPr>
        <p:spPr>
          <a:xfrm>
            <a:off x="3124200" y="6248400"/>
            <a:ext cx="2895600" cy="457200"/>
          </a:xfrm>
        </p:spPr>
        <p:txBody>
          <a:bodyPr/>
          <a:lstStyle>
            <a:lvl1pPr>
              <a:defRPr/>
            </a:lvl1pPr>
          </a:lstStyle>
          <a:p>
            <a:pPr>
              <a:defRPr/>
            </a:pPr>
            <a:endParaRPr lang="nb-NO"/>
          </a:p>
        </p:txBody>
      </p:sp>
      <p:sp>
        <p:nvSpPr>
          <p:cNvPr id="7" name="Plassholder for lysbildenummer 6"/>
          <p:cNvSpPr>
            <a:spLocks noGrp="1"/>
          </p:cNvSpPr>
          <p:nvPr>
            <p:ph type="sldNum" sz="quarter" idx="12"/>
          </p:nvPr>
        </p:nvSpPr>
        <p:spPr>
          <a:xfrm>
            <a:off x="6781800" y="6248400"/>
            <a:ext cx="1905000" cy="457200"/>
          </a:xfrm>
        </p:spPr>
        <p:txBody>
          <a:bodyPr/>
          <a:lstStyle>
            <a:lvl1pPr>
              <a:defRPr/>
            </a:lvl1pPr>
          </a:lstStyle>
          <a:p>
            <a:pPr>
              <a:defRPr/>
            </a:pPr>
            <a:fld id="{A040C3AB-A60F-4257-B7FC-0C895DE4C274}"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extLst/>
          </a:lstStyle>
          <a:p>
            <a:r>
              <a:rPr lang="nb-NO" smtClean="0"/>
              <a:t>Klikk for å redigere tittelstil</a:t>
            </a:r>
            <a:endParaRPr lang="en-US"/>
          </a:p>
        </p:txBody>
      </p:sp>
      <p:sp>
        <p:nvSpPr>
          <p:cNvPr id="3" name="Plassholder for innhold 2"/>
          <p:cNvSpPr>
            <a:spLocks noGrp="1"/>
          </p:cNvSpPr>
          <p:nvPr>
            <p:ph idx="1"/>
          </p:nvPr>
        </p:nvSpPr>
        <p:spPr/>
        <p:txBody>
          <a:bodyPr/>
          <a:lstStyle>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23"/>
          <p:cNvSpPr>
            <a:spLocks noGrp="1"/>
          </p:cNvSpPr>
          <p:nvPr>
            <p:ph type="dt" sz="half" idx="10"/>
          </p:nvPr>
        </p:nvSpPr>
        <p:spPr/>
        <p:txBody>
          <a:bodyPr/>
          <a:lstStyle>
            <a:lvl1pPr>
              <a:defRPr/>
            </a:lvl1pPr>
          </a:lstStyle>
          <a:p>
            <a:pPr>
              <a:defRPr/>
            </a:pPr>
            <a:endParaRPr lang="nb-NO"/>
          </a:p>
        </p:txBody>
      </p:sp>
      <p:sp>
        <p:nvSpPr>
          <p:cNvPr id="5" name="Plassholder for bunntekst 9"/>
          <p:cNvSpPr>
            <a:spLocks noGrp="1"/>
          </p:cNvSpPr>
          <p:nvPr>
            <p:ph type="ftr" sz="quarter" idx="11"/>
          </p:nvPr>
        </p:nvSpPr>
        <p:spPr/>
        <p:txBody>
          <a:bodyPr/>
          <a:lstStyle>
            <a:lvl1pPr>
              <a:defRPr/>
            </a:lvl1pPr>
          </a:lstStyle>
          <a:p>
            <a:pPr>
              <a:defRPr/>
            </a:pPr>
            <a:endParaRPr lang="nb-NO"/>
          </a:p>
        </p:txBody>
      </p:sp>
      <p:sp>
        <p:nvSpPr>
          <p:cNvPr id="6" name="Plassholder for lysbildenummer 21"/>
          <p:cNvSpPr>
            <a:spLocks noGrp="1"/>
          </p:cNvSpPr>
          <p:nvPr>
            <p:ph type="sldNum" sz="quarter" idx="12"/>
          </p:nvPr>
        </p:nvSpPr>
        <p:spPr/>
        <p:txBody>
          <a:bodyPr/>
          <a:lstStyle>
            <a:lvl1pPr>
              <a:defRPr/>
            </a:lvl1pPr>
          </a:lstStyle>
          <a:p>
            <a:pPr>
              <a:defRPr/>
            </a:pPr>
            <a:fld id="{02E5409C-6575-4DAF-8A3E-91F6E76995C8}"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4" name="Rektangel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ktangel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Ellipse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nb-NO" smtClean="0"/>
              <a:t>Klikk for å redigere tittelstil</a:t>
            </a:r>
            <a:endParaRPr lang="en-US"/>
          </a:p>
        </p:txBody>
      </p:sp>
      <p:sp>
        <p:nvSpPr>
          <p:cNvPr id="3" name="Plassholder for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nb-NO" smtClean="0"/>
              <a:t>Klikk for å redigere tekststiler i malen</a:t>
            </a:r>
          </a:p>
        </p:txBody>
      </p:sp>
      <p:sp>
        <p:nvSpPr>
          <p:cNvPr id="8" name="Plassholder for dato 3"/>
          <p:cNvSpPr>
            <a:spLocks noGrp="1"/>
          </p:cNvSpPr>
          <p:nvPr>
            <p:ph type="dt" sz="half" idx="10"/>
          </p:nvPr>
        </p:nvSpPr>
        <p:spPr/>
        <p:txBody>
          <a:bodyPr/>
          <a:lstStyle>
            <a:lvl1pPr>
              <a:defRPr/>
            </a:lvl1pPr>
            <a:extLst/>
          </a:lstStyle>
          <a:p>
            <a:pPr>
              <a:defRPr/>
            </a:pPr>
            <a:endParaRPr lang="nb-NO"/>
          </a:p>
        </p:txBody>
      </p:sp>
      <p:sp>
        <p:nvSpPr>
          <p:cNvPr id="9" name="Plassholder for bunntekst 4"/>
          <p:cNvSpPr>
            <a:spLocks noGrp="1"/>
          </p:cNvSpPr>
          <p:nvPr>
            <p:ph type="ftr" sz="quarter" idx="11"/>
          </p:nvPr>
        </p:nvSpPr>
        <p:spPr/>
        <p:txBody>
          <a:bodyPr/>
          <a:lstStyle>
            <a:lvl1pPr>
              <a:defRPr/>
            </a:lvl1pPr>
            <a:extLst/>
          </a:lstStyle>
          <a:p>
            <a:pPr>
              <a:defRPr/>
            </a:pPr>
            <a:endParaRPr lang="nb-NO"/>
          </a:p>
        </p:txBody>
      </p:sp>
      <p:sp>
        <p:nvSpPr>
          <p:cNvPr id="10" name="Plassholder for lysbildenummer 5"/>
          <p:cNvSpPr>
            <a:spLocks noGrp="1"/>
          </p:cNvSpPr>
          <p:nvPr>
            <p:ph type="sldNum" sz="quarter" idx="12"/>
          </p:nvPr>
        </p:nvSpPr>
        <p:spPr/>
        <p:txBody>
          <a:bodyPr/>
          <a:lstStyle>
            <a:lvl1pPr>
              <a:defRPr/>
            </a:lvl1pPr>
            <a:extLst/>
          </a:lstStyle>
          <a:p>
            <a:pPr>
              <a:defRPr/>
            </a:pPr>
            <a:fld id="{3F241E89-BD3A-4E2E-BD99-B801D1FD7E39}"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435608" y="274320"/>
            <a:ext cx="7498080" cy="1143000"/>
          </a:xfrm>
        </p:spPr>
        <p:txBody>
          <a:bodyPr/>
          <a:lstStyle>
            <a:extLst/>
          </a:lstStyle>
          <a:p>
            <a:r>
              <a:rPr lang="nb-NO" smtClean="0"/>
              <a:t>Klikk for å redigere tittelstil</a:t>
            </a:r>
            <a:endParaRPr lang="en-US"/>
          </a:p>
        </p:txBody>
      </p:sp>
      <p:sp>
        <p:nvSpPr>
          <p:cNvPr id="3" name="Plassholder for innhol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innhol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dato 23"/>
          <p:cNvSpPr>
            <a:spLocks noGrp="1"/>
          </p:cNvSpPr>
          <p:nvPr>
            <p:ph type="dt" sz="half" idx="10"/>
          </p:nvPr>
        </p:nvSpPr>
        <p:spPr/>
        <p:txBody>
          <a:bodyPr/>
          <a:lstStyle>
            <a:lvl1pPr>
              <a:defRPr/>
            </a:lvl1pPr>
          </a:lstStyle>
          <a:p>
            <a:pPr>
              <a:defRPr/>
            </a:pPr>
            <a:endParaRPr lang="nb-NO"/>
          </a:p>
        </p:txBody>
      </p:sp>
      <p:sp>
        <p:nvSpPr>
          <p:cNvPr id="6" name="Plassholder for bunntekst 9"/>
          <p:cNvSpPr>
            <a:spLocks noGrp="1"/>
          </p:cNvSpPr>
          <p:nvPr>
            <p:ph type="ftr" sz="quarter" idx="11"/>
          </p:nvPr>
        </p:nvSpPr>
        <p:spPr/>
        <p:txBody>
          <a:bodyPr/>
          <a:lstStyle>
            <a:lvl1pPr>
              <a:defRPr/>
            </a:lvl1pPr>
          </a:lstStyle>
          <a:p>
            <a:pPr>
              <a:defRPr/>
            </a:pPr>
            <a:endParaRPr lang="nb-NO"/>
          </a:p>
        </p:txBody>
      </p:sp>
      <p:sp>
        <p:nvSpPr>
          <p:cNvPr id="7" name="Plassholder for lysbildenummer 21"/>
          <p:cNvSpPr>
            <a:spLocks noGrp="1"/>
          </p:cNvSpPr>
          <p:nvPr>
            <p:ph type="sldNum" sz="quarter" idx="12"/>
          </p:nvPr>
        </p:nvSpPr>
        <p:spPr/>
        <p:txBody>
          <a:bodyPr/>
          <a:lstStyle>
            <a:lvl1pPr>
              <a:defRPr/>
            </a:lvl1pPr>
          </a:lstStyle>
          <a:p>
            <a:pPr>
              <a:defRPr/>
            </a:pPr>
            <a:fld id="{ED221C8D-A090-48FB-A299-F7C8747C8BED}"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5160336"/>
            <a:ext cx="8229600" cy="1143000"/>
          </a:xfrm>
        </p:spPr>
        <p:txBody>
          <a:bodyPr/>
          <a:lstStyle>
            <a:lvl1pPr algn="ctr">
              <a:defRPr sz="4500" b="1" cap="none" baseline="0"/>
            </a:lvl1pPr>
            <a:extLst/>
          </a:lstStyle>
          <a:p>
            <a:r>
              <a:rPr lang="nb-NO" smtClean="0"/>
              <a:t>Klikk for å redigere tittelstil</a:t>
            </a:r>
            <a:endParaRPr lang="en-US"/>
          </a:p>
        </p:txBody>
      </p:sp>
      <p:sp>
        <p:nvSpPr>
          <p:cNvPr id="3" name="Plassholder for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nb-NO" smtClean="0"/>
              <a:t>Klikk for å redigere tekststiler i malen</a:t>
            </a:r>
          </a:p>
        </p:txBody>
      </p:sp>
      <p:sp>
        <p:nvSpPr>
          <p:cNvPr id="4" name="Plassholder for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nb-NO" smtClean="0"/>
              <a:t>Klikk for å redigere tekststiler i malen</a:t>
            </a:r>
          </a:p>
        </p:txBody>
      </p:sp>
      <p:sp>
        <p:nvSpPr>
          <p:cNvPr id="5" name="Plassholder for innhol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6" name="Plassholder for innhol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Plassholder for dato 6"/>
          <p:cNvSpPr>
            <a:spLocks noGrp="1"/>
          </p:cNvSpPr>
          <p:nvPr>
            <p:ph type="dt" sz="half" idx="10"/>
          </p:nvPr>
        </p:nvSpPr>
        <p:spPr/>
        <p:txBody>
          <a:bodyPr/>
          <a:lstStyle>
            <a:lvl1pPr>
              <a:defRPr/>
            </a:lvl1pPr>
            <a:extLst/>
          </a:lstStyle>
          <a:p>
            <a:pPr>
              <a:defRPr/>
            </a:pPr>
            <a:endParaRPr lang="nb-NO"/>
          </a:p>
        </p:txBody>
      </p:sp>
      <p:sp>
        <p:nvSpPr>
          <p:cNvPr id="8" name="Plassholder for bunntekst 7"/>
          <p:cNvSpPr>
            <a:spLocks noGrp="1"/>
          </p:cNvSpPr>
          <p:nvPr>
            <p:ph type="ftr" sz="quarter" idx="11"/>
          </p:nvPr>
        </p:nvSpPr>
        <p:spPr/>
        <p:txBody>
          <a:bodyPr/>
          <a:lstStyle>
            <a:lvl1pPr>
              <a:defRPr/>
            </a:lvl1pPr>
            <a:extLst/>
          </a:lstStyle>
          <a:p>
            <a:pPr>
              <a:defRPr/>
            </a:pPr>
            <a:endParaRPr lang="nb-NO"/>
          </a:p>
        </p:txBody>
      </p:sp>
      <p:sp>
        <p:nvSpPr>
          <p:cNvPr id="9" name="Plassholder for lysbildenummer 8"/>
          <p:cNvSpPr>
            <a:spLocks noGrp="1"/>
          </p:cNvSpPr>
          <p:nvPr>
            <p:ph type="sldNum" sz="quarter" idx="12"/>
          </p:nvPr>
        </p:nvSpPr>
        <p:spPr/>
        <p:txBody>
          <a:bodyPr/>
          <a:lstStyle>
            <a:lvl1pPr>
              <a:defRPr/>
            </a:lvl1pPr>
            <a:extLst/>
          </a:lstStyle>
          <a:p>
            <a:pPr>
              <a:defRPr/>
            </a:pPr>
            <a:fld id="{3AA38326-3694-4410-A326-42CEAA0AF2DB}"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1435608" y="274320"/>
            <a:ext cx="7498080" cy="1143000"/>
          </a:xfrm>
        </p:spPr>
        <p:txBody>
          <a:bodyPr/>
          <a:lstStyle>
            <a:extLst/>
          </a:lstStyle>
          <a:p>
            <a:r>
              <a:rPr lang="nb-NO" smtClean="0"/>
              <a:t>Klikk for å redigere tittelstil</a:t>
            </a:r>
            <a:endParaRPr lang="en-US"/>
          </a:p>
        </p:txBody>
      </p:sp>
      <p:sp>
        <p:nvSpPr>
          <p:cNvPr id="3" name="Plassholder for dato 23"/>
          <p:cNvSpPr>
            <a:spLocks noGrp="1"/>
          </p:cNvSpPr>
          <p:nvPr>
            <p:ph type="dt" sz="half" idx="10"/>
          </p:nvPr>
        </p:nvSpPr>
        <p:spPr/>
        <p:txBody>
          <a:bodyPr/>
          <a:lstStyle>
            <a:lvl1pPr>
              <a:defRPr/>
            </a:lvl1pPr>
          </a:lstStyle>
          <a:p>
            <a:pPr>
              <a:defRPr/>
            </a:pPr>
            <a:endParaRPr lang="nb-NO"/>
          </a:p>
        </p:txBody>
      </p:sp>
      <p:sp>
        <p:nvSpPr>
          <p:cNvPr id="4" name="Plassholder for bunntekst 9"/>
          <p:cNvSpPr>
            <a:spLocks noGrp="1"/>
          </p:cNvSpPr>
          <p:nvPr>
            <p:ph type="ftr" sz="quarter" idx="11"/>
          </p:nvPr>
        </p:nvSpPr>
        <p:spPr/>
        <p:txBody>
          <a:bodyPr/>
          <a:lstStyle>
            <a:lvl1pPr>
              <a:defRPr/>
            </a:lvl1pPr>
          </a:lstStyle>
          <a:p>
            <a:pPr>
              <a:defRPr/>
            </a:pPr>
            <a:endParaRPr lang="nb-NO"/>
          </a:p>
        </p:txBody>
      </p:sp>
      <p:sp>
        <p:nvSpPr>
          <p:cNvPr id="5" name="Plassholder for lysbildenummer 21"/>
          <p:cNvSpPr>
            <a:spLocks noGrp="1"/>
          </p:cNvSpPr>
          <p:nvPr>
            <p:ph type="sldNum" sz="quarter" idx="12"/>
          </p:nvPr>
        </p:nvSpPr>
        <p:spPr/>
        <p:txBody>
          <a:bodyPr/>
          <a:lstStyle>
            <a:lvl1pPr>
              <a:defRPr/>
            </a:lvl1pPr>
          </a:lstStyle>
          <a:p>
            <a:pPr>
              <a:defRPr/>
            </a:pPr>
            <a:fld id="{6B14F32F-320E-4058-A29B-1D29C3396E83}"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Rektangel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ktangel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Plassholder for dato 1"/>
          <p:cNvSpPr>
            <a:spLocks noGrp="1"/>
          </p:cNvSpPr>
          <p:nvPr>
            <p:ph type="dt" sz="half" idx="10"/>
          </p:nvPr>
        </p:nvSpPr>
        <p:spPr/>
        <p:txBody>
          <a:bodyPr/>
          <a:lstStyle>
            <a:lvl1pPr>
              <a:defRPr/>
            </a:lvl1pPr>
            <a:extLst/>
          </a:lstStyle>
          <a:p>
            <a:pPr>
              <a:defRPr/>
            </a:pPr>
            <a:endParaRPr lang="nb-NO"/>
          </a:p>
        </p:txBody>
      </p:sp>
      <p:sp>
        <p:nvSpPr>
          <p:cNvPr id="5" name="Plassholder for bunntekst 2"/>
          <p:cNvSpPr>
            <a:spLocks noGrp="1"/>
          </p:cNvSpPr>
          <p:nvPr>
            <p:ph type="ftr" sz="quarter" idx="11"/>
          </p:nvPr>
        </p:nvSpPr>
        <p:spPr/>
        <p:txBody>
          <a:bodyPr/>
          <a:lstStyle>
            <a:lvl1pPr>
              <a:defRPr/>
            </a:lvl1pPr>
            <a:extLst/>
          </a:lstStyle>
          <a:p>
            <a:pPr>
              <a:defRPr/>
            </a:pPr>
            <a:endParaRPr lang="nb-NO"/>
          </a:p>
        </p:txBody>
      </p:sp>
      <p:sp>
        <p:nvSpPr>
          <p:cNvPr id="6" name="Plassholder for lysbildenummer 3"/>
          <p:cNvSpPr>
            <a:spLocks noGrp="1"/>
          </p:cNvSpPr>
          <p:nvPr>
            <p:ph type="sldNum" sz="quarter" idx="12"/>
          </p:nvPr>
        </p:nvSpPr>
        <p:spPr/>
        <p:txBody>
          <a:bodyPr/>
          <a:lstStyle>
            <a:lvl1pPr>
              <a:defRPr/>
            </a:lvl1pPr>
            <a:extLst/>
          </a:lstStyle>
          <a:p>
            <a:pPr>
              <a:defRPr/>
            </a:pPr>
            <a:fld id="{20607614-4C0B-41AF-A539-36E740E721CC}"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nb-NO" smtClean="0"/>
              <a:t>Klikk for å redigere tittelstil</a:t>
            </a:r>
            <a:endParaRPr lang="en-US"/>
          </a:p>
        </p:txBody>
      </p:sp>
      <p:sp>
        <p:nvSpPr>
          <p:cNvPr id="3" name="Plassholder for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nb-NO" smtClean="0"/>
              <a:t>Klikk for å redigere tekststiler i malen</a:t>
            </a:r>
          </a:p>
        </p:txBody>
      </p:sp>
      <p:sp>
        <p:nvSpPr>
          <p:cNvPr id="4" name="Plassholder for innhol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dato 4"/>
          <p:cNvSpPr>
            <a:spLocks noGrp="1"/>
          </p:cNvSpPr>
          <p:nvPr>
            <p:ph type="dt" sz="half" idx="10"/>
          </p:nvPr>
        </p:nvSpPr>
        <p:spPr/>
        <p:txBody>
          <a:bodyPr/>
          <a:lstStyle>
            <a:lvl1pPr>
              <a:defRPr/>
            </a:lvl1pPr>
            <a:extLst/>
          </a:lstStyle>
          <a:p>
            <a:pPr>
              <a:defRPr/>
            </a:pPr>
            <a:endParaRPr lang="nb-NO"/>
          </a:p>
        </p:txBody>
      </p:sp>
      <p:sp>
        <p:nvSpPr>
          <p:cNvPr id="6" name="Plassholder for bunntekst 5"/>
          <p:cNvSpPr>
            <a:spLocks noGrp="1"/>
          </p:cNvSpPr>
          <p:nvPr>
            <p:ph type="ftr" sz="quarter" idx="11"/>
          </p:nvPr>
        </p:nvSpPr>
        <p:spPr/>
        <p:txBody>
          <a:bodyPr/>
          <a:lstStyle>
            <a:lvl1pPr>
              <a:defRPr/>
            </a:lvl1pPr>
            <a:extLst/>
          </a:lstStyle>
          <a:p>
            <a:pPr>
              <a:defRPr/>
            </a:pPr>
            <a:endParaRPr lang="nb-NO"/>
          </a:p>
        </p:txBody>
      </p:sp>
      <p:sp>
        <p:nvSpPr>
          <p:cNvPr id="7" name="Plassholder for lysbildenummer 6"/>
          <p:cNvSpPr>
            <a:spLocks noGrp="1"/>
          </p:cNvSpPr>
          <p:nvPr>
            <p:ph type="sldNum" sz="quarter" idx="12"/>
          </p:nvPr>
        </p:nvSpPr>
        <p:spPr/>
        <p:txBody>
          <a:bodyPr/>
          <a:lstStyle>
            <a:lvl1pPr>
              <a:defRPr/>
            </a:lvl1pPr>
            <a:extLst/>
          </a:lstStyle>
          <a:p>
            <a:pPr>
              <a:defRPr/>
            </a:pPr>
            <a:fld id="{6836A72C-7ABB-457D-B8BD-FA6C867C971C}"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5" name="Rektangel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Pros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Pros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nb-NO" smtClean="0"/>
              <a:t>Klikk for å redigere tittelstil</a:t>
            </a:r>
            <a:endParaRPr lang="en-US"/>
          </a:p>
        </p:txBody>
      </p:sp>
      <p:sp>
        <p:nvSpPr>
          <p:cNvPr id="3" name="Plassholder for bild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nb-NO" noProof="0" smtClean="0"/>
              <a:t>Klikk ikonet for å legge til et bilde</a:t>
            </a:r>
            <a:endParaRPr lang="en-US" noProof="0" dirty="0"/>
          </a:p>
        </p:txBody>
      </p:sp>
      <p:sp>
        <p:nvSpPr>
          <p:cNvPr id="4" name="Plassholder for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nb-NO" smtClean="0"/>
              <a:t>Klikk for å redigere tekststiler i malen</a:t>
            </a:r>
          </a:p>
        </p:txBody>
      </p:sp>
      <p:sp>
        <p:nvSpPr>
          <p:cNvPr id="8" name="Plassholder for dato 4"/>
          <p:cNvSpPr>
            <a:spLocks noGrp="1"/>
          </p:cNvSpPr>
          <p:nvPr>
            <p:ph type="dt" sz="half" idx="10"/>
          </p:nvPr>
        </p:nvSpPr>
        <p:spPr/>
        <p:txBody>
          <a:bodyPr/>
          <a:lstStyle>
            <a:lvl1pPr>
              <a:defRPr/>
            </a:lvl1pPr>
            <a:extLst/>
          </a:lstStyle>
          <a:p>
            <a:pPr>
              <a:defRPr/>
            </a:pPr>
            <a:endParaRPr lang="nb-NO"/>
          </a:p>
        </p:txBody>
      </p:sp>
      <p:sp>
        <p:nvSpPr>
          <p:cNvPr id="9" name="Plassholder for bunntekst 5"/>
          <p:cNvSpPr>
            <a:spLocks noGrp="1"/>
          </p:cNvSpPr>
          <p:nvPr>
            <p:ph type="ftr" sz="quarter" idx="11"/>
          </p:nvPr>
        </p:nvSpPr>
        <p:spPr/>
        <p:txBody>
          <a:bodyPr/>
          <a:lstStyle>
            <a:lvl1pPr>
              <a:defRPr/>
            </a:lvl1pPr>
            <a:extLst/>
          </a:lstStyle>
          <a:p>
            <a:pPr>
              <a:defRPr/>
            </a:pPr>
            <a:endParaRPr lang="nb-NO"/>
          </a:p>
        </p:txBody>
      </p:sp>
      <p:sp>
        <p:nvSpPr>
          <p:cNvPr id="10" name="Plassholder for lysbildenummer 6"/>
          <p:cNvSpPr>
            <a:spLocks noGrp="1"/>
          </p:cNvSpPr>
          <p:nvPr>
            <p:ph type="sldNum" sz="quarter" idx="12"/>
          </p:nvPr>
        </p:nvSpPr>
        <p:spPr/>
        <p:txBody>
          <a:bodyPr/>
          <a:lstStyle>
            <a:lvl1pPr>
              <a:defRPr/>
            </a:lvl1pPr>
            <a:extLst/>
          </a:lstStyle>
          <a:p>
            <a:pPr>
              <a:defRPr/>
            </a:pPr>
            <a:fld id="{B3A9B5AA-5C9B-4940-B08F-A9994CB04CFC}"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ktor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Ellips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Smultring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ktangel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Plassholder for tittel 4"/>
          <p:cNvSpPr>
            <a:spLocks noGrp="1"/>
          </p:cNvSpPr>
          <p:nvPr>
            <p:ph type="title"/>
          </p:nvPr>
        </p:nvSpPr>
        <p:spPr>
          <a:xfrm>
            <a:off x="1435100" y="274638"/>
            <a:ext cx="7499350" cy="1143000"/>
          </a:xfrm>
          <a:prstGeom prst="rect">
            <a:avLst/>
          </a:prstGeom>
        </p:spPr>
        <p:txBody>
          <a:bodyPr anchor="ctr">
            <a:normAutofit/>
          </a:bodyPr>
          <a:lstStyle>
            <a:extLst/>
          </a:lstStyle>
          <a:p>
            <a:r>
              <a:rPr lang="nb-NO" smtClean="0"/>
              <a:t>Klikk for å redigere tittelstil</a:t>
            </a:r>
            <a:endParaRPr lang="en-US"/>
          </a:p>
        </p:txBody>
      </p:sp>
      <p:sp>
        <p:nvSpPr>
          <p:cNvPr id="1033" name="Plassholder for tekst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smtClean="0"/>
          </a:p>
        </p:txBody>
      </p:sp>
      <p:sp>
        <p:nvSpPr>
          <p:cNvPr id="24" name="Plassholder for dato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nb-NO"/>
          </a:p>
        </p:txBody>
      </p:sp>
      <p:sp>
        <p:nvSpPr>
          <p:cNvPr id="10" name="Plassholder for bunntekst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nb-NO"/>
          </a:p>
        </p:txBody>
      </p:sp>
      <p:sp>
        <p:nvSpPr>
          <p:cNvPr id="22" name="Plassholder for lysbildenumm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325449C-FE42-40F3-9FC6-E4FB2C345283}" type="slidenum">
              <a:rPr lang="nb-NO"/>
              <a:pPr>
                <a:defRPr/>
              </a:pPr>
              <a:t>‹#›</a:t>
            </a:fld>
            <a:endParaRPr lang="nb-NO"/>
          </a:p>
        </p:txBody>
      </p:sp>
      <p:sp>
        <p:nvSpPr>
          <p:cNvPr id="15" name="Rektangel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43" r:id="rId1"/>
    <p:sldLayoutId id="2147483742" r:id="rId2"/>
    <p:sldLayoutId id="2147483744" r:id="rId3"/>
    <p:sldLayoutId id="2147483741" r:id="rId4"/>
    <p:sldLayoutId id="2147483745" r:id="rId5"/>
    <p:sldLayoutId id="2147483740" r:id="rId6"/>
    <p:sldLayoutId id="2147483746" r:id="rId7"/>
    <p:sldLayoutId id="2147483747" r:id="rId8"/>
    <p:sldLayoutId id="2147483748" r:id="rId9"/>
    <p:sldLayoutId id="2147483739" r:id="rId10"/>
    <p:sldLayoutId id="2147483738" r:id="rId11"/>
    <p:sldLayoutId id="2147483749" r:id="rId12"/>
    <p:sldLayoutId id="2147483750" r:id="rId13"/>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da_duvam_ili_vucem.avi"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mag.org/content/vol298/issue5601/images/large/se4821102002.jpe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16013" y="188913"/>
            <a:ext cx="7113587" cy="2593975"/>
          </a:xfrm>
        </p:spPr>
        <p:txBody>
          <a:bodyPr vert="horz" wrap="square" lIns="91440" tIns="45720" rIns="91440" bIns="45720" numCol="1" anchorCtr="0" compatLnSpc="1">
            <a:prstTxWarp prst="textNoShape">
              <a:avLst/>
            </a:prstTxWarp>
          </a:bodyPr>
          <a:lstStyle/>
          <a:p>
            <a:pPr eaLnBrk="1" hangingPunct="1">
              <a:defRPr/>
            </a:pPr>
            <a:r>
              <a:rPr lang="nb-NO" sz="4800" dirty="0" smtClean="0">
                <a:effectLst>
                  <a:outerShdw blurRad="38100" dist="38100" dir="2700000" algn="tl">
                    <a:srgbClr val="C0C0C0"/>
                  </a:outerShdw>
                </a:effectLst>
              </a:rPr>
              <a:t>Rus og avhengighet–</a:t>
            </a:r>
            <a:br>
              <a:rPr lang="nb-NO" sz="4800" dirty="0" smtClean="0">
                <a:effectLst>
                  <a:outerShdw blurRad="38100" dist="38100" dir="2700000" algn="tl">
                    <a:srgbClr val="C0C0C0"/>
                  </a:outerShdw>
                </a:effectLst>
              </a:rPr>
            </a:br>
            <a:r>
              <a:rPr lang="nb-NO" sz="3200" dirty="0" smtClean="0">
                <a:effectLst>
                  <a:outerShdw blurRad="38100" dist="38100" dir="2700000" algn="tl">
                    <a:srgbClr val="C0C0C0"/>
                  </a:outerShdw>
                </a:effectLst>
              </a:rPr>
              <a:t>Et biologisk perspektiv</a:t>
            </a:r>
          </a:p>
        </p:txBody>
      </p:sp>
      <p:sp>
        <p:nvSpPr>
          <p:cNvPr id="17410" name="Rectangle 3"/>
          <p:cNvSpPr>
            <a:spLocks noGrp="1" noChangeArrowheads="1"/>
          </p:cNvSpPr>
          <p:nvPr>
            <p:ph type="subTitle" idx="1"/>
          </p:nvPr>
        </p:nvSpPr>
        <p:spPr>
          <a:xfrm>
            <a:off x="1116013" y="4365625"/>
            <a:ext cx="7405687" cy="1752600"/>
          </a:xfrm>
        </p:spPr>
        <p:txBody>
          <a:bodyPr/>
          <a:lstStyle/>
          <a:p>
            <a:pPr marL="26988" eaLnBrk="1" hangingPunct="1"/>
            <a:r>
              <a:rPr lang="nb-NO" smtClean="0">
                <a:solidFill>
                  <a:srgbClr val="320E04"/>
                </a:solidFill>
              </a:rPr>
              <a:t>Liliana Bachs</a:t>
            </a:r>
            <a:endParaRPr lang="nb-NO" sz="2000" smtClean="0">
              <a:solidFill>
                <a:srgbClr val="320E04"/>
              </a:solidFill>
            </a:endParaRPr>
          </a:p>
          <a:p>
            <a:pPr marL="26988" eaLnBrk="1" hangingPunct="1"/>
            <a:r>
              <a:rPr lang="nb-NO" sz="2000" smtClean="0">
                <a:solidFill>
                  <a:srgbClr val="320E04"/>
                </a:solidFill>
              </a:rPr>
              <a:t>Divisjon for rettsmedisin og rusmiddelforskning</a:t>
            </a:r>
          </a:p>
          <a:p>
            <a:pPr marL="26988" eaLnBrk="1" hangingPunct="1"/>
            <a:r>
              <a:rPr lang="nb-NO" sz="2000" smtClean="0">
                <a:solidFill>
                  <a:srgbClr val="320E04"/>
                </a:solidFill>
              </a:rPr>
              <a:t>Folkehelseinstituttet</a:t>
            </a:r>
            <a:r>
              <a:rPr lang="nb-NO" smtClean="0">
                <a:solidFill>
                  <a:srgbClr val="320E04"/>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Users\fees\Pictures\Work\work\neurochem\cAMP Pathway.jpg"/>
          <p:cNvPicPr>
            <a:picLocks noChangeAspect="1" noChangeArrowheads="1"/>
          </p:cNvPicPr>
          <p:nvPr/>
        </p:nvPicPr>
        <p:blipFill>
          <a:blip r:embed="rId3"/>
          <a:srcRect b="5972"/>
          <a:stretch>
            <a:fillRect/>
          </a:stretch>
        </p:blipFill>
        <p:spPr bwMode="auto">
          <a:xfrm>
            <a:off x="4386263" y="-26988"/>
            <a:ext cx="4748212" cy="6884988"/>
          </a:xfrm>
          <a:prstGeom prst="rect">
            <a:avLst/>
          </a:prstGeom>
          <a:noFill/>
          <a:ln w="9525">
            <a:noFill/>
            <a:miter lim="800000"/>
            <a:headEnd/>
            <a:tailEnd/>
          </a:ln>
        </p:spPr>
      </p:pic>
      <p:sp>
        <p:nvSpPr>
          <p:cNvPr id="37890" name="TekstSylinder 1"/>
          <p:cNvSpPr txBox="1">
            <a:spLocks noChangeArrowheads="1"/>
          </p:cNvSpPr>
          <p:nvPr/>
        </p:nvSpPr>
        <p:spPr bwMode="auto">
          <a:xfrm>
            <a:off x="1258888" y="1052513"/>
            <a:ext cx="3097212" cy="831850"/>
          </a:xfrm>
          <a:prstGeom prst="rect">
            <a:avLst/>
          </a:prstGeom>
          <a:noFill/>
          <a:ln w="9525">
            <a:noFill/>
            <a:miter lim="800000"/>
            <a:headEnd/>
            <a:tailEnd/>
          </a:ln>
        </p:spPr>
        <p:txBody>
          <a:bodyPr>
            <a:spAutoFit/>
          </a:bodyPr>
          <a:lstStyle/>
          <a:p>
            <a:r>
              <a:rPr lang="nb-NO" sz="4800"/>
              <a:t>Forklaring: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a:srcRect l="37563"/>
          <a:stretch>
            <a:fillRect/>
          </a:stretch>
        </p:blipFill>
        <p:spPr bwMode="auto">
          <a:xfrm>
            <a:off x="2195513" y="1230313"/>
            <a:ext cx="4252912" cy="3705225"/>
          </a:xfrm>
          <a:prstGeom prst="rect">
            <a:avLst/>
          </a:prstGeom>
          <a:noFill/>
          <a:ln w="9525">
            <a:noFill/>
            <a:miter lim="800000"/>
            <a:headEnd/>
            <a:tailEnd/>
          </a:ln>
        </p:spPr>
      </p:pic>
      <p:sp>
        <p:nvSpPr>
          <p:cNvPr id="2" name="TextBox 1"/>
          <p:cNvSpPr txBox="1">
            <a:spLocks noChangeArrowheads="1"/>
          </p:cNvSpPr>
          <p:nvPr/>
        </p:nvSpPr>
        <p:spPr bwMode="auto">
          <a:xfrm>
            <a:off x="4843463" y="5081588"/>
            <a:ext cx="754062" cy="646112"/>
          </a:xfrm>
          <a:prstGeom prst="rect">
            <a:avLst/>
          </a:prstGeom>
          <a:noFill/>
          <a:ln w="9525">
            <a:noFill/>
            <a:miter lim="800000"/>
            <a:headEnd/>
            <a:tailEnd/>
          </a:ln>
        </p:spPr>
        <p:txBody>
          <a:bodyPr wrap="none">
            <a:spAutoFit/>
          </a:bodyPr>
          <a:lstStyle/>
          <a:p>
            <a:r>
              <a:rPr lang="nb-NO"/>
              <a:t>cFos</a:t>
            </a:r>
          </a:p>
          <a:p>
            <a:r>
              <a:rPr lang="nb-NO"/>
              <a:t>ΔFosB</a:t>
            </a:r>
          </a:p>
        </p:txBody>
      </p:sp>
      <p:cxnSp>
        <p:nvCxnSpPr>
          <p:cNvPr id="4" name="Straight Arrow Connector 3"/>
          <p:cNvCxnSpPr/>
          <p:nvPr/>
        </p:nvCxnSpPr>
        <p:spPr>
          <a:xfrm>
            <a:off x="5141913" y="4367213"/>
            <a:ext cx="0" cy="774700"/>
          </a:xfrm>
          <a:prstGeom prst="straightConnector1">
            <a:avLst/>
          </a:prstGeom>
          <a:ln w="158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0800000">
            <a:off x="3906838" y="4306888"/>
            <a:ext cx="936625" cy="1096962"/>
          </a:xfrm>
          <a:prstGeom prst="curvedConnector2">
            <a:avLst/>
          </a:prstGeom>
          <a:ln w="222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72000" y="3082183"/>
            <a:ext cx="720080" cy="27480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nb-NO" sz="3600" smtClean="0">
                <a:effectLst>
                  <a:outerShdw blurRad="38100" dist="38100" dir="2700000" algn="tl">
                    <a:srgbClr val="C0C0C0"/>
                  </a:outerShdw>
                </a:effectLst>
              </a:rPr>
              <a:t>Dopamin i nucleus accumbens</a:t>
            </a:r>
          </a:p>
        </p:txBody>
      </p:sp>
      <p:sp>
        <p:nvSpPr>
          <p:cNvPr id="39938" name="Rectangle 6"/>
          <p:cNvSpPr>
            <a:spLocks noGrp="1" noChangeArrowheads="1"/>
          </p:cNvSpPr>
          <p:nvPr>
            <p:ph idx="1"/>
          </p:nvPr>
        </p:nvSpPr>
        <p:spPr>
          <a:xfrm>
            <a:off x="611188" y="4903788"/>
            <a:ext cx="8075612" cy="1765300"/>
          </a:xfrm>
        </p:spPr>
        <p:txBody>
          <a:bodyPr/>
          <a:lstStyle/>
          <a:p>
            <a:pPr eaLnBrk="1" hangingPunct="1">
              <a:lnSpc>
                <a:spcPct val="80000"/>
              </a:lnSpc>
            </a:pPr>
            <a:r>
              <a:rPr lang="nb-NO" sz="2400" smtClean="0"/>
              <a:t>Rusmidler fører til høyere dopamin utskillelse som vedvarer ved gjentatt bruk</a:t>
            </a:r>
          </a:p>
          <a:p>
            <a:pPr eaLnBrk="1" hangingPunct="1">
              <a:lnSpc>
                <a:spcPct val="80000"/>
              </a:lnSpc>
            </a:pPr>
            <a:r>
              <a:rPr lang="nb-NO" sz="2400" smtClean="0"/>
              <a:t>Dopamin økning for hvert inntak fører til stadig læring av betingede stimuli som assosieres med rusmiddelinntak</a:t>
            </a:r>
          </a:p>
        </p:txBody>
      </p:sp>
      <p:pic>
        <p:nvPicPr>
          <p:cNvPr id="39939" name="Picture 5"/>
          <p:cNvPicPr>
            <a:picLocks noChangeAspect="1" noChangeArrowheads="1"/>
          </p:cNvPicPr>
          <p:nvPr/>
        </p:nvPicPr>
        <p:blipFill>
          <a:blip r:embed="rId3"/>
          <a:srcRect l="46255" r="16228" b="34222"/>
          <a:stretch>
            <a:fillRect/>
          </a:stretch>
        </p:blipFill>
        <p:spPr bwMode="auto">
          <a:xfrm>
            <a:off x="1979613" y="1268413"/>
            <a:ext cx="5662612" cy="3313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22350" y="414338"/>
            <a:ext cx="7653338" cy="1143000"/>
          </a:xfrm>
        </p:spPr>
        <p:txBody>
          <a:bodyPr>
            <a:normAutofit fontScale="90000"/>
          </a:bodyPr>
          <a:lstStyle/>
          <a:p>
            <a:pPr eaLnBrk="1" fontAlgn="auto" hangingPunct="1">
              <a:spcAft>
                <a:spcPts val="0"/>
              </a:spcAft>
              <a:defRPr/>
            </a:pPr>
            <a:r>
              <a:rPr lang="nb-NO" dirty="0" smtClean="0">
                <a:solidFill>
                  <a:schemeClr val="tx2">
                    <a:satMod val="130000"/>
                  </a:schemeClr>
                </a:solidFill>
              </a:rPr>
              <a:t>Gjentatte inntak av rusmidler forandrer nervecellene</a:t>
            </a:r>
            <a:endParaRPr lang="nb-NO" dirty="0">
              <a:solidFill>
                <a:schemeClr val="tx2">
                  <a:satMod val="130000"/>
                </a:schemeClr>
              </a:solidFill>
            </a:endParaRPr>
          </a:p>
        </p:txBody>
      </p:sp>
      <p:sp>
        <p:nvSpPr>
          <p:cNvPr id="46082" name="Rectangle 3"/>
          <p:cNvSpPr>
            <a:spLocks noGrp="1" noChangeArrowheads="1"/>
          </p:cNvSpPr>
          <p:nvPr>
            <p:ph sz="half" idx="1"/>
          </p:nvPr>
        </p:nvSpPr>
        <p:spPr>
          <a:xfrm>
            <a:off x="673100" y="1684338"/>
            <a:ext cx="8435975" cy="1023937"/>
          </a:xfrm>
        </p:spPr>
        <p:txBody>
          <a:bodyPr/>
          <a:lstStyle/>
          <a:p>
            <a:pPr eaLnBrk="1" hangingPunct="1"/>
            <a:r>
              <a:rPr lang="nb-NO" smtClean="0"/>
              <a:t>Overgang fra sosial bruk til til kompulsiv bruk</a:t>
            </a:r>
          </a:p>
        </p:txBody>
      </p:sp>
      <p:pic>
        <p:nvPicPr>
          <p:cNvPr id="46083" name="Picture 6" descr="molecular basis3 copy"/>
          <p:cNvPicPr>
            <a:picLocks noChangeAspect="1" noChangeArrowheads="1"/>
          </p:cNvPicPr>
          <p:nvPr/>
        </p:nvPicPr>
        <p:blipFill>
          <a:blip r:embed="rId3"/>
          <a:srcRect b="9996"/>
          <a:stretch>
            <a:fillRect/>
          </a:stretch>
        </p:blipFill>
        <p:spPr bwMode="auto">
          <a:xfrm>
            <a:off x="1692275" y="2636838"/>
            <a:ext cx="4211638" cy="3887787"/>
          </a:xfrm>
          <a:prstGeom prst="rect">
            <a:avLst/>
          </a:prstGeom>
          <a:noFill/>
          <a:ln w="9525">
            <a:noFill/>
            <a:miter lim="800000"/>
            <a:headEnd/>
            <a:tailEnd/>
          </a:ln>
        </p:spPr>
      </p:pic>
      <p:sp>
        <p:nvSpPr>
          <p:cNvPr id="2" name="Ellipse 1"/>
          <p:cNvSpPr/>
          <p:nvPr/>
        </p:nvSpPr>
        <p:spPr>
          <a:xfrm>
            <a:off x="4500563" y="4581525"/>
            <a:ext cx="1150937" cy="7921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cxnSp>
        <p:nvCxnSpPr>
          <p:cNvPr id="4" name="Rett pil 3"/>
          <p:cNvCxnSpPr/>
          <p:nvPr/>
        </p:nvCxnSpPr>
        <p:spPr>
          <a:xfrm flipH="1">
            <a:off x="5651500" y="3500438"/>
            <a:ext cx="936625" cy="1296987"/>
          </a:xfrm>
          <a:prstGeom prst="straightConnector1">
            <a:avLst/>
          </a:prstGeom>
          <a:ln w="2222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6086" name="TekstSylinder 7"/>
          <p:cNvSpPr txBox="1">
            <a:spLocks noChangeArrowheads="1"/>
          </p:cNvSpPr>
          <p:nvPr/>
        </p:nvSpPr>
        <p:spPr bwMode="auto">
          <a:xfrm>
            <a:off x="6659563" y="2708275"/>
            <a:ext cx="2305050" cy="3140075"/>
          </a:xfrm>
          <a:prstGeom prst="rect">
            <a:avLst/>
          </a:prstGeom>
          <a:noFill/>
          <a:ln w="9525">
            <a:noFill/>
            <a:miter lim="800000"/>
            <a:headEnd/>
            <a:tailEnd/>
          </a:ln>
        </p:spPr>
        <p:txBody>
          <a:bodyPr>
            <a:spAutoFit/>
          </a:bodyPr>
          <a:lstStyle/>
          <a:p>
            <a:r>
              <a:rPr lang="nb-NO"/>
              <a:t>Blokkering av noen disse budbringere som dannes inni cellen forhindrer avhengighet</a:t>
            </a:r>
          </a:p>
          <a:p>
            <a:endParaRPr lang="nb-NO"/>
          </a:p>
          <a:p>
            <a:r>
              <a:rPr lang="nb-NO"/>
              <a:t>Enkelte av disse budbringere akkumuleres ved bruk av rusmidler men ikke ved eksponering til naturlige stimuli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molecular basis5 copy"/>
          <p:cNvPicPr>
            <a:picLocks noChangeAspect="1" noChangeArrowheads="1"/>
          </p:cNvPicPr>
          <p:nvPr/>
        </p:nvPicPr>
        <p:blipFill>
          <a:blip r:embed="rId3"/>
          <a:srcRect/>
          <a:stretch>
            <a:fillRect/>
          </a:stretch>
        </p:blipFill>
        <p:spPr bwMode="auto">
          <a:xfrm>
            <a:off x="1116013" y="2773363"/>
            <a:ext cx="5111750" cy="3495675"/>
          </a:xfrm>
          <a:prstGeom prst="rect">
            <a:avLst/>
          </a:prstGeom>
          <a:noFill/>
          <a:ln w="9525">
            <a:noFill/>
            <a:miter lim="800000"/>
            <a:headEnd/>
            <a:tailEnd/>
          </a:ln>
        </p:spPr>
      </p:pic>
      <p:sp>
        <p:nvSpPr>
          <p:cNvPr id="48130" name="Rectangle 3"/>
          <p:cNvSpPr>
            <a:spLocks noChangeArrowheads="1"/>
          </p:cNvSpPr>
          <p:nvPr/>
        </p:nvSpPr>
        <p:spPr bwMode="auto">
          <a:xfrm>
            <a:off x="971550" y="53975"/>
            <a:ext cx="8229600" cy="1143000"/>
          </a:xfrm>
          <a:prstGeom prst="rect">
            <a:avLst/>
          </a:prstGeom>
          <a:noFill/>
          <a:ln w="9525">
            <a:noFill/>
            <a:miter lim="800000"/>
            <a:headEnd/>
            <a:tailEnd/>
          </a:ln>
        </p:spPr>
        <p:txBody>
          <a:bodyPr anchor="b"/>
          <a:lstStyle/>
          <a:p>
            <a:r>
              <a:rPr lang="nb-NO" sz="4000">
                <a:solidFill>
                  <a:schemeClr val="tx2"/>
                </a:solidFill>
                <a:latin typeface="Gill Sans MT" pitchFamily="34" charset="0"/>
              </a:rPr>
              <a:t>Nye koblinger i nerveceller: læring</a:t>
            </a:r>
          </a:p>
        </p:txBody>
      </p:sp>
      <p:sp>
        <p:nvSpPr>
          <p:cNvPr id="48131" name="Rectangle 5"/>
          <p:cNvSpPr>
            <a:spLocks noGrp="1" noChangeArrowheads="1"/>
          </p:cNvSpPr>
          <p:nvPr>
            <p:ph sz="half" idx="1"/>
          </p:nvPr>
        </p:nvSpPr>
        <p:spPr>
          <a:xfrm>
            <a:off x="674688" y="1628775"/>
            <a:ext cx="8218487" cy="1239838"/>
          </a:xfrm>
        </p:spPr>
        <p:txBody>
          <a:bodyPr/>
          <a:lstStyle/>
          <a:p>
            <a:pPr eaLnBrk="1" hangingPunct="1"/>
            <a:r>
              <a:rPr lang="nb-NO" sz="2400" smtClean="0"/>
              <a:t>Delta FosB-regulert genekspresjon er forbigående og faller ved abstinens, men konsekvensene er langvarige. De blir ikke borte av seg selv, men svekkes kan «overskrives»</a:t>
            </a:r>
          </a:p>
        </p:txBody>
      </p:sp>
      <p:sp>
        <p:nvSpPr>
          <p:cNvPr id="48132" name="Rectangle 8"/>
          <p:cNvSpPr>
            <a:spLocks noGrp="1" noChangeArrowheads="1"/>
          </p:cNvSpPr>
          <p:nvPr>
            <p:ph sz="half" idx="2"/>
          </p:nvPr>
        </p:nvSpPr>
        <p:spPr>
          <a:xfrm>
            <a:off x="6083300" y="2781300"/>
            <a:ext cx="3025775" cy="3816350"/>
          </a:xfrm>
        </p:spPr>
        <p:txBody>
          <a:bodyPr/>
          <a:lstStyle/>
          <a:p>
            <a:pPr eaLnBrk="1" hangingPunct="1"/>
            <a:r>
              <a:rPr lang="nb-NO" smtClean="0"/>
              <a:t>Verdien av rusrelatert belønning øker</a:t>
            </a:r>
          </a:p>
          <a:p>
            <a:pPr eaLnBrk="1" hangingPunct="1"/>
            <a:r>
              <a:rPr lang="nb-NO" smtClean="0"/>
              <a:t>Verdien av naturlige stimuli faller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35100" y="274638"/>
            <a:ext cx="7499350" cy="1143000"/>
          </a:xfrm>
        </p:spPr>
        <p:txBody>
          <a:bodyPr>
            <a:normAutofit fontScale="90000"/>
          </a:bodyPr>
          <a:lstStyle/>
          <a:p>
            <a:pPr>
              <a:defRPr/>
            </a:pPr>
            <a:r>
              <a:rPr lang="nb-NO" dirty="0" smtClean="0"/>
              <a:t>Langvarige forandringer i cellenes funksjon i </a:t>
            </a:r>
            <a:r>
              <a:rPr lang="nb-NO" dirty="0" err="1" smtClean="0"/>
              <a:t>nucleus</a:t>
            </a:r>
            <a:r>
              <a:rPr lang="nb-NO" dirty="0" smtClean="0"/>
              <a:t> </a:t>
            </a:r>
            <a:r>
              <a:rPr lang="nb-NO" dirty="0" err="1" smtClean="0"/>
              <a:t>accumbens</a:t>
            </a:r>
            <a:endParaRPr lang="nb-NO" dirty="0"/>
          </a:p>
        </p:txBody>
      </p:sp>
      <p:sp>
        <p:nvSpPr>
          <p:cNvPr id="10" name="TekstSylinder 9"/>
          <p:cNvSpPr txBox="1"/>
          <p:nvPr/>
        </p:nvSpPr>
        <p:spPr>
          <a:xfrm>
            <a:off x="1547664" y="2708920"/>
            <a:ext cx="1224136" cy="52322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defRPr/>
            </a:pPr>
            <a:r>
              <a:rPr lang="nb-NO" sz="1000" dirty="0"/>
              <a:t>Bl.a.</a:t>
            </a:r>
          </a:p>
          <a:p>
            <a:pPr>
              <a:defRPr/>
            </a:pPr>
            <a:r>
              <a:rPr lang="nb-NO" dirty="0"/>
              <a:t>∆</a:t>
            </a:r>
            <a:r>
              <a:rPr lang="nb-NO" dirty="0" err="1"/>
              <a:t>FosB</a:t>
            </a:r>
            <a:endParaRPr lang="nb-NO" dirty="0"/>
          </a:p>
        </p:txBody>
      </p:sp>
      <p:cxnSp>
        <p:nvCxnSpPr>
          <p:cNvPr id="12" name="Rett pil 11"/>
          <p:cNvCxnSpPr/>
          <p:nvPr/>
        </p:nvCxnSpPr>
        <p:spPr>
          <a:xfrm>
            <a:off x="2159000" y="3643313"/>
            <a:ext cx="0" cy="793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182" name="TekstSylinder 12"/>
          <p:cNvSpPr txBox="1">
            <a:spLocks noChangeArrowheads="1"/>
          </p:cNvSpPr>
          <p:nvPr/>
        </p:nvSpPr>
        <p:spPr bwMode="auto">
          <a:xfrm>
            <a:off x="1684338" y="4510088"/>
            <a:ext cx="2455862" cy="585787"/>
          </a:xfrm>
          <a:prstGeom prst="rect">
            <a:avLst/>
          </a:prstGeom>
          <a:noFill/>
          <a:ln w="9525">
            <a:noFill/>
            <a:miter lim="800000"/>
            <a:headEnd/>
            <a:tailEnd/>
          </a:ln>
        </p:spPr>
        <p:txBody>
          <a:bodyPr>
            <a:spAutoFit/>
          </a:bodyPr>
          <a:lstStyle/>
          <a:p>
            <a:r>
              <a:rPr lang="nb-NO"/>
              <a:t>Økt transkripsjon</a:t>
            </a:r>
          </a:p>
          <a:p>
            <a:r>
              <a:rPr lang="nb-NO" sz="1400"/>
              <a:t>(Uker)</a:t>
            </a:r>
          </a:p>
        </p:txBody>
      </p:sp>
      <p:cxnSp>
        <p:nvCxnSpPr>
          <p:cNvPr id="15" name="Rett pil 14"/>
          <p:cNvCxnSpPr/>
          <p:nvPr/>
        </p:nvCxnSpPr>
        <p:spPr>
          <a:xfrm>
            <a:off x="2913063" y="3068638"/>
            <a:ext cx="1487487"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kstSylinder 15"/>
          <p:cNvSpPr txBox="1"/>
          <p:nvPr/>
        </p:nvSpPr>
        <p:spPr>
          <a:xfrm>
            <a:off x="4531429" y="3212976"/>
            <a:ext cx="2557623" cy="5847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nb-NO" dirty="0"/>
              <a:t>Epigenetiske forandringer</a:t>
            </a:r>
          </a:p>
          <a:p>
            <a:pPr>
              <a:defRPr/>
            </a:pPr>
            <a:r>
              <a:rPr lang="nb-NO" sz="1400" dirty="0"/>
              <a:t>(år, livet ut?)</a:t>
            </a:r>
          </a:p>
        </p:txBody>
      </p:sp>
      <p:sp>
        <p:nvSpPr>
          <p:cNvPr id="18" name="TekstSylinder 17"/>
          <p:cNvSpPr txBox="1"/>
          <p:nvPr/>
        </p:nvSpPr>
        <p:spPr>
          <a:xfrm>
            <a:off x="1475656" y="1556792"/>
            <a:ext cx="1512168"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nb-NO" dirty="0"/>
              <a:t>Rusmiddel inntak</a:t>
            </a:r>
          </a:p>
        </p:txBody>
      </p:sp>
      <p:cxnSp>
        <p:nvCxnSpPr>
          <p:cNvPr id="20" name="Rett pil 19"/>
          <p:cNvCxnSpPr/>
          <p:nvPr/>
        </p:nvCxnSpPr>
        <p:spPr>
          <a:xfrm>
            <a:off x="2195513" y="2347913"/>
            <a:ext cx="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ett pil 21"/>
          <p:cNvCxnSpPr/>
          <p:nvPr/>
        </p:nvCxnSpPr>
        <p:spPr>
          <a:xfrm flipV="1">
            <a:off x="2268538" y="2349500"/>
            <a:ext cx="0"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Rett pil 23"/>
          <p:cNvCxnSpPr/>
          <p:nvPr/>
        </p:nvCxnSpPr>
        <p:spPr>
          <a:xfrm flipH="1">
            <a:off x="2913063" y="2419350"/>
            <a:ext cx="1946275" cy="479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kstSylinder 24"/>
          <p:cNvSpPr txBox="1"/>
          <p:nvPr/>
        </p:nvSpPr>
        <p:spPr>
          <a:xfrm>
            <a:off x="5063253" y="2163343"/>
            <a:ext cx="138095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nb-NO" dirty="0"/>
              <a:t>Genetisk arv</a:t>
            </a:r>
          </a:p>
        </p:txBody>
      </p:sp>
      <p:sp>
        <p:nvSpPr>
          <p:cNvPr id="27" name="TekstSylinder 26"/>
          <p:cNvSpPr txBox="1"/>
          <p:nvPr/>
        </p:nvSpPr>
        <p:spPr>
          <a:xfrm>
            <a:off x="5292080" y="4827350"/>
            <a:ext cx="1092923" cy="36933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nb-NO" dirty="0"/>
              <a:t>Miljø</a:t>
            </a:r>
          </a:p>
        </p:txBody>
      </p:sp>
      <p:cxnSp>
        <p:nvCxnSpPr>
          <p:cNvPr id="29" name="Rett pil 28"/>
          <p:cNvCxnSpPr/>
          <p:nvPr/>
        </p:nvCxnSpPr>
        <p:spPr>
          <a:xfrm flipV="1">
            <a:off x="5810250" y="3933825"/>
            <a:ext cx="0" cy="820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203" name="TekstSylinder 31"/>
          <p:cNvSpPr txBox="1">
            <a:spLocks noChangeArrowheads="1"/>
          </p:cNvSpPr>
          <p:nvPr/>
        </p:nvSpPr>
        <p:spPr bwMode="auto">
          <a:xfrm>
            <a:off x="4787900" y="5300663"/>
            <a:ext cx="4248150" cy="1200150"/>
          </a:xfrm>
          <a:prstGeom prst="rect">
            <a:avLst/>
          </a:prstGeom>
          <a:noFill/>
          <a:ln w="9525">
            <a:noFill/>
            <a:miter lim="800000"/>
            <a:headEnd/>
            <a:tailEnd/>
          </a:ln>
        </p:spPr>
        <p:txBody>
          <a:bodyPr>
            <a:spAutoFit/>
          </a:bodyPr>
          <a:lstStyle/>
          <a:p>
            <a:r>
              <a:rPr lang="nb-NO"/>
              <a:t>For eks:</a:t>
            </a:r>
          </a:p>
          <a:p>
            <a:r>
              <a:rPr lang="nb-NO"/>
              <a:t>Intrautero eksponering til rusmidler</a:t>
            </a:r>
          </a:p>
          <a:p>
            <a:r>
              <a:rPr lang="nb-NO"/>
              <a:t>Mor-barn tilknytning</a:t>
            </a:r>
          </a:p>
          <a:p>
            <a:r>
              <a:rPr lang="nb-NO"/>
              <a:t>Stress i ungdomsårene</a:t>
            </a:r>
          </a:p>
        </p:txBody>
      </p:sp>
      <p:pic>
        <p:nvPicPr>
          <p:cNvPr id="50204" name="Picture 2"/>
          <p:cNvPicPr>
            <a:picLocks noChangeAspect="1" noChangeArrowheads="1"/>
          </p:cNvPicPr>
          <p:nvPr/>
        </p:nvPicPr>
        <p:blipFill>
          <a:blip r:embed="rId3"/>
          <a:srcRect/>
          <a:stretch>
            <a:fillRect/>
          </a:stretch>
        </p:blipFill>
        <p:spPr bwMode="auto">
          <a:xfrm>
            <a:off x="5778500" y="2636838"/>
            <a:ext cx="88900" cy="506412"/>
          </a:xfrm>
          <a:prstGeom prst="rect">
            <a:avLst/>
          </a:prstGeom>
          <a:noFill/>
          <a:ln w="9525">
            <a:noFill/>
            <a:miter lim="800000"/>
            <a:headEnd/>
            <a:tailEnd/>
          </a:ln>
        </p:spPr>
      </p:pic>
      <p:sp>
        <p:nvSpPr>
          <p:cNvPr id="33" name="TekstSylinder 32"/>
          <p:cNvSpPr txBox="1"/>
          <p:nvPr/>
        </p:nvSpPr>
        <p:spPr>
          <a:xfrm>
            <a:off x="5854700" y="2492375"/>
            <a:ext cx="301625" cy="646113"/>
          </a:xfrm>
          <a:prstGeom prst="rect">
            <a:avLst/>
          </a:prstGeom>
          <a:noFill/>
        </p:spPr>
        <p:txBody>
          <a:bodyPr>
            <a:spAutoFit/>
          </a:bodyPr>
          <a:lstStyle/>
          <a:p>
            <a:pPr>
              <a:defRPr/>
            </a:pPr>
            <a:r>
              <a:rPr lang="nb-NO" sz="3600" b="1" dirty="0">
                <a:solidFill>
                  <a:schemeClr val="accent1">
                    <a:lumMod val="60000"/>
                    <a:lumOff val="40000"/>
                  </a:schemeClr>
                </a:solidFill>
              </a:rPr>
              <a:t>?</a:t>
            </a:r>
          </a:p>
        </p:txBody>
      </p:sp>
      <p:sp>
        <p:nvSpPr>
          <p:cNvPr id="39" name="TekstSylinder 38"/>
          <p:cNvSpPr txBox="1"/>
          <p:nvPr/>
        </p:nvSpPr>
        <p:spPr>
          <a:xfrm>
            <a:off x="5351463" y="2492375"/>
            <a:ext cx="300037" cy="646113"/>
          </a:xfrm>
          <a:prstGeom prst="rect">
            <a:avLst/>
          </a:prstGeom>
          <a:noFill/>
        </p:spPr>
        <p:txBody>
          <a:bodyPr>
            <a:spAutoFit/>
          </a:bodyPr>
          <a:lstStyle/>
          <a:p>
            <a:pPr>
              <a:defRPr/>
            </a:pPr>
            <a:r>
              <a:rPr lang="nb-NO" sz="3600" b="1" dirty="0">
                <a:solidFill>
                  <a:schemeClr val="accent1">
                    <a:lumMod val="60000"/>
                    <a:lumOff val="40000"/>
                  </a:schemeClr>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http://1.bp.blogspot.com/_Ik_ovkt6ICg/TNoWaLBLKXI/AAAAAAAAAIk/CgDvLDSGYpA/s1600/histone+and+cell.jpg"/>
          <p:cNvPicPr>
            <a:picLocks noChangeAspect="1" noChangeArrowheads="1"/>
          </p:cNvPicPr>
          <p:nvPr/>
        </p:nvPicPr>
        <p:blipFill>
          <a:blip r:embed="rId3"/>
          <a:srcRect/>
          <a:stretch>
            <a:fillRect/>
          </a:stretch>
        </p:blipFill>
        <p:spPr bwMode="auto">
          <a:xfrm>
            <a:off x="9525" y="0"/>
            <a:ext cx="4276725" cy="4286250"/>
          </a:xfrm>
          <a:prstGeom prst="rect">
            <a:avLst/>
          </a:prstGeom>
          <a:noFill/>
          <a:ln w="9525">
            <a:noFill/>
            <a:miter lim="800000"/>
            <a:headEnd/>
            <a:tailEnd/>
          </a:ln>
        </p:spPr>
      </p:pic>
      <p:pic>
        <p:nvPicPr>
          <p:cNvPr id="52226" name="Picture 2" descr="Histone-deacetylase inhibitors: novel drugs for the treatment of cancer"/>
          <p:cNvPicPr>
            <a:picLocks noChangeAspect="1" noChangeArrowheads="1"/>
          </p:cNvPicPr>
          <p:nvPr/>
        </p:nvPicPr>
        <p:blipFill>
          <a:blip r:embed="rId4"/>
          <a:srcRect/>
          <a:stretch>
            <a:fillRect/>
          </a:stretch>
        </p:blipFill>
        <p:spPr bwMode="auto">
          <a:xfrm>
            <a:off x="3348038" y="3789363"/>
            <a:ext cx="5715000" cy="2847975"/>
          </a:xfrm>
          <a:prstGeom prst="rect">
            <a:avLst/>
          </a:prstGeom>
          <a:noFill/>
          <a:ln w="9525">
            <a:noFill/>
            <a:miter lim="800000"/>
            <a:headEnd/>
            <a:tailEnd/>
          </a:ln>
        </p:spPr>
      </p:pic>
      <p:sp>
        <p:nvSpPr>
          <p:cNvPr id="52227" name="TekstSylinder 6"/>
          <p:cNvSpPr txBox="1">
            <a:spLocks noChangeArrowheads="1"/>
          </p:cNvSpPr>
          <p:nvPr/>
        </p:nvSpPr>
        <p:spPr bwMode="auto">
          <a:xfrm>
            <a:off x="4572322" y="333375"/>
            <a:ext cx="4248150" cy="954107"/>
          </a:xfrm>
          <a:prstGeom prst="rect">
            <a:avLst/>
          </a:prstGeom>
          <a:noFill/>
          <a:ln w="9525">
            <a:noFill/>
            <a:miter lim="800000"/>
            <a:headEnd/>
            <a:tailEnd/>
          </a:ln>
        </p:spPr>
        <p:txBody>
          <a:bodyPr>
            <a:spAutoFit/>
          </a:bodyPr>
          <a:lstStyle/>
          <a:p>
            <a:r>
              <a:rPr lang="nb-NO" sz="2800" dirty="0" smtClean="0"/>
              <a:t>Genetiske og epigenetiske </a:t>
            </a:r>
            <a:r>
              <a:rPr lang="nb-NO" sz="2800" dirty="0"/>
              <a:t>forandringer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nb-NO" dirty="0" smtClean="0">
                <a:solidFill>
                  <a:schemeClr val="tx2">
                    <a:satMod val="130000"/>
                  </a:schemeClr>
                </a:solidFill>
              </a:rPr>
              <a:t>Utvikling av avhengighet</a:t>
            </a:r>
            <a:endParaRPr lang="nb-NO" dirty="0">
              <a:solidFill>
                <a:schemeClr val="tx2">
                  <a:satMod val="130000"/>
                </a:schemeClr>
              </a:solidFill>
            </a:endParaRPr>
          </a:p>
        </p:txBody>
      </p:sp>
      <p:sp>
        <p:nvSpPr>
          <p:cNvPr id="2" name="Avrundet rektangel 1"/>
          <p:cNvSpPr/>
          <p:nvPr/>
        </p:nvSpPr>
        <p:spPr>
          <a:xfrm>
            <a:off x="2051050" y="5157788"/>
            <a:ext cx="6192838" cy="6477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a:solidFill>
                  <a:srgbClr val="4B3E21"/>
                </a:solidFill>
              </a:rPr>
              <a:t>Sosial bruk      Kontrollert misbruk       Kompulsiv misbruk     </a:t>
            </a:r>
          </a:p>
        </p:txBody>
      </p:sp>
      <p:sp>
        <p:nvSpPr>
          <p:cNvPr id="54275" name="TekstSylinder 2"/>
          <p:cNvSpPr txBox="1">
            <a:spLocks noChangeArrowheads="1"/>
          </p:cNvSpPr>
          <p:nvPr/>
        </p:nvSpPr>
        <p:spPr bwMode="auto">
          <a:xfrm>
            <a:off x="1979613" y="4300538"/>
            <a:ext cx="6624637" cy="641350"/>
          </a:xfrm>
          <a:prstGeom prst="rect">
            <a:avLst/>
          </a:prstGeom>
          <a:noFill/>
          <a:ln w="9525">
            <a:noFill/>
            <a:miter lim="800000"/>
            <a:headEnd/>
            <a:tailEnd/>
          </a:ln>
        </p:spPr>
        <p:txBody>
          <a:bodyPr>
            <a:spAutoFit/>
          </a:bodyPr>
          <a:lstStyle/>
          <a:p>
            <a:pPr marL="285750" indent="-285750">
              <a:buFont typeface="Wingdings" pitchFamily="2" charset="2"/>
              <a:buChar char="Ø"/>
            </a:pPr>
            <a:r>
              <a:rPr lang="nb-NO">
                <a:latin typeface="Gill Sans MT" pitchFamily="34" charset="0"/>
              </a:rPr>
              <a:t>Bruk av rusmidler</a:t>
            </a:r>
          </a:p>
          <a:p>
            <a:pPr marL="285750" indent="-285750"/>
            <a:r>
              <a:rPr lang="nb-NO">
                <a:latin typeface="Gill Sans MT" pitchFamily="34" charset="0"/>
              </a:rPr>
              <a:t>Forbigående forandringer                       Varige forandringer</a:t>
            </a:r>
          </a:p>
        </p:txBody>
      </p:sp>
      <p:cxnSp>
        <p:nvCxnSpPr>
          <p:cNvPr id="7" name="Rett pil 6"/>
          <p:cNvCxnSpPr/>
          <p:nvPr/>
        </p:nvCxnSpPr>
        <p:spPr>
          <a:xfrm>
            <a:off x="4662488" y="4797425"/>
            <a:ext cx="1079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Avrundet rektangel 10"/>
          <p:cNvSpPr/>
          <p:nvPr/>
        </p:nvSpPr>
        <p:spPr>
          <a:xfrm>
            <a:off x="1970088" y="2276475"/>
            <a:ext cx="6192837" cy="647700"/>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a:solidFill>
                  <a:srgbClr val="4B3E21"/>
                </a:solidFill>
              </a:rPr>
              <a:t>Innlæring                 Deklarativ minne           Automatismer     </a:t>
            </a:r>
          </a:p>
        </p:txBody>
      </p:sp>
      <p:sp>
        <p:nvSpPr>
          <p:cNvPr id="54278" name="TekstSylinder 11"/>
          <p:cNvSpPr txBox="1">
            <a:spLocks noChangeArrowheads="1"/>
          </p:cNvSpPr>
          <p:nvPr/>
        </p:nvSpPr>
        <p:spPr bwMode="auto">
          <a:xfrm>
            <a:off x="1943100" y="1484313"/>
            <a:ext cx="6516688" cy="1190625"/>
          </a:xfrm>
          <a:prstGeom prst="rect">
            <a:avLst/>
          </a:prstGeom>
          <a:noFill/>
          <a:ln w="9525">
            <a:noFill/>
            <a:miter lim="800000"/>
            <a:headEnd/>
            <a:tailEnd/>
          </a:ln>
        </p:spPr>
        <p:txBody>
          <a:bodyPr>
            <a:spAutoFit/>
          </a:bodyPr>
          <a:lstStyle/>
          <a:p>
            <a:pPr marL="285750" indent="-285750">
              <a:buFont typeface="Wingdings" pitchFamily="2" charset="2"/>
              <a:buChar char="Ø"/>
            </a:pPr>
            <a:r>
              <a:rPr lang="nb-NO">
                <a:latin typeface="Gill Sans MT" pitchFamily="34" charset="0"/>
              </a:rPr>
              <a:t>Vanlig læring</a:t>
            </a:r>
          </a:p>
          <a:p>
            <a:pPr marL="285750" indent="-285750"/>
            <a:r>
              <a:rPr lang="nb-NO">
                <a:latin typeface="Gill Sans MT" pitchFamily="34" charset="0"/>
              </a:rPr>
              <a:t>Forbigående forandringer                        Varige forandringer</a:t>
            </a:r>
          </a:p>
          <a:p>
            <a:pPr marL="285750" indent="-285750"/>
            <a:r>
              <a:rPr lang="nb-NO">
                <a:latin typeface="Gill Sans MT" pitchFamily="34" charset="0"/>
              </a:rPr>
              <a:t>												</a:t>
            </a:r>
          </a:p>
        </p:txBody>
      </p:sp>
      <p:cxnSp>
        <p:nvCxnSpPr>
          <p:cNvPr id="13" name="Rett pil 12"/>
          <p:cNvCxnSpPr/>
          <p:nvPr/>
        </p:nvCxnSpPr>
        <p:spPr>
          <a:xfrm>
            <a:off x="4546600" y="1985963"/>
            <a:ext cx="1079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280" name="TekstSylinder 13"/>
          <p:cNvSpPr txBox="1">
            <a:spLocks noChangeArrowheads="1"/>
          </p:cNvSpPr>
          <p:nvPr/>
        </p:nvSpPr>
        <p:spPr bwMode="auto">
          <a:xfrm>
            <a:off x="2051050" y="2997200"/>
            <a:ext cx="6769100" cy="1200150"/>
          </a:xfrm>
          <a:prstGeom prst="rect">
            <a:avLst/>
          </a:prstGeom>
          <a:noFill/>
          <a:ln w="9525">
            <a:noFill/>
            <a:miter lim="800000"/>
            <a:headEnd/>
            <a:tailEnd/>
          </a:ln>
        </p:spPr>
        <p:txBody>
          <a:bodyPr>
            <a:spAutoFit/>
          </a:bodyPr>
          <a:lstStyle/>
          <a:p>
            <a:r>
              <a:rPr lang="nb-NO">
                <a:latin typeface="Gill Sans MT" pitchFamily="34" charset="0"/>
              </a:rPr>
              <a:t>Gjøre noe nytt      Noe man har trent på     Noe svært godt innlært                 		(danse tango)	       (pusse tennene)</a:t>
            </a:r>
          </a:p>
          <a:p>
            <a:r>
              <a:rPr lang="nb-NO">
                <a:latin typeface="Gill Sans MT" pitchFamily="34" charset="0"/>
              </a:rPr>
              <a:t>		fleksibel		           lite fleksibel</a:t>
            </a:r>
          </a:p>
          <a:p>
            <a:endParaRPr lang="nb-NO">
              <a:latin typeface="Gill Sans MT"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1403350" y="549275"/>
            <a:ext cx="6264275" cy="1190625"/>
          </a:xfrm>
          <a:prstGeom prst="rect">
            <a:avLst/>
          </a:prstGeom>
          <a:noFill/>
          <a:ln w="9525">
            <a:noFill/>
            <a:miter lim="800000"/>
            <a:headEnd/>
            <a:tailEnd/>
          </a:ln>
        </p:spPr>
        <p:txBody>
          <a:bodyPr>
            <a:spAutoFit/>
          </a:bodyPr>
          <a:lstStyle/>
          <a:p>
            <a:pPr>
              <a:spcBef>
                <a:spcPct val="50000"/>
              </a:spcBef>
            </a:pPr>
            <a:r>
              <a:rPr lang="nb-NO" sz="3600">
                <a:latin typeface="Arial" charset="0"/>
              </a:rPr>
              <a:t>Svekket kognitiv fleksibilitet– automatiserte handlinger</a:t>
            </a:r>
          </a:p>
        </p:txBody>
      </p:sp>
      <p:pic>
        <p:nvPicPr>
          <p:cNvPr id="68611" name="da_duvam_ili_vucem.avi">
            <a:hlinkClick r:id="" action="ppaction://media"/>
          </p:cNvPr>
          <p:cNvPicPr>
            <a:picLocks noRot="1" noChangeAspect="1" noChangeArrowheads="1"/>
          </p:cNvPicPr>
          <p:nvPr>
            <a:videoFile r:link="rId1"/>
          </p:nvPr>
        </p:nvPicPr>
        <p:blipFill>
          <a:blip r:embed="rId4"/>
          <a:srcRect/>
          <a:stretch>
            <a:fillRect/>
          </a:stretch>
        </p:blipFill>
        <p:spPr bwMode="auto">
          <a:xfrm>
            <a:off x="3733800" y="2743200"/>
            <a:ext cx="1676400"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86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8611"/>
                                        </p:tgtEl>
                                      </p:cBhvr>
                                    </p:cmd>
                                  </p:childTnLst>
                                </p:cTn>
                              </p:par>
                            </p:childTnLst>
                          </p:cTn>
                        </p:par>
                      </p:childTnLst>
                    </p:cTn>
                  </p:par>
                </p:childTnLst>
              </p:cTn>
              <p:nextCondLst>
                <p:cond evt="onClick" delay="0">
                  <p:tgtEl>
                    <p:spTgt spid="68611"/>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8611"/>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2988" y="274638"/>
            <a:ext cx="7499350" cy="1143000"/>
          </a:xfrm>
        </p:spPr>
        <p:txBody>
          <a:bodyPr>
            <a:normAutofit fontScale="90000"/>
          </a:bodyPr>
          <a:lstStyle/>
          <a:p>
            <a:pPr eaLnBrk="1" fontAlgn="auto" hangingPunct="1">
              <a:spcAft>
                <a:spcPts val="0"/>
              </a:spcAft>
              <a:defRPr/>
            </a:pPr>
            <a:r>
              <a:rPr lang="nb-NO" dirty="0" smtClean="0">
                <a:solidFill>
                  <a:schemeClr val="tx2">
                    <a:satMod val="130000"/>
                  </a:schemeClr>
                </a:solidFill>
              </a:rPr>
              <a:t>Adferdskontroll:  Ta </a:t>
            </a:r>
            <a:r>
              <a:rPr lang="nb-NO" dirty="0">
                <a:solidFill>
                  <a:schemeClr val="tx2">
                    <a:satMod val="130000"/>
                  </a:schemeClr>
                </a:solidFill>
              </a:rPr>
              <a:t>d</a:t>
            </a:r>
            <a:r>
              <a:rPr lang="nb-NO" dirty="0" smtClean="0">
                <a:solidFill>
                  <a:schemeClr val="tx2">
                    <a:satMod val="130000"/>
                  </a:schemeClr>
                </a:solidFill>
              </a:rPr>
              <a:t>eg sammen!</a:t>
            </a:r>
            <a:endParaRPr lang="nb-NO" dirty="0">
              <a:solidFill>
                <a:schemeClr val="tx2">
                  <a:satMod val="130000"/>
                </a:schemeClr>
              </a:solidFill>
            </a:endParaRPr>
          </a:p>
        </p:txBody>
      </p:sp>
      <p:sp>
        <p:nvSpPr>
          <p:cNvPr id="58370" name="Plassholder for innhold 2"/>
          <p:cNvSpPr>
            <a:spLocks noGrp="1"/>
          </p:cNvSpPr>
          <p:nvPr>
            <p:ph idx="1"/>
          </p:nvPr>
        </p:nvSpPr>
        <p:spPr>
          <a:xfrm>
            <a:off x="684213" y="1797050"/>
            <a:ext cx="7497762" cy="4800600"/>
          </a:xfrm>
        </p:spPr>
        <p:txBody>
          <a:bodyPr/>
          <a:lstStyle/>
          <a:p>
            <a:pPr eaLnBrk="1" hangingPunct="1"/>
            <a:r>
              <a:rPr lang="nb-NO" dirty="0" smtClean="0"/>
              <a:t>Selvkontroll innebærer </a:t>
            </a:r>
          </a:p>
          <a:p>
            <a:pPr lvl="1" eaLnBrk="1" hangingPunct="1"/>
            <a:r>
              <a:rPr lang="nb-NO" dirty="0" smtClean="0"/>
              <a:t>Evne til å se alternativ adferd </a:t>
            </a:r>
            <a:r>
              <a:rPr lang="nb-NO" dirty="0" err="1" smtClean="0"/>
              <a:t>dvs</a:t>
            </a:r>
            <a:r>
              <a:rPr lang="nb-NO" dirty="0" smtClean="0"/>
              <a:t> fleksibilitet i respons foran et stimuli</a:t>
            </a:r>
          </a:p>
          <a:p>
            <a:pPr lvl="2" eaLnBrk="1" hangingPunct="1"/>
            <a:r>
              <a:rPr lang="nb-NO" dirty="0" smtClean="0"/>
              <a:t>Evne til å forandre oppmerksomhet avhengig av konteksten </a:t>
            </a:r>
          </a:p>
          <a:p>
            <a:pPr lvl="1" eaLnBrk="1" hangingPunct="1"/>
            <a:r>
              <a:rPr lang="nb-NO" dirty="0" smtClean="0"/>
              <a:t>Evaluering av konsekvensene</a:t>
            </a:r>
          </a:p>
          <a:p>
            <a:pPr lvl="2" eaLnBrk="1" hangingPunct="1"/>
            <a:r>
              <a:rPr lang="nb-NO" dirty="0" smtClean="0"/>
              <a:t>Nok arbeidshukommelse</a:t>
            </a:r>
          </a:p>
          <a:p>
            <a:pPr lvl="2" eaLnBrk="1" hangingPunct="1"/>
            <a:r>
              <a:rPr lang="nb-NO" dirty="0" smtClean="0"/>
              <a:t>Vurdering av negative utfall</a:t>
            </a:r>
          </a:p>
          <a:p>
            <a:pPr lvl="2" eaLnBrk="1" hangingPunct="1"/>
            <a:r>
              <a:rPr lang="nb-NO" dirty="0" smtClean="0"/>
              <a:t>Effekt av tid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3352800" y="-479425"/>
            <a:ext cx="246063" cy="358775"/>
          </a:xfrm>
          <a:prstGeom prst="rect">
            <a:avLst/>
          </a:prstGeom>
          <a:noFill/>
          <a:ln w="9525">
            <a:noFill/>
            <a:miter lim="800000"/>
            <a:headEnd/>
            <a:tailEnd/>
          </a:ln>
        </p:spPr>
        <p:txBody>
          <a:bodyPr wrap="none">
            <a:spAutoFit/>
          </a:bodyPr>
          <a:lstStyle/>
          <a:p>
            <a:pPr eaLnBrk="0" hangingPunct="0"/>
            <a:endParaRPr lang="nb-NO" sz="1400" b="1">
              <a:latin typeface="Arial" charset="0"/>
            </a:endParaRPr>
          </a:p>
          <a:p>
            <a:pPr eaLnBrk="0" hangingPunct="0"/>
            <a:endParaRPr lang="nb-NO" sz="1400"/>
          </a:p>
        </p:txBody>
      </p:sp>
      <p:sp>
        <p:nvSpPr>
          <p:cNvPr id="19458" name="Text Box 3"/>
          <p:cNvSpPr txBox="1">
            <a:spLocks noChangeArrowheads="1"/>
          </p:cNvSpPr>
          <p:nvPr/>
        </p:nvSpPr>
        <p:spPr bwMode="auto">
          <a:xfrm>
            <a:off x="2079625" y="1484313"/>
            <a:ext cx="1987550" cy="369887"/>
          </a:xfrm>
          <a:prstGeom prst="rect">
            <a:avLst/>
          </a:prstGeom>
          <a:noFill/>
          <a:ln w="9525">
            <a:noFill/>
            <a:miter lim="800000"/>
            <a:headEnd/>
            <a:tailEnd/>
          </a:ln>
        </p:spPr>
        <p:txBody>
          <a:bodyPr>
            <a:spAutoFit/>
          </a:bodyPr>
          <a:lstStyle/>
          <a:p>
            <a:pPr eaLnBrk="0" hangingPunct="0"/>
            <a:r>
              <a:rPr lang="nb-NO" b="1">
                <a:solidFill>
                  <a:schemeClr val="accent2"/>
                </a:solidFill>
                <a:latin typeface="Arial" charset="0"/>
              </a:rPr>
              <a:t>STIMULERENDE</a:t>
            </a:r>
            <a:endParaRPr lang="nb-NO" sz="1400" b="1">
              <a:solidFill>
                <a:schemeClr val="accent2"/>
              </a:solidFill>
              <a:latin typeface="Arial" charset="0"/>
            </a:endParaRPr>
          </a:p>
        </p:txBody>
      </p:sp>
      <p:sp>
        <p:nvSpPr>
          <p:cNvPr id="19459" name="Text Box 4"/>
          <p:cNvSpPr txBox="1">
            <a:spLocks noChangeArrowheads="1"/>
          </p:cNvSpPr>
          <p:nvPr/>
        </p:nvSpPr>
        <p:spPr bwMode="auto">
          <a:xfrm>
            <a:off x="5715000" y="2286000"/>
            <a:ext cx="1479550" cy="792163"/>
          </a:xfrm>
          <a:prstGeom prst="rect">
            <a:avLst/>
          </a:prstGeom>
          <a:noFill/>
          <a:ln w="9525">
            <a:noFill/>
            <a:miter lim="800000"/>
            <a:headEnd/>
            <a:tailEnd/>
          </a:ln>
        </p:spPr>
        <p:txBody>
          <a:bodyPr wrap="none">
            <a:spAutoFit/>
          </a:bodyPr>
          <a:lstStyle/>
          <a:p>
            <a:pPr eaLnBrk="0" hangingPunct="0"/>
            <a:r>
              <a:rPr lang="nb-NO" b="1">
                <a:solidFill>
                  <a:srgbClr val="660033"/>
                </a:solidFill>
                <a:latin typeface="Arial" charset="0"/>
              </a:rPr>
              <a:t>DEMPENDE</a:t>
            </a:r>
            <a:endParaRPr lang="nb-NO" sz="1400" b="1">
              <a:solidFill>
                <a:srgbClr val="993366"/>
              </a:solidFill>
              <a:latin typeface="Arial" charset="0"/>
            </a:endParaRPr>
          </a:p>
          <a:p>
            <a:pPr eaLnBrk="0" hangingPunct="0"/>
            <a:endParaRPr lang="nb-NO" sz="1400" b="1">
              <a:latin typeface="Arial" charset="0"/>
            </a:endParaRPr>
          </a:p>
          <a:p>
            <a:pPr eaLnBrk="0" hangingPunct="0"/>
            <a:endParaRPr lang="nb-NO" sz="1400"/>
          </a:p>
        </p:txBody>
      </p:sp>
      <p:sp>
        <p:nvSpPr>
          <p:cNvPr id="19460" name="Text Box 6"/>
          <p:cNvSpPr txBox="1">
            <a:spLocks noChangeArrowheads="1"/>
          </p:cNvSpPr>
          <p:nvPr/>
        </p:nvSpPr>
        <p:spPr bwMode="auto">
          <a:xfrm>
            <a:off x="3395663" y="4356100"/>
            <a:ext cx="2184400" cy="368300"/>
          </a:xfrm>
          <a:prstGeom prst="rect">
            <a:avLst/>
          </a:prstGeom>
          <a:noFill/>
          <a:ln w="9525">
            <a:noFill/>
            <a:miter lim="800000"/>
            <a:headEnd/>
            <a:tailEnd/>
          </a:ln>
        </p:spPr>
        <p:txBody>
          <a:bodyPr wrap="none">
            <a:spAutoFit/>
          </a:bodyPr>
          <a:lstStyle/>
          <a:p>
            <a:pPr eaLnBrk="0" hangingPunct="0"/>
            <a:r>
              <a:rPr lang="nb-NO" b="1">
                <a:solidFill>
                  <a:srgbClr val="008000"/>
                </a:solidFill>
                <a:latin typeface="Arial" charset="0"/>
              </a:rPr>
              <a:t>HALLUSINOGENE</a:t>
            </a:r>
            <a:endParaRPr lang="nb-NO" b="1">
              <a:solidFill>
                <a:srgbClr val="99CC00"/>
              </a:solidFill>
              <a:latin typeface="Arial" charset="0"/>
            </a:endParaRPr>
          </a:p>
        </p:txBody>
      </p:sp>
      <p:sp>
        <p:nvSpPr>
          <p:cNvPr id="19461" name="Text Box 7"/>
          <p:cNvSpPr txBox="1">
            <a:spLocks noChangeArrowheads="1"/>
          </p:cNvSpPr>
          <p:nvPr/>
        </p:nvSpPr>
        <p:spPr bwMode="auto">
          <a:xfrm>
            <a:off x="4368800" y="1676400"/>
            <a:ext cx="406400" cy="444500"/>
          </a:xfrm>
          <a:prstGeom prst="rect">
            <a:avLst/>
          </a:prstGeom>
          <a:noFill/>
          <a:ln w="9525">
            <a:noFill/>
            <a:miter lim="800000"/>
            <a:headEnd/>
            <a:tailEnd/>
          </a:ln>
        </p:spPr>
        <p:txBody>
          <a:bodyPr>
            <a:spAutoFit/>
          </a:bodyPr>
          <a:lstStyle/>
          <a:p>
            <a:pPr eaLnBrk="0" hangingPunct="0">
              <a:spcBef>
                <a:spcPct val="50000"/>
              </a:spcBef>
            </a:pPr>
            <a:r>
              <a:rPr lang="nb-NO" b="1">
                <a:latin typeface="Arial" charset="0"/>
              </a:rPr>
              <a:t>1 2</a:t>
            </a:r>
          </a:p>
        </p:txBody>
      </p:sp>
      <p:sp>
        <p:nvSpPr>
          <p:cNvPr id="19462" name="Text Box 8"/>
          <p:cNvSpPr txBox="1">
            <a:spLocks noChangeArrowheads="1"/>
          </p:cNvSpPr>
          <p:nvPr/>
        </p:nvSpPr>
        <p:spPr bwMode="auto">
          <a:xfrm>
            <a:off x="3251200" y="1981200"/>
            <a:ext cx="406400" cy="366713"/>
          </a:xfrm>
          <a:prstGeom prst="rect">
            <a:avLst/>
          </a:prstGeom>
          <a:noFill/>
          <a:ln w="9525">
            <a:noFill/>
            <a:miter lim="800000"/>
            <a:headEnd/>
            <a:tailEnd/>
          </a:ln>
        </p:spPr>
        <p:txBody>
          <a:bodyPr>
            <a:spAutoFit/>
          </a:bodyPr>
          <a:lstStyle/>
          <a:p>
            <a:pPr eaLnBrk="0" hangingPunct="0">
              <a:spcBef>
                <a:spcPct val="50000"/>
              </a:spcBef>
            </a:pPr>
            <a:r>
              <a:rPr lang="nb-NO" b="1">
                <a:latin typeface="Arial" charset="0"/>
              </a:rPr>
              <a:t>6</a:t>
            </a:r>
            <a:endParaRPr lang="nb-NO" sz="2400"/>
          </a:p>
        </p:txBody>
      </p:sp>
      <p:sp>
        <p:nvSpPr>
          <p:cNvPr id="19463" name="Text Box 9"/>
          <p:cNvSpPr txBox="1">
            <a:spLocks noChangeArrowheads="1"/>
          </p:cNvSpPr>
          <p:nvPr/>
        </p:nvSpPr>
        <p:spPr bwMode="auto">
          <a:xfrm>
            <a:off x="3851275" y="2420938"/>
            <a:ext cx="371475" cy="366712"/>
          </a:xfrm>
          <a:prstGeom prst="rect">
            <a:avLst/>
          </a:prstGeom>
          <a:noFill/>
          <a:ln w="9525">
            <a:noFill/>
            <a:miter lim="800000"/>
            <a:headEnd/>
            <a:tailEnd/>
          </a:ln>
        </p:spPr>
        <p:txBody>
          <a:bodyPr>
            <a:spAutoFit/>
          </a:bodyPr>
          <a:lstStyle/>
          <a:p>
            <a:pPr eaLnBrk="0" hangingPunct="0">
              <a:spcBef>
                <a:spcPct val="50000"/>
              </a:spcBef>
            </a:pPr>
            <a:r>
              <a:rPr lang="nb-NO" b="1">
                <a:latin typeface="Arial" charset="0"/>
              </a:rPr>
              <a:t>7  </a:t>
            </a:r>
            <a:endParaRPr lang="nb-NO" sz="2400"/>
          </a:p>
        </p:txBody>
      </p:sp>
      <p:sp>
        <p:nvSpPr>
          <p:cNvPr id="19464" name="Text Box 10"/>
          <p:cNvSpPr txBox="1">
            <a:spLocks noChangeArrowheads="1"/>
          </p:cNvSpPr>
          <p:nvPr/>
        </p:nvSpPr>
        <p:spPr bwMode="auto">
          <a:xfrm>
            <a:off x="4876800" y="2528888"/>
            <a:ext cx="406400" cy="366712"/>
          </a:xfrm>
          <a:prstGeom prst="rect">
            <a:avLst/>
          </a:prstGeom>
          <a:noFill/>
          <a:ln w="9525">
            <a:noFill/>
            <a:miter lim="800000"/>
            <a:headEnd/>
            <a:tailEnd/>
          </a:ln>
        </p:spPr>
        <p:txBody>
          <a:bodyPr>
            <a:spAutoFit/>
          </a:bodyPr>
          <a:lstStyle/>
          <a:p>
            <a:pPr eaLnBrk="0" hangingPunct="0">
              <a:spcBef>
                <a:spcPct val="50000"/>
              </a:spcBef>
            </a:pPr>
            <a:r>
              <a:rPr lang="nb-NO" b="1">
                <a:latin typeface="Arial" charset="0"/>
              </a:rPr>
              <a:t>3</a:t>
            </a:r>
            <a:endParaRPr lang="nb-NO" sz="2400"/>
          </a:p>
        </p:txBody>
      </p:sp>
      <p:sp>
        <p:nvSpPr>
          <p:cNvPr id="19465" name="Text Box 11"/>
          <p:cNvSpPr txBox="1">
            <a:spLocks noChangeArrowheads="1"/>
          </p:cNvSpPr>
          <p:nvPr/>
        </p:nvSpPr>
        <p:spPr bwMode="auto">
          <a:xfrm>
            <a:off x="5384800" y="1382713"/>
            <a:ext cx="711200" cy="1006475"/>
          </a:xfrm>
          <a:prstGeom prst="rect">
            <a:avLst/>
          </a:prstGeom>
          <a:noFill/>
          <a:ln w="9525">
            <a:noFill/>
            <a:miter lim="800000"/>
            <a:headEnd/>
            <a:tailEnd/>
          </a:ln>
        </p:spPr>
        <p:txBody>
          <a:bodyPr>
            <a:spAutoFit/>
          </a:bodyPr>
          <a:lstStyle/>
          <a:p>
            <a:pPr eaLnBrk="0" hangingPunct="0">
              <a:spcBef>
                <a:spcPct val="50000"/>
              </a:spcBef>
            </a:pPr>
            <a:r>
              <a:rPr lang="nb-NO" b="1">
                <a:latin typeface="Arial" charset="0"/>
              </a:rPr>
              <a:t>4</a:t>
            </a:r>
            <a:br>
              <a:rPr lang="nb-NO" b="1">
                <a:latin typeface="Arial" charset="0"/>
              </a:rPr>
            </a:br>
            <a:r>
              <a:rPr lang="nb-NO" b="1">
                <a:latin typeface="Arial" charset="0"/>
              </a:rPr>
              <a:t>5</a:t>
            </a:r>
            <a:br>
              <a:rPr lang="nb-NO" b="1">
                <a:latin typeface="Arial" charset="0"/>
              </a:rPr>
            </a:br>
            <a:endParaRPr lang="nb-NO" sz="2400"/>
          </a:p>
        </p:txBody>
      </p:sp>
      <p:sp>
        <p:nvSpPr>
          <p:cNvPr id="19466" name="Text Box 12"/>
          <p:cNvSpPr txBox="1">
            <a:spLocks noChangeArrowheads="1"/>
          </p:cNvSpPr>
          <p:nvPr/>
        </p:nvSpPr>
        <p:spPr bwMode="auto">
          <a:xfrm>
            <a:off x="1217613" y="5300663"/>
            <a:ext cx="7315200" cy="2032000"/>
          </a:xfrm>
          <a:prstGeom prst="rect">
            <a:avLst/>
          </a:prstGeom>
          <a:noFill/>
          <a:ln w="9525">
            <a:noFill/>
            <a:miter lim="800000"/>
            <a:headEnd/>
            <a:tailEnd/>
          </a:ln>
        </p:spPr>
        <p:txBody>
          <a:bodyPr>
            <a:spAutoFit/>
          </a:bodyPr>
          <a:lstStyle/>
          <a:p>
            <a:pPr eaLnBrk="0" hangingPunct="0">
              <a:spcBef>
                <a:spcPct val="50000"/>
              </a:spcBef>
            </a:pPr>
            <a:r>
              <a:rPr lang="nb-NO" sz="1400" b="1">
                <a:latin typeface="Arial" charset="0"/>
              </a:rPr>
              <a:t>1.   ALKOHOL		5.   OPIATER OG ANDRE STERKE</a:t>
            </a:r>
            <a:br>
              <a:rPr lang="nb-NO" sz="1400" b="1">
                <a:latin typeface="Arial" charset="0"/>
              </a:rPr>
            </a:br>
            <a:r>
              <a:rPr lang="nb-NO" sz="1400" b="1">
                <a:latin typeface="Arial" charset="0"/>
              </a:rPr>
              <a:t>2.   FLYKTIGE		      SMERTESTILLENDE </a:t>
            </a:r>
            <a:br>
              <a:rPr lang="nb-NO" sz="1400" b="1">
                <a:latin typeface="Arial" charset="0"/>
              </a:rPr>
            </a:br>
            <a:r>
              <a:rPr lang="nb-NO" sz="1400" b="1">
                <a:latin typeface="Arial" charset="0"/>
              </a:rPr>
              <a:t>      LØSEMIDLER		6.   AMFETAMIN, KOKAIN</a:t>
            </a:r>
            <a:br>
              <a:rPr lang="nb-NO" sz="1400" b="1">
                <a:latin typeface="Arial" charset="0"/>
              </a:rPr>
            </a:br>
            <a:r>
              <a:rPr lang="nb-NO" sz="1400" b="1">
                <a:latin typeface="Arial" charset="0"/>
              </a:rPr>
              <a:t>3.   CANNABIS		7.   ECSTASY  </a:t>
            </a:r>
            <a:br>
              <a:rPr lang="nb-NO" sz="1400" b="1">
                <a:latin typeface="Arial" charset="0"/>
              </a:rPr>
            </a:br>
            <a:r>
              <a:rPr lang="nb-NO" sz="1400" b="1">
                <a:latin typeface="Arial" charset="0"/>
              </a:rPr>
              <a:t>4.   BENZODIAZEPINER               8.   LSD</a:t>
            </a:r>
            <a:br>
              <a:rPr lang="nb-NO" sz="1400" b="1">
                <a:latin typeface="Arial" charset="0"/>
              </a:rPr>
            </a:br>
            <a:endParaRPr lang="nb-NO" sz="1400" b="1">
              <a:latin typeface="Arial" charset="0"/>
            </a:endParaRPr>
          </a:p>
          <a:p>
            <a:pPr eaLnBrk="0" hangingPunct="0">
              <a:spcBef>
                <a:spcPct val="50000"/>
              </a:spcBef>
            </a:pPr>
            <a:r>
              <a:rPr lang="nb-NO" sz="1400" b="1">
                <a:latin typeface="Arial" charset="0"/>
              </a:rPr>
              <a:t>					</a:t>
            </a:r>
          </a:p>
          <a:p>
            <a:pPr eaLnBrk="0" hangingPunct="0">
              <a:spcBef>
                <a:spcPct val="50000"/>
              </a:spcBef>
            </a:pPr>
            <a:endParaRPr lang="nb-NO" sz="1400" b="1">
              <a:latin typeface="Arial" charset="0"/>
            </a:endParaRPr>
          </a:p>
        </p:txBody>
      </p:sp>
      <p:sp>
        <p:nvSpPr>
          <p:cNvPr id="99341" name="Oval 13"/>
          <p:cNvSpPr>
            <a:spLocks noChangeArrowheads="1"/>
          </p:cNvSpPr>
          <p:nvPr/>
        </p:nvSpPr>
        <p:spPr bwMode="auto">
          <a:xfrm>
            <a:off x="1752600" y="990600"/>
            <a:ext cx="3048000" cy="2936875"/>
          </a:xfrm>
          <a:prstGeom prst="ellipse">
            <a:avLst/>
          </a:prstGeom>
          <a:noFill/>
          <a:ln w="25400">
            <a:solidFill>
              <a:schemeClr val="accent1">
                <a:lumMod val="60000"/>
                <a:lumOff val="40000"/>
              </a:schemeClr>
            </a:solidFill>
            <a:round/>
            <a:headEnd/>
            <a:tailEnd/>
          </a:ln>
          <a:effectLst/>
          <a:extLst/>
        </p:spPr>
        <p:txBody>
          <a:bodyPr wrap="none" anchor="ctr"/>
          <a:lstStyle/>
          <a:p>
            <a:pPr>
              <a:defRPr/>
            </a:pPr>
            <a:endParaRPr lang="nb-NO" dirty="0"/>
          </a:p>
        </p:txBody>
      </p:sp>
      <p:sp>
        <p:nvSpPr>
          <p:cNvPr id="99343" name="Oval 15"/>
          <p:cNvSpPr>
            <a:spLocks noChangeArrowheads="1"/>
          </p:cNvSpPr>
          <p:nvPr/>
        </p:nvSpPr>
        <p:spPr bwMode="auto">
          <a:xfrm>
            <a:off x="4191000" y="1066800"/>
            <a:ext cx="3048000" cy="2895600"/>
          </a:xfrm>
          <a:prstGeom prst="ellipse">
            <a:avLst/>
          </a:prstGeom>
          <a:noFill/>
          <a:ln w="25400">
            <a:solidFill>
              <a:schemeClr val="tx2">
                <a:lumMod val="60000"/>
                <a:lumOff val="40000"/>
              </a:schemeClr>
            </a:solidFill>
            <a:round/>
            <a:headEnd/>
            <a:tailEnd/>
          </a:ln>
          <a:effectLst/>
          <a:extLst/>
        </p:spPr>
        <p:txBody>
          <a:bodyPr wrap="none" anchor="ctr"/>
          <a:lstStyle/>
          <a:p>
            <a:pPr>
              <a:defRPr/>
            </a:pPr>
            <a:endParaRPr lang="nb-NO" dirty="0"/>
          </a:p>
        </p:txBody>
      </p:sp>
      <p:sp>
        <p:nvSpPr>
          <p:cNvPr id="99344" name="Oval 16"/>
          <p:cNvSpPr>
            <a:spLocks noChangeArrowheads="1"/>
          </p:cNvSpPr>
          <p:nvPr/>
        </p:nvSpPr>
        <p:spPr bwMode="auto">
          <a:xfrm>
            <a:off x="2819400" y="2286000"/>
            <a:ext cx="3048000" cy="2895600"/>
          </a:xfrm>
          <a:prstGeom prst="ellipse">
            <a:avLst/>
          </a:prstGeom>
          <a:noFill/>
          <a:ln w="25400">
            <a:solidFill>
              <a:schemeClr val="accent4">
                <a:lumMod val="75000"/>
              </a:schemeClr>
            </a:solidFill>
            <a:round/>
            <a:headEnd/>
            <a:tailEnd/>
          </a:ln>
          <a:effectLst/>
          <a:extLst/>
        </p:spPr>
        <p:txBody>
          <a:bodyPr wrap="none" anchor="ctr"/>
          <a:lstStyle/>
          <a:p>
            <a:pPr>
              <a:defRPr/>
            </a:pPr>
            <a:endParaRPr lang="nb-NO" dirty="0"/>
          </a:p>
        </p:txBody>
      </p:sp>
      <p:sp>
        <p:nvSpPr>
          <p:cNvPr id="2" name="Rektangel 1"/>
          <p:cNvSpPr/>
          <p:nvPr/>
        </p:nvSpPr>
        <p:spPr>
          <a:xfrm>
            <a:off x="1311275" y="260350"/>
            <a:ext cx="4654550" cy="646113"/>
          </a:xfrm>
          <a:prstGeom prst="rect">
            <a:avLst/>
          </a:prstGeom>
        </p:spPr>
        <p:txBody>
          <a:bodyPr wrap="none">
            <a:spAutoFit/>
          </a:bodyPr>
          <a:lstStyle/>
          <a:p>
            <a:pPr>
              <a:defRPr/>
            </a:pPr>
            <a:r>
              <a:rPr lang="nb-NO" sz="3600" dirty="0">
                <a:solidFill>
                  <a:schemeClr val="tx2"/>
                </a:solidFill>
                <a:latin typeface="+mj-lt"/>
              </a:rPr>
              <a:t>Rusmidler – egenskaper</a:t>
            </a:r>
          </a:p>
        </p:txBody>
      </p:sp>
      <p:sp>
        <p:nvSpPr>
          <p:cNvPr id="19471" name="TekstSylinder 2"/>
          <p:cNvSpPr txBox="1">
            <a:spLocks noChangeArrowheads="1"/>
          </p:cNvSpPr>
          <p:nvPr/>
        </p:nvSpPr>
        <p:spPr bwMode="auto">
          <a:xfrm>
            <a:off x="4343400" y="3644900"/>
            <a:ext cx="228600" cy="369888"/>
          </a:xfrm>
          <a:prstGeom prst="rect">
            <a:avLst/>
          </a:prstGeom>
          <a:noFill/>
          <a:ln w="9525">
            <a:noFill/>
            <a:miter lim="800000"/>
            <a:headEnd/>
            <a:tailEnd/>
          </a:ln>
        </p:spPr>
        <p:txBody>
          <a:bodyPr>
            <a:spAutoFit/>
          </a:bodyPr>
          <a:lstStyle/>
          <a:p>
            <a:r>
              <a:rPr lang="nb-NO">
                <a:latin typeface="Arial" charset="0"/>
                <a:cs typeface="Arial" charset="0"/>
              </a:rPr>
              <a:t>8</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042988" y="269875"/>
            <a:ext cx="8101012" cy="1863725"/>
          </a:xfrm>
        </p:spPr>
        <p:txBody>
          <a:bodyPr>
            <a:normAutofit fontScale="90000"/>
          </a:bodyPr>
          <a:lstStyle/>
          <a:p>
            <a:pPr eaLnBrk="1" fontAlgn="auto" hangingPunct="1">
              <a:spcAft>
                <a:spcPts val="0"/>
              </a:spcAft>
              <a:defRPr/>
            </a:pPr>
            <a:r>
              <a:rPr lang="nb-NO" sz="4000" dirty="0" smtClean="0">
                <a:solidFill>
                  <a:schemeClr val="tx2">
                    <a:satMod val="130000"/>
                  </a:schemeClr>
                </a:solidFill>
              </a:rPr>
              <a:t>Vurdering av negative utfall-</a:t>
            </a:r>
            <a:br>
              <a:rPr lang="nb-NO" sz="4000" dirty="0" smtClean="0">
                <a:solidFill>
                  <a:schemeClr val="tx2">
                    <a:satMod val="130000"/>
                  </a:schemeClr>
                </a:solidFill>
              </a:rPr>
            </a:br>
            <a:r>
              <a:rPr lang="nb-NO" sz="4000" dirty="0" smtClean="0">
                <a:solidFill>
                  <a:schemeClr val="tx2">
                    <a:satMod val="130000"/>
                  </a:schemeClr>
                </a:solidFill>
              </a:rPr>
              <a:t>Feilkontroll i </a:t>
            </a:r>
            <a:r>
              <a:rPr lang="nb-NO" sz="4000" dirty="0" err="1" smtClean="0">
                <a:solidFill>
                  <a:schemeClr val="tx2">
                    <a:satMod val="130000"/>
                  </a:schemeClr>
                </a:solidFill>
              </a:rPr>
              <a:t>Anterior</a:t>
            </a:r>
            <a:r>
              <a:rPr lang="nb-NO" sz="4000" dirty="0" smtClean="0">
                <a:solidFill>
                  <a:schemeClr val="tx2">
                    <a:satMod val="130000"/>
                  </a:schemeClr>
                </a:solidFill>
              </a:rPr>
              <a:t> </a:t>
            </a:r>
            <a:r>
              <a:rPr lang="nb-NO" sz="4000" dirty="0" err="1">
                <a:solidFill>
                  <a:schemeClr val="tx2">
                    <a:satMod val="130000"/>
                  </a:schemeClr>
                </a:solidFill>
              </a:rPr>
              <a:t>Cingulate</a:t>
            </a:r>
            <a:r>
              <a:rPr lang="nb-NO" sz="4000" dirty="0">
                <a:solidFill>
                  <a:schemeClr val="tx2">
                    <a:satMod val="130000"/>
                  </a:schemeClr>
                </a:solidFill>
              </a:rPr>
              <a:t> </a:t>
            </a:r>
            <a:r>
              <a:rPr lang="nb-NO" sz="4000" dirty="0" err="1">
                <a:solidFill>
                  <a:schemeClr val="tx2">
                    <a:satMod val="130000"/>
                  </a:schemeClr>
                </a:solidFill>
              </a:rPr>
              <a:t>Cortex</a:t>
            </a:r>
            <a:r>
              <a:rPr lang="nb-NO" sz="4000" dirty="0">
                <a:solidFill>
                  <a:schemeClr val="tx2">
                    <a:satMod val="130000"/>
                  </a:schemeClr>
                </a:solidFill>
              </a:rPr>
              <a:t> (ACC)</a:t>
            </a:r>
          </a:p>
        </p:txBody>
      </p:sp>
      <p:pic>
        <p:nvPicPr>
          <p:cNvPr id="60418" name="Picture 3" descr="acc"/>
          <p:cNvPicPr>
            <a:picLocks noChangeAspect="1" noChangeArrowheads="1"/>
          </p:cNvPicPr>
          <p:nvPr/>
        </p:nvPicPr>
        <p:blipFill>
          <a:blip r:embed="rId3"/>
          <a:srcRect r="50568"/>
          <a:stretch>
            <a:fillRect/>
          </a:stretch>
        </p:blipFill>
        <p:spPr bwMode="auto">
          <a:xfrm>
            <a:off x="1125538" y="1976438"/>
            <a:ext cx="3779837" cy="4044950"/>
          </a:xfrm>
          <a:prstGeom prst="rect">
            <a:avLst/>
          </a:prstGeom>
          <a:noFill/>
          <a:ln w="9525">
            <a:noFill/>
            <a:miter lim="800000"/>
            <a:headEnd/>
            <a:tailEnd/>
          </a:ln>
        </p:spPr>
      </p:pic>
      <p:sp>
        <p:nvSpPr>
          <p:cNvPr id="60419" name="Text Box 4"/>
          <p:cNvSpPr txBox="1">
            <a:spLocks noChangeArrowheads="1"/>
          </p:cNvSpPr>
          <p:nvPr/>
        </p:nvSpPr>
        <p:spPr bwMode="auto">
          <a:xfrm>
            <a:off x="5337175" y="2647950"/>
            <a:ext cx="3556000" cy="3416300"/>
          </a:xfrm>
          <a:prstGeom prst="rect">
            <a:avLst/>
          </a:prstGeom>
          <a:noFill/>
          <a:ln w="9525">
            <a:noFill/>
            <a:miter lim="800000"/>
            <a:headEnd/>
            <a:tailEnd/>
          </a:ln>
        </p:spPr>
        <p:txBody>
          <a:bodyPr>
            <a:spAutoFit/>
          </a:bodyPr>
          <a:lstStyle/>
          <a:p>
            <a:pPr marL="285750" indent="-285750">
              <a:spcBef>
                <a:spcPct val="50000"/>
              </a:spcBef>
              <a:buFont typeface="Wingdings" pitchFamily="2" charset="2"/>
              <a:buChar char="Ø"/>
            </a:pPr>
            <a:r>
              <a:rPr lang="nb-NO">
                <a:latin typeface="Arial" charset="0"/>
              </a:rPr>
              <a:t>Kontroll av motorisk adferd </a:t>
            </a:r>
          </a:p>
          <a:p>
            <a:pPr marL="285750" indent="-285750">
              <a:spcBef>
                <a:spcPct val="50000"/>
              </a:spcBef>
              <a:buFont typeface="Wingdings" pitchFamily="2" charset="2"/>
              <a:buChar char="Ø"/>
            </a:pPr>
            <a:r>
              <a:rPr lang="nb-NO">
                <a:latin typeface="Arial" charset="0"/>
              </a:rPr>
              <a:t>Signaliserer behov for oppmerksomhet ved fare for feil eller feil, bevisst elle ubevisst</a:t>
            </a:r>
          </a:p>
          <a:p>
            <a:pPr marL="285750" indent="-285750">
              <a:spcBef>
                <a:spcPct val="50000"/>
              </a:spcBef>
              <a:buFont typeface="Wingdings" pitchFamily="2" charset="2"/>
              <a:buChar char="Ø"/>
            </a:pPr>
            <a:r>
              <a:rPr lang="nb-NO">
                <a:latin typeface="Arial" charset="0"/>
              </a:rPr>
              <a:t>Forutsetter konsekvenser av motoriske handlinger</a:t>
            </a:r>
          </a:p>
          <a:p>
            <a:pPr marL="285750" indent="-285750">
              <a:spcBef>
                <a:spcPct val="50000"/>
              </a:spcBef>
              <a:buFont typeface="Wingdings" pitchFamily="2" charset="2"/>
              <a:buChar char="Ø"/>
            </a:pPr>
            <a:r>
              <a:rPr lang="nb-NO">
                <a:latin typeface="Arial" charset="0"/>
              </a:rPr>
              <a:t>Setter i gang korrigerende mekanismer </a:t>
            </a:r>
          </a:p>
          <a:p>
            <a:pPr marL="285750" indent="-285750">
              <a:spcBef>
                <a:spcPct val="50000"/>
              </a:spcBef>
              <a:buFont typeface="Wingdings" pitchFamily="2" charset="2"/>
              <a:buChar char="Ø"/>
            </a:pPr>
            <a:r>
              <a:rPr lang="nb-NO">
                <a:latin typeface="Arial" charset="0"/>
              </a:rPr>
              <a:t>Regulert av motivasjonen. </a:t>
            </a:r>
          </a:p>
        </p:txBody>
      </p:sp>
      <p:sp>
        <p:nvSpPr>
          <p:cNvPr id="60420" name="Text Box 5"/>
          <p:cNvSpPr txBox="1">
            <a:spLocks noChangeArrowheads="1"/>
          </p:cNvSpPr>
          <p:nvPr/>
        </p:nvSpPr>
        <p:spPr bwMode="auto">
          <a:xfrm>
            <a:off x="1042988" y="6538913"/>
            <a:ext cx="3168650" cy="246062"/>
          </a:xfrm>
          <a:prstGeom prst="rect">
            <a:avLst/>
          </a:prstGeom>
          <a:noFill/>
          <a:ln w="9525">
            <a:noFill/>
            <a:miter lim="800000"/>
            <a:headEnd/>
            <a:tailEnd/>
          </a:ln>
        </p:spPr>
        <p:txBody>
          <a:bodyPr>
            <a:spAutoFit/>
          </a:bodyPr>
          <a:lstStyle/>
          <a:p>
            <a:pPr>
              <a:spcBef>
                <a:spcPct val="50000"/>
              </a:spcBef>
            </a:pPr>
            <a:r>
              <a:rPr lang="nb-NO" sz="1000">
                <a:latin typeface="Arial" charset="0"/>
              </a:rPr>
              <a:t>C. Carter. Science 1998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se4821102002">
            <a:hlinkClick r:id="rId3"/>
          </p:cNvPr>
          <p:cNvPicPr>
            <a:picLocks noChangeAspect="1" noChangeArrowheads="1"/>
          </p:cNvPicPr>
          <p:nvPr/>
        </p:nvPicPr>
        <p:blipFill>
          <a:blip r:embed="rId4"/>
          <a:srcRect b="38144"/>
          <a:stretch>
            <a:fillRect/>
          </a:stretch>
        </p:blipFill>
        <p:spPr bwMode="auto">
          <a:xfrm>
            <a:off x="1908175" y="1989138"/>
            <a:ext cx="3168650" cy="4248150"/>
          </a:xfrm>
          <a:prstGeom prst="rect">
            <a:avLst/>
          </a:prstGeom>
          <a:noFill/>
          <a:ln w="9525">
            <a:noFill/>
            <a:miter lim="800000"/>
            <a:headEnd/>
            <a:tailEnd/>
          </a:ln>
        </p:spPr>
      </p:pic>
      <p:sp>
        <p:nvSpPr>
          <p:cNvPr id="79875" name="Rectangle 3"/>
          <p:cNvSpPr>
            <a:spLocks noGrp="1" noChangeArrowheads="1"/>
          </p:cNvSpPr>
          <p:nvPr>
            <p:ph type="title"/>
          </p:nvPr>
        </p:nvSpPr>
        <p:spPr>
          <a:xfrm>
            <a:off x="1435100" y="274638"/>
            <a:ext cx="7499350" cy="1143000"/>
          </a:xfrm>
        </p:spPr>
        <p:txBody>
          <a:bodyPr>
            <a:normAutofit fontScale="90000"/>
          </a:bodyPr>
          <a:lstStyle/>
          <a:p>
            <a:pPr eaLnBrk="1" fontAlgn="auto" hangingPunct="1">
              <a:spcAft>
                <a:spcPts val="0"/>
              </a:spcAft>
              <a:defRPr/>
            </a:pPr>
            <a:r>
              <a:rPr lang="nb-NO">
                <a:solidFill>
                  <a:schemeClr val="tx2">
                    <a:satMod val="130000"/>
                  </a:schemeClr>
                </a:solidFill>
              </a:rPr>
              <a:t>Alkoholeffekter på ERN –</a:t>
            </a:r>
            <a:br>
              <a:rPr lang="nb-NO">
                <a:solidFill>
                  <a:schemeClr val="tx2">
                    <a:satMod val="130000"/>
                  </a:schemeClr>
                </a:solidFill>
              </a:rPr>
            </a:br>
            <a:r>
              <a:rPr lang="nb-NO" sz="3400" i="1">
                <a:solidFill>
                  <a:schemeClr val="tx2">
                    <a:satMod val="130000"/>
                  </a:schemeClr>
                </a:solidFill>
              </a:rPr>
              <a:t>Error Related Negativity</a:t>
            </a:r>
          </a:p>
        </p:txBody>
      </p:sp>
      <p:sp>
        <p:nvSpPr>
          <p:cNvPr id="62467" name="Text Box 4"/>
          <p:cNvSpPr txBox="1">
            <a:spLocks noChangeArrowheads="1"/>
          </p:cNvSpPr>
          <p:nvPr/>
        </p:nvSpPr>
        <p:spPr bwMode="auto">
          <a:xfrm>
            <a:off x="1031875" y="3429000"/>
            <a:ext cx="1152525" cy="646113"/>
          </a:xfrm>
          <a:prstGeom prst="rect">
            <a:avLst/>
          </a:prstGeom>
          <a:noFill/>
          <a:ln w="9525">
            <a:noFill/>
            <a:miter lim="800000"/>
            <a:headEnd/>
            <a:tailEnd/>
          </a:ln>
        </p:spPr>
        <p:txBody>
          <a:bodyPr>
            <a:spAutoFit/>
          </a:bodyPr>
          <a:lstStyle/>
          <a:p>
            <a:pPr>
              <a:spcBef>
                <a:spcPct val="50000"/>
              </a:spcBef>
            </a:pPr>
            <a:r>
              <a:rPr lang="nb-NO">
                <a:latin typeface="Arial" charset="0"/>
              </a:rPr>
              <a:t>Uten alkohol</a:t>
            </a:r>
          </a:p>
        </p:txBody>
      </p:sp>
      <p:sp>
        <p:nvSpPr>
          <p:cNvPr id="62468" name="Text Box 5"/>
          <p:cNvSpPr txBox="1">
            <a:spLocks noChangeArrowheads="1"/>
          </p:cNvSpPr>
          <p:nvPr/>
        </p:nvSpPr>
        <p:spPr bwMode="auto">
          <a:xfrm>
            <a:off x="989013" y="5776913"/>
            <a:ext cx="1511300" cy="646112"/>
          </a:xfrm>
          <a:prstGeom prst="rect">
            <a:avLst/>
          </a:prstGeom>
          <a:noFill/>
          <a:ln w="9525">
            <a:noFill/>
            <a:miter lim="800000"/>
            <a:headEnd/>
            <a:tailEnd/>
          </a:ln>
        </p:spPr>
        <p:txBody>
          <a:bodyPr>
            <a:spAutoFit/>
          </a:bodyPr>
          <a:lstStyle/>
          <a:p>
            <a:pPr>
              <a:spcBef>
                <a:spcPct val="50000"/>
              </a:spcBef>
            </a:pPr>
            <a:r>
              <a:rPr lang="nb-NO">
                <a:latin typeface="Arial" charset="0"/>
              </a:rPr>
              <a:t>Med 0,4 promille</a:t>
            </a:r>
          </a:p>
        </p:txBody>
      </p:sp>
      <p:sp>
        <p:nvSpPr>
          <p:cNvPr id="62469" name="Line 6"/>
          <p:cNvSpPr>
            <a:spLocks noChangeShapeType="1"/>
          </p:cNvSpPr>
          <p:nvPr/>
        </p:nvSpPr>
        <p:spPr bwMode="auto">
          <a:xfrm>
            <a:off x="3419475" y="3429000"/>
            <a:ext cx="2159000" cy="0"/>
          </a:xfrm>
          <a:prstGeom prst="line">
            <a:avLst/>
          </a:prstGeom>
          <a:noFill/>
          <a:ln w="9525">
            <a:solidFill>
              <a:srgbClr val="FF6600"/>
            </a:solidFill>
            <a:round/>
            <a:headEnd type="triangle" w="lg" len="lg"/>
            <a:tailEnd/>
          </a:ln>
        </p:spPr>
        <p:txBody>
          <a:bodyPr/>
          <a:lstStyle/>
          <a:p>
            <a:endParaRPr lang="nb-NO"/>
          </a:p>
        </p:txBody>
      </p:sp>
      <p:sp>
        <p:nvSpPr>
          <p:cNvPr id="62470" name="Line 7"/>
          <p:cNvSpPr>
            <a:spLocks noChangeShapeType="1"/>
          </p:cNvSpPr>
          <p:nvPr/>
        </p:nvSpPr>
        <p:spPr bwMode="auto">
          <a:xfrm>
            <a:off x="3059113" y="2276475"/>
            <a:ext cx="2449512" cy="0"/>
          </a:xfrm>
          <a:prstGeom prst="line">
            <a:avLst/>
          </a:prstGeom>
          <a:noFill/>
          <a:ln w="9525">
            <a:solidFill>
              <a:srgbClr val="3399FF"/>
            </a:solidFill>
            <a:round/>
            <a:headEnd type="triangle" w="lg" len="lg"/>
            <a:tailEnd/>
          </a:ln>
        </p:spPr>
        <p:txBody>
          <a:bodyPr/>
          <a:lstStyle/>
          <a:p>
            <a:endParaRPr lang="nb-NO"/>
          </a:p>
        </p:txBody>
      </p:sp>
      <p:sp>
        <p:nvSpPr>
          <p:cNvPr id="62471" name="Text Box 8"/>
          <p:cNvSpPr txBox="1">
            <a:spLocks noChangeArrowheads="1"/>
          </p:cNvSpPr>
          <p:nvPr/>
        </p:nvSpPr>
        <p:spPr bwMode="auto">
          <a:xfrm>
            <a:off x="5580063" y="1844675"/>
            <a:ext cx="2447925" cy="641350"/>
          </a:xfrm>
          <a:prstGeom prst="rect">
            <a:avLst/>
          </a:prstGeom>
          <a:noFill/>
          <a:ln w="9525">
            <a:noFill/>
            <a:miter lim="800000"/>
            <a:headEnd/>
            <a:tailEnd/>
          </a:ln>
        </p:spPr>
        <p:txBody>
          <a:bodyPr>
            <a:spAutoFit/>
          </a:bodyPr>
          <a:lstStyle/>
          <a:p>
            <a:pPr>
              <a:spcBef>
                <a:spcPct val="50000"/>
              </a:spcBef>
            </a:pPr>
            <a:r>
              <a:rPr lang="nb-NO">
                <a:solidFill>
                  <a:srgbClr val="3399FF"/>
                </a:solidFill>
                <a:latin typeface="Arial" charset="0"/>
              </a:rPr>
              <a:t>Korrekt utført motorisk handling</a:t>
            </a:r>
          </a:p>
        </p:txBody>
      </p:sp>
      <p:sp>
        <p:nvSpPr>
          <p:cNvPr id="62472" name="Text Box 9"/>
          <p:cNvSpPr txBox="1">
            <a:spLocks noChangeArrowheads="1"/>
          </p:cNvSpPr>
          <p:nvPr/>
        </p:nvSpPr>
        <p:spPr bwMode="auto">
          <a:xfrm>
            <a:off x="5651500" y="2997200"/>
            <a:ext cx="2808288" cy="641350"/>
          </a:xfrm>
          <a:prstGeom prst="rect">
            <a:avLst/>
          </a:prstGeom>
          <a:noFill/>
          <a:ln w="9525">
            <a:noFill/>
            <a:miter lim="800000"/>
            <a:headEnd/>
            <a:tailEnd/>
          </a:ln>
        </p:spPr>
        <p:txBody>
          <a:bodyPr>
            <a:spAutoFit/>
          </a:bodyPr>
          <a:lstStyle/>
          <a:p>
            <a:pPr>
              <a:spcBef>
                <a:spcPct val="50000"/>
              </a:spcBef>
            </a:pPr>
            <a:r>
              <a:rPr lang="nb-NO">
                <a:solidFill>
                  <a:srgbClr val="FF6600"/>
                </a:solidFill>
                <a:latin typeface="Arial" charset="0"/>
              </a:rPr>
              <a:t>Feil utført motorisk handling eller konflikt</a:t>
            </a:r>
          </a:p>
        </p:txBody>
      </p:sp>
      <p:sp>
        <p:nvSpPr>
          <p:cNvPr id="62473" name="Text Box 10"/>
          <p:cNvSpPr txBox="1">
            <a:spLocks noChangeArrowheads="1"/>
          </p:cNvSpPr>
          <p:nvPr/>
        </p:nvSpPr>
        <p:spPr bwMode="auto">
          <a:xfrm>
            <a:off x="6443663" y="3860800"/>
            <a:ext cx="1944687" cy="641350"/>
          </a:xfrm>
          <a:prstGeom prst="rect">
            <a:avLst/>
          </a:prstGeom>
          <a:noFill/>
          <a:ln w="9525">
            <a:noFill/>
            <a:miter lim="800000"/>
            <a:headEnd/>
            <a:tailEnd/>
          </a:ln>
        </p:spPr>
        <p:txBody>
          <a:bodyPr>
            <a:spAutoFit/>
          </a:bodyPr>
          <a:lstStyle/>
          <a:p>
            <a:pPr>
              <a:spcBef>
                <a:spcPct val="50000"/>
              </a:spcBef>
            </a:pPr>
            <a:r>
              <a:rPr lang="nb-NO">
                <a:latin typeface="Arial" charset="0"/>
              </a:rPr>
              <a:t>Redusert dybde ERN</a:t>
            </a:r>
          </a:p>
        </p:txBody>
      </p:sp>
      <p:sp>
        <p:nvSpPr>
          <p:cNvPr id="62474" name="AutoShape 11"/>
          <p:cNvSpPr>
            <a:spLocks noChangeArrowheads="1"/>
          </p:cNvSpPr>
          <p:nvPr/>
        </p:nvSpPr>
        <p:spPr bwMode="auto">
          <a:xfrm>
            <a:off x="6948488" y="4581525"/>
            <a:ext cx="360362" cy="792163"/>
          </a:xfrm>
          <a:prstGeom prst="downArrow">
            <a:avLst>
              <a:gd name="adj1" fmla="val 50000"/>
              <a:gd name="adj2" fmla="val 54956"/>
            </a:avLst>
          </a:prstGeom>
          <a:solidFill>
            <a:schemeClr val="accent1"/>
          </a:solidFill>
          <a:ln w="9525">
            <a:solidFill>
              <a:schemeClr val="tx1"/>
            </a:solidFill>
            <a:miter lim="800000"/>
            <a:headEnd/>
            <a:tailEnd/>
          </a:ln>
        </p:spPr>
        <p:txBody>
          <a:bodyPr wrap="none" anchor="ctr"/>
          <a:lstStyle/>
          <a:p>
            <a:endParaRPr lang="nb-NO"/>
          </a:p>
        </p:txBody>
      </p:sp>
      <p:sp>
        <p:nvSpPr>
          <p:cNvPr id="62475" name="Text Box 12"/>
          <p:cNvSpPr txBox="1">
            <a:spLocks noChangeArrowheads="1"/>
          </p:cNvSpPr>
          <p:nvPr/>
        </p:nvSpPr>
        <p:spPr bwMode="auto">
          <a:xfrm>
            <a:off x="6516688" y="5805488"/>
            <a:ext cx="1728787" cy="366712"/>
          </a:xfrm>
          <a:prstGeom prst="rect">
            <a:avLst/>
          </a:prstGeom>
          <a:noFill/>
          <a:ln w="9525">
            <a:noFill/>
            <a:miter lim="800000"/>
            <a:headEnd/>
            <a:tailEnd/>
          </a:ln>
        </p:spPr>
        <p:txBody>
          <a:bodyPr>
            <a:spAutoFit/>
          </a:bodyPr>
          <a:lstStyle/>
          <a:p>
            <a:pPr>
              <a:spcBef>
                <a:spcPct val="50000"/>
              </a:spcBef>
            </a:pPr>
            <a:r>
              <a:rPr lang="nb-NO">
                <a:latin typeface="Arial" charset="0"/>
              </a:rPr>
              <a:t>Flere feil</a:t>
            </a:r>
          </a:p>
        </p:txBody>
      </p:sp>
      <p:sp>
        <p:nvSpPr>
          <p:cNvPr id="62476" name="Rectangle 13"/>
          <p:cNvSpPr>
            <a:spLocks noChangeArrowheads="1"/>
          </p:cNvSpPr>
          <p:nvPr/>
        </p:nvSpPr>
        <p:spPr bwMode="auto">
          <a:xfrm>
            <a:off x="6300788" y="3789363"/>
            <a:ext cx="2016125" cy="2592387"/>
          </a:xfrm>
          <a:prstGeom prst="rect">
            <a:avLst/>
          </a:prstGeom>
          <a:noFill/>
          <a:ln w="9525">
            <a:solidFill>
              <a:schemeClr val="tx1"/>
            </a:solidFill>
            <a:miter lim="800000"/>
            <a:headEnd/>
            <a:tailEnd/>
          </a:ln>
        </p:spPr>
        <p:txBody>
          <a:bodyPr wrap="none" anchor="ctr"/>
          <a:lstStyle/>
          <a:p>
            <a:endParaRPr lang="nb-NO"/>
          </a:p>
        </p:txBody>
      </p:sp>
      <p:sp>
        <p:nvSpPr>
          <p:cNvPr id="62477" name="Freeform 14"/>
          <p:cNvSpPr>
            <a:spLocks/>
          </p:cNvSpPr>
          <p:nvPr/>
        </p:nvSpPr>
        <p:spPr bwMode="auto">
          <a:xfrm>
            <a:off x="2957513" y="3067050"/>
            <a:ext cx="419100" cy="773113"/>
          </a:xfrm>
          <a:custGeom>
            <a:avLst/>
            <a:gdLst>
              <a:gd name="T0" fmla="*/ 2147483647 w 264"/>
              <a:gd name="T1" fmla="*/ 2147483647 h 487"/>
              <a:gd name="T2" fmla="*/ 2147483647 w 264"/>
              <a:gd name="T3" fmla="*/ 2147483647 h 487"/>
              <a:gd name="T4" fmla="*/ 2147483647 w 264"/>
              <a:gd name="T5" fmla="*/ 2147483647 h 487"/>
              <a:gd name="T6" fmla="*/ 2147483647 w 264"/>
              <a:gd name="T7" fmla="*/ 2147483647 h 487"/>
              <a:gd name="T8" fmla="*/ 2147483647 w 264"/>
              <a:gd name="T9" fmla="*/ 2147483647 h 487"/>
              <a:gd name="T10" fmla="*/ 2147483647 w 264"/>
              <a:gd name="T11" fmla="*/ 2147483647 h 487"/>
              <a:gd name="T12" fmla="*/ 2147483647 w 264"/>
              <a:gd name="T13" fmla="*/ 2147483647 h 487"/>
              <a:gd name="T14" fmla="*/ 2147483647 w 264"/>
              <a:gd name="T15" fmla="*/ 2147483647 h 487"/>
              <a:gd name="T16" fmla="*/ 2147483647 w 264"/>
              <a:gd name="T17" fmla="*/ 2147483647 h 487"/>
              <a:gd name="T18" fmla="*/ 2147483647 w 264"/>
              <a:gd name="T19" fmla="*/ 2147483647 h 487"/>
              <a:gd name="T20" fmla="*/ 2147483647 w 264"/>
              <a:gd name="T21" fmla="*/ 2147483647 h 487"/>
              <a:gd name="T22" fmla="*/ 2147483647 w 264"/>
              <a:gd name="T23" fmla="*/ 2147483647 h 487"/>
              <a:gd name="T24" fmla="*/ 2147483647 w 264"/>
              <a:gd name="T25" fmla="*/ 2147483647 h 487"/>
              <a:gd name="T26" fmla="*/ 2147483647 w 264"/>
              <a:gd name="T27" fmla="*/ 2147483647 h 487"/>
              <a:gd name="T28" fmla="*/ 2147483647 w 264"/>
              <a:gd name="T29" fmla="*/ 2147483647 h 487"/>
              <a:gd name="T30" fmla="*/ 2147483647 w 264"/>
              <a:gd name="T31" fmla="*/ 2147483647 h 487"/>
              <a:gd name="T32" fmla="*/ 2147483647 w 264"/>
              <a:gd name="T33" fmla="*/ 2147483647 h 487"/>
              <a:gd name="T34" fmla="*/ 2147483647 w 264"/>
              <a:gd name="T35" fmla="*/ 2147483647 h 487"/>
              <a:gd name="T36" fmla="*/ 2147483647 w 264"/>
              <a:gd name="T37" fmla="*/ 2147483647 h 487"/>
              <a:gd name="T38" fmla="*/ 2147483647 w 264"/>
              <a:gd name="T39" fmla="*/ 2147483647 h 487"/>
              <a:gd name="T40" fmla="*/ 2147483647 w 264"/>
              <a:gd name="T41" fmla="*/ 2147483647 h 4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4"/>
              <a:gd name="T64" fmla="*/ 0 h 487"/>
              <a:gd name="T65" fmla="*/ 264 w 264"/>
              <a:gd name="T66" fmla="*/ 487 h 4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4" h="487">
                <a:moveTo>
                  <a:pt x="15" y="33"/>
                </a:moveTo>
                <a:cubicBezTo>
                  <a:pt x="18" y="82"/>
                  <a:pt x="20" y="74"/>
                  <a:pt x="27" y="108"/>
                </a:cubicBezTo>
                <a:cubicBezTo>
                  <a:pt x="28" y="124"/>
                  <a:pt x="28" y="140"/>
                  <a:pt x="30" y="156"/>
                </a:cubicBezTo>
                <a:cubicBezTo>
                  <a:pt x="31" y="162"/>
                  <a:pt x="36" y="174"/>
                  <a:pt x="36" y="174"/>
                </a:cubicBezTo>
                <a:cubicBezTo>
                  <a:pt x="38" y="198"/>
                  <a:pt x="40" y="220"/>
                  <a:pt x="45" y="243"/>
                </a:cubicBezTo>
                <a:cubicBezTo>
                  <a:pt x="45" y="243"/>
                  <a:pt x="52" y="265"/>
                  <a:pt x="54" y="270"/>
                </a:cubicBezTo>
                <a:cubicBezTo>
                  <a:pt x="55" y="273"/>
                  <a:pt x="57" y="279"/>
                  <a:pt x="57" y="279"/>
                </a:cubicBezTo>
                <a:cubicBezTo>
                  <a:pt x="61" y="307"/>
                  <a:pt x="72" y="322"/>
                  <a:pt x="81" y="348"/>
                </a:cubicBezTo>
                <a:cubicBezTo>
                  <a:pt x="83" y="380"/>
                  <a:pt x="80" y="395"/>
                  <a:pt x="102" y="417"/>
                </a:cubicBezTo>
                <a:cubicBezTo>
                  <a:pt x="109" y="439"/>
                  <a:pt x="112" y="471"/>
                  <a:pt x="138" y="477"/>
                </a:cubicBezTo>
                <a:cubicBezTo>
                  <a:pt x="149" y="484"/>
                  <a:pt x="153" y="487"/>
                  <a:pt x="165" y="483"/>
                </a:cubicBezTo>
                <a:cubicBezTo>
                  <a:pt x="172" y="478"/>
                  <a:pt x="184" y="476"/>
                  <a:pt x="186" y="468"/>
                </a:cubicBezTo>
                <a:cubicBezTo>
                  <a:pt x="189" y="454"/>
                  <a:pt x="187" y="440"/>
                  <a:pt x="189" y="426"/>
                </a:cubicBezTo>
                <a:cubicBezTo>
                  <a:pt x="190" y="416"/>
                  <a:pt x="198" y="408"/>
                  <a:pt x="201" y="399"/>
                </a:cubicBezTo>
                <a:cubicBezTo>
                  <a:pt x="203" y="378"/>
                  <a:pt x="202" y="370"/>
                  <a:pt x="213" y="354"/>
                </a:cubicBezTo>
                <a:cubicBezTo>
                  <a:pt x="217" y="330"/>
                  <a:pt x="213" y="300"/>
                  <a:pt x="231" y="282"/>
                </a:cubicBezTo>
                <a:cubicBezTo>
                  <a:pt x="241" y="244"/>
                  <a:pt x="237" y="208"/>
                  <a:pt x="249" y="171"/>
                </a:cubicBezTo>
                <a:cubicBezTo>
                  <a:pt x="252" y="128"/>
                  <a:pt x="251" y="73"/>
                  <a:pt x="264" y="33"/>
                </a:cubicBezTo>
                <a:cubicBezTo>
                  <a:pt x="253" y="0"/>
                  <a:pt x="162" y="10"/>
                  <a:pt x="144" y="9"/>
                </a:cubicBezTo>
                <a:cubicBezTo>
                  <a:pt x="99" y="10"/>
                  <a:pt x="52" y="1"/>
                  <a:pt x="9" y="15"/>
                </a:cubicBezTo>
                <a:cubicBezTo>
                  <a:pt x="0" y="18"/>
                  <a:pt x="29" y="33"/>
                  <a:pt x="15" y="33"/>
                </a:cubicBezTo>
                <a:close/>
              </a:path>
            </a:pathLst>
          </a:custGeom>
          <a:gradFill rotWithShape="1">
            <a:gsLst>
              <a:gs pos="0">
                <a:srgbClr val="FF8567"/>
              </a:gs>
              <a:gs pos="100000">
                <a:srgbClr val="FF3300"/>
              </a:gs>
            </a:gsLst>
            <a:lin ang="5400000" scaled="1"/>
          </a:gradFill>
          <a:ln w="9525">
            <a:solidFill>
              <a:schemeClr val="tx1"/>
            </a:solidFill>
            <a:round/>
            <a:headEnd/>
            <a:tailEnd/>
          </a:ln>
        </p:spPr>
        <p:txBody>
          <a:bodyPr/>
          <a:lstStyle/>
          <a:p>
            <a:endParaRPr lang="nb-NO"/>
          </a:p>
        </p:txBody>
      </p:sp>
      <p:sp>
        <p:nvSpPr>
          <p:cNvPr id="62478" name="Freeform 15"/>
          <p:cNvSpPr>
            <a:spLocks/>
          </p:cNvSpPr>
          <p:nvPr/>
        </p:nvSpPr>
        <p:spPr bwMode="auto">
          <a:xfrm>
            <a:off x="2962275" y="5189538"/>
            <a:ext cx="434975" cy="598487"/>
          </a:xfrm>
          <a:custGeom>
            <a:avLst/>
            <a:gdLst>
              <a:gd name="T0" fmla="*/ 2147483647 w 274"/>
              <a:gd name="T1" fmla="*/ 2147483647 h 377"/>
              <a:gd name="T2" fmla="*/ 2147483647 w 274"/>
              <a:gd name="T3" fmla="*/ 2147483647 h 377"/>
              <a:gd name="T4" fmla="*/ 2147483647 w 274"/>
              <a:gd name="T5" fmla="*/ 2147483647 h 377"/>
              <a:gd name="T6" fmla="*/ 2147483647 w 274"/>
              <a:gd name="T7" fmla="*/ 2147483647 h 377"/>
              <a:gd name="T8" fmla="*/ 2147483647 w 274"/>
              <a:gd name="T9" fmla="*/ 2147483647 h 377"/>
              <a:gd name="T10" fmla="*/ 2147483647 w 274"/>
              <a:gd name="T11" fmla="*/ 2147483647 h 377"/>
              <a:gd name="T12" fmla="*/ 2147483647 w 274"/>
              <a:gd name="T13" fmla="*/ 2147483647 h 377"/>
              <a:gd name="T14" fmla="*/ 2147483647 w 274"/>
              <a:gd name="T15" fmla="*/ 2147483647 h 377"/>
              <a:gd name="T16" fmla="*/ 2147483647 w 274"/>
              <a:gd name="T17" fmla="*/ 2147483647 h 377"/>
              <a:gd name="T18" fmla="*/ 2147483647 w 274"/>
              <a:gd name="T19" fmla="*/ 2147483647 h 377"/>
              <a:gd name="T20" fmla="*/ 2147483647 w 274"/>
              <a:gd name="T21" fmla="*/ 2147483647 h 377"/>
              <a:gd name="T22" fmla="*/ 0 w 274"/>
              <a:gd name="T23" fmla="*/ 2147483647 h 377"/>
              <a:gd name="T24" fmla="*/ 2147483647 w 274"/>
              <a:gd name="T25" fmla="*/ 2147483647 h 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77"/>
              <a:gd name="T41" fmla="*/ 274 w 274"/>
              <a:gd name="T42" fmla="*/ 377 h 3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77">
                <a:moveTo>
                  <a:pt x="9" y="70"/>
                </a:moveTo>
                <a:cubicBezTo>
                  <a:pt x="274" y="73"/>
                  <a:pt x="251" y="0"/>
                  <a:pt x="234" y="103"/>
                </a:cubicBezTo>
                <a:cubicBezTo>
                  <a:pt x="231" y="164"/>
                  <a:pt x="232" y="151"/>
                  <a:pt x="219" y="190"/>
                </a:cubicBezTo>
                <a:cubicBezTo>
                  <a:pt x="216" y="229"/>
                  <a:pt x="210" y="264"/>
                  <a:pt x="198" y="301"/>
                </a:cubicBezTo>
                <a:cubicBezTo>
                  <a:pt x="194" y="312"/>
                  <a:pt x="183" y="319"/>
                  <a:pt x="177" y="328"/>
                </a:cubicBezTo>
                <a:cubicBezTo>
                  <a:pt x="169" y="341"/>
                  <a:pt x="166" y="352"/>
                  <a:pt x="153" y="361"/>
                </a:cubicBezTo>
                <a:cubicBezTo>
                  <a:pt x="143" y="377"/>
                  <a:pt x="134" y="374"/>
                  <a:pt x="120" y="364"/>
                </a:cubicBezTo>
                <a:cubicBezTo>
                  <a:pt x="116" y="352"/>
                  <a:pt x="112" y="347"/>
                  <a:pt x="102" y="340"/>
                </a:cubicBezTo>
                <a:cubicBezTo>
                  <a:pt x="96" y="322"/>
                  <a:pt x="94" y="300"/>
                  <a:pt x="78" y="289"/>
                </a:cubicBezTo>
                <a:cubicBezTo>
                  <a:pt x="54" y="253"/>
                  <a:pt x="44" y="208"/>
                  <a:pt x="27" y="169"/>
                </a:cubicBezTo>
                <a:cubicBezTo>
                  <a:pt x="21" y="156"/>
                  <a:pt x="12" y="137"/>
                  <a:pt x="9" y="124"/>
                </a:cubicBezTo>
                <a:cubicBezTo>
                  <a:pt x="6" y="114"/>
                  <a:pt x="0" y="94"/>
                  <a:pt x="0" y="94"/>
                </a:cubicBezTo>
                <a:cubicBezTo>
                  <a:pt x="6" y="70"/>
                  <a:pt x="22" y="83"/>
                  <a:pt x="9" y="70"/>
                </a:cubicBezTo>
                <a:close/>
              </a:path>
            </a:pathLst>
          </a:custGeom>
          <a:gradFill rotWithShape="1">
            <a:gsLst>
              <a:gs pos="0">
                <a:srgbClr val="FFA994"/>
              </a:gs>
              <a:gs pos="100000">
                <a:srgbClr val="FF3300"/>
              </a:gs>
            </a:gsLst>
            <a:lin ang="5400000" scaled="1"/>
          </a:gradFill>
          <a:ln w="9525">
            <a:solidFill>
              <a:schemeClr val="tx1"/>
            </a:solidFill>
            <a:round/>
            <a:headEnd/>
            <a:tailEnd/>
          </a:ln>
        </p:spPr>
        <p:txBody>
          <a:bodyPr/>
          <a:lstStyle/>
          <a:p>
            <a:endParaRPr lang="nb-NO"/>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16013" y="701675"/>
            <a:ext cx="7570787" cy="1143000"/>
          </a:xfrm>
        </p:spPr>
        <p:txBody>
          <a:bodyPr>
            <a:normAutofit fontScale="90000"/>
          </a:bodyPr>
          <a:lstStyle/>
          <a:p>
            <a:pPr eaLnBrk="1" fontAlgn="auto" hangingPunct="1">
              <a:spcAft>
                <a:spcPts val="0"/>
              </a:spcAft>
              <a:defRPr/>
            </a:pPr>
            <a:r>
              <a:rPr lang="nb-NO" dirty="0">
                <a:solidFill>
                  <a:schemeClr val="tx2">
                    <a:satMod val="130000"/>
                  </a:schemeClr>
                </a:solidFill>
              </a:rPr>
              <a:t>Rusmidler og effekter på feilkontroll</a:t>
            </a:r>
          </a:p>
        </p:txBody>
      </p:sp>
      <p:sp>
        <p:nvSpPr>
          <p:cNvPr id="64514" name="Rectangle 3"/>
          <p:cNvSpPr>
            <a:spLocks noGrp="1" noChangeArrowheads="1"/>
          </p:cNvSpPr>
          <p:nvPr>
            <p:ph idx="1"/>
          </p:nvPr>
        </p:nvSpPr>
        <p:spPr>
          <a:xfrm>
            <a:off x="1258888" y="2122488"/>
            <a:ext cx="7561262" cy="4114800"/>
          </a:xfrm>
        </p:spPr>
        <p:txBody>
          <a:bodyPr/>
          <a:lstStyle/>
          <a:p>
            <a:pPr eaLnBrk="1" hangingPunct="1">
              <a:lnSpc>
                <a:spcPct val="70000"/>
              </a:lnSpc>
              <a:buFont typeface="Wingdings" pitchFamily="2" charset="2"/>
              <a:buNone/>
            </a:pPr>
            <a:endParaRPr lang="nb-NO" sz="2800" smtClean="0"/>
          </a:p>
          <a:p>
            <a:pPr eaLnBrk="1" hangingPunct="1">
              <a:lnSpc>
                <a:spcPct val="70000"/>
              </a:lnSpc>
            </a:pPr>
            <a:r>
              <a:rPr lang="nb-NO" sz="2800" smtClean="0"/>
              <a:t>Svekket feilkontroll ved akutt inntak for </a:t>
            </a:r>
            <a:r>
              <a:rPr lang="nb-NO" sz="2800" u="sng" smtClean="0"/>
              <a:t>alle typer</a:t>
            </a:r>
            <a:r>
              <a:rPr lang="nb-NO" sz="2800" smtClean="0"/>
              <a:t> rusmidler</a:t>
            </a:r>
          </a:p>
          <a:p>
            <a:pPr eaLnBrk="1" hangingPunct="1">
              <a:lnSpc>
                <a:spcPct val="70000"/>
              </a:lnSpc>
              <a:buFont typeface="Wingdings 2" pitchFamily="18" charset="2"/>
              <a:buNone/>
            </a:pPr>
            <a:r>
              <a:rPr lang="nb-NO" sz="2800" smtClean="0"/>
              <a:t>  </a:t>
            </a:r>
          </a:p>
          <a:p>
            <a:pPr eaLnBrk="1" hangingPunct="1">
              <a:lnSpc>
                <a:spcPct val="70000"/>
              </a:lnSpc>
            </a:pPr>
            <a:r>
              <a:rPr lang="nb-NO" sz="2800" smtClean="0"/>
              <a:t>Kronisk bruk fører til dårligere feilkontroll også utenom rusepisoder</a:t>
            </a:r>
          </a:p>
          <a:p>
            <a:pPr eaLnBrk="1" hangingPunct="1">
              <a:lnSpc>
                <a:spcPct val="70000"/>
              </a:lnSpc>
            </a:pPr>
            <a:endParaRPr lang="nb-NO" sz="2800" smtClean="0"/>
          </a:p>
          <a:p>
            <a:pPr eaLnBrk="1" hangingPunct="1">
              <a:lnSpc>
                <a:spcPct val="70000"/>
              </a:lnSpc>
            </a:pPr>
            <a:r>
              <a:rPr lang="nb-NO" sz="2800" smtClean="0"/>
              <a:t>Dårlig evne til å forutse negative konsekvenser </a:t>
            </a:r>
          </a:p>
          <a:p>
            <a:pPr eaLnBrk="1" hangingPunct="1">
              <a:lnSpc>
                <a:spcPct val="70000"/>
              </a:lnSpc>
            </a:pPr>
            <a:endParaRPr lang="nb-NO" sz="2800" smtClean="0"/>
          </a:p>
          <a:p>
            <a:pPr eaLnBrk="1" hangingPunct="1">
              <a:lnSpc>
                <a:spcPct val="70000"/>
              </a:lnSpc>
            </a:pPr>
            <a:endParaRPr lang="nb-NO" sz="2800" smtClean="0"/>
          </a:p>
          <a:p>
            <a:pPr eaLnBrk="1" hangingPunct="1">
              <a:lnSpc>
                <a:spcPct val="70000"/>
              </a:lnSpc>
              <a:buFont typeface="Wingdings 2" pitchFamily="18" charset="2"/>
              <a:buNone/>
            </a:pPr>
            <a:endParaRPr lang="nb-NO"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nb-NO" smtClean="0">
                <a:effectLst>
                  <a:outerShdw blurRad="38100" dist="38100" dir="2700000" algn="tl">
                    <a:srgbClr val="C0C0C0"/>
                  </a:outerShdw>
                </a:effectLst>
              </a:rPr>
              <a:t>Impulsivitet</a:t>
            </a:r>
          </a:p>
        </p:txBody>
      </p:sp>
      <p:sp>
        <p:nvSpPr>
          <p:cNvPr id="66562" name="Rectangle 3"/>
          <p:cNvSpPr>
            <a:spLocks noGrp="1" noChangeArrowheads="1"/>
          </p:cNvSpPr>
          <p:nvPr>
            <p:ph idx="1"/>
          </p:nvPr>
        </p:nvSpPr>
        <p:spPr>
          <a:xfrm>
            <a:off x="611188" y="2339975"/>
            <a:ext cx="8075612" cy="2730500"/>
          </a:xfrm>
        </p:spPr>
        <p:txBody>
          <a:bodyPr/>
          <a:lstStyle/>
          <a:p>
            <a:pPr eaLnBrk="1" hangingPunct="1">
              <a:lnSpc>
                <a:spcPct val="90000"/>
              </a:lnSpc>
            </a:pPr>
            <a:r>
              <a:rPr lang="nb-NO" sz="2800" smtClean="0"/>
              <a:t>Individer med avhengighetsproblemer viser større impulsivitet</a:t>
            </a:r>
          </a:p>
          <a:p>
            <a:pPr eaLnBrk="1" hangingPunct="1">
              <a:lnSpc>
                <a:spcPct val="90000"/>
              </a:lnSpc>
            </a:pPr>
            <a:endParaRPr lang="nb-NO" sz="2800" smtClean="0"/>
          </a:p>
          <a:p>
            <a:pPr eaLnBrk="1" hangingPunct="1">
              <a:lnSpc>
                <a:spcPct val="90000"/>
              </a:lnSpc>
            </a:pPr>
            <a:r>
              <a:rPr lang="nb-NO" sz="2800" smtClean="0"/>
              <a:t>Er det bare en selektering av impulsive individer eller kan rusmiddelbruk i seg selv påvirke impulsivitet?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Rectangle 6"/>
          <p:cNvSpPr>
            <a:spLocks noGrp="1" noChangeArrowheads="1"/>
          </p:cNvSpPr>
          <p:nvPr>
            <p:ph type="title"/>
          </p:nvPr>
        </p:nvSpPr>
        <p:spPr>
          <a:xfrm>
            <a:off x="1435100" y="274638"/>
            <a:ext cx="7499350" cy="1143000"/>
          </a:xfrm>
        </p:spPr>
        <p:txBody>
          <a:bodyPr/>
          <a:lstStyle/>
          <a:p>
            <a:pPr eaLnBrk="1" fontAlgn="auto" hangingPunct="1">
              <a:spcAft>
                <a:spcPts val="0"/>
              </a:spcAft>
              <a:defRPr/>
            </a:pPr>
            <a:r>
              <a:rPr lang="nb-NO" dirty="0">
                <a:solidFill>
                  <a:schemeClr val="tx2">
                    <a:satMod val="130000"/>
                  </a:schemeClr>
                </a:solidFill>
              </a:rPr>
              <a:t>Dyremodeller</a:t>
            </a:r>
          </a:p>
        </p:txBody>
      </p:sp>
      <p:grpSp>
        <p:nvGrpSpPr>
          <p:cNvPr id="68610" name="Gruppe 3"/>
          <p:cNvGrpSpPr>
            <a:grpSpLocks/>
          </p:cNvGrpSpPr>
          <p:nvPr/>
        </p:nvGrpSpPr>
        <p:grpSpPr bwMode="auto">
          <a:xfrm>
            <a:off x="1995488" y="1628775"/>
            <a:ext cx="6032500" cy="4025900"/>
            <a:chOff x="1995282" y="1628800"/>
            <a:chExt cx="6032706" cy="4025875"/>
          </a:xfrm>
        </p:grpSpPr>
        <p:sp>
          <p:nvSpPr>
            <p:cNvPr id="68611" name="AutoShape 2"/>
            <p:cNvSpPr>
              <a:spLocks noChangeArrowheads="1"/>
            </p:cNvSpPr>
            <p:nvPr/>
          </p:nvSpPr>
          <p:spPr bwMode="auto">
            <a:xfrm>
              <a:off x="7232788" y="2197634"/>
              <a:ext cx="198800" cy="1181986"/>
            </a:xfrm>
            <a:prstGeom prst="can">
              <a:avLst>
                <a:gd name="adj" fmla="val 44124"/>
              </a:avLst>
            </a:prstGeom>
            <a:solidFill>
              <a:schemeClr val="bg1"/>
            </a:solidFill>
            <a:ln w="9525">
              <a:solidFill>
                <a:schemeClr val="tx1"/>
              </a:solidFill>
              <a:round/>
              <a:headEnd/>
              <a:tailEnd/>
            </a:ln>
          </p:spPr>
          <p:txBody>
            <a:bodyPr wrap="none" anchor="ctr"/>
            <a:lstStyle/>
            <a:p>
              <a:endParaRPr lang="nb-NO"/>
            </a:p>
          </p:txBody>
        </p:sp>
        <p:sp>
          <p:nvSpPr>
            <p:cNvPr id="68612" name="AutoShape 3"/>
            <p:cNvSpPr>
              <a:spLocks noChangeArrowheads="1"/>
            </p:cNvSpPr>
            <p:nvPr/>
          </p:nvSpPr>
          <p:spPr bwMode="auto">
            <a:xfrm>
              <a:off x="7232788" y="2614625"/>
              <a:ext cx="198800" cy="764995"/>
            </a:xfrm>
            <a:prstGeom prst="can">
              <a:avLst>
                <a:gd name="adj" fmla="val 28558"/>
              </a:avLst>
            </a:prstGeom>
            <a:solidFill>
              <a:srgbClr val="CCECFF"/>
            </a:solidFill>
            <a:ln w="9525">
              <a:solidFill>
                <a:schemeClr val="tx1"/>
              </a:solidFill>
              <a:round/>
              <a:headEnd/>
              <a:tailEnd/>
            </a:ln>
          </p:spPr>
          <p:txBody>
            <a:bodyPr wrap="none" anchor="ctr"/>
            <a:lstStyle/>
            <a:p>
              <a:endParaRPr lang="nb-NO"/>
            </a:p>
          </p:txBody>
        </p:sp>
        <p:sp>
          <p:nvSpPr>
            <p:cNvPr id="68613" name="AutoShape 4"/>
            <p:cNvSpPr>
              <a:spLocks noChangeArrowheads="1"/>
            </p:cNvSpPr>
            <p:nvPr/>
          </p:nvSpPr>
          <p:spPr bwMode="auto">
            <a:xfrm>
              <a:off x="2724703" y="2614625"/>
              <a:ext cx="596400" cy="833983"/>
            </a:xfrm>
            <a:prstGeom prst="can">
              <a:avLst>
                <a:gd name="adj" fmla="val 13142"/>
              </a:avLst>
            </a:prstGeom>
            <a:solidFill>
              <a:srgbClr val="CCECFF"/>
            </a:solidFill>
            <a:ln w="9525">
              <a:solidFill>
                <a:schemeClr val="tx1"/>
              </a:solidFill>
              <a:round/>
              <a:headEnd/>
              <a:tailEnd/>
            </a:ln>
          </p:spPr>
          <p:txBody>
            <a:bodyPr wrap="none" anchor="ctr"/>
            <a:lstStyle/>
            <a:p>
              <a:endParaRPr lang="nb-NO"/>
            </a:p>
          </p:txBody>
        </p:sp>
        <p:sp>
          <p:nvSpPr>
            <p:cNvPr id="68614" name="AutoShape 5"/>
            <p:cNvSpPr>
              <a:spLocks noChangeArrowheads="1"/>
            </p:cNvSpPr>
            <p:nvPr/>
          </p:nvSpPr>
          <p:spPr bwMode="auto">
            <a:xfrm>
              <a:off x="2724703" y="2197634"/>
              <a:ext cx="596400" cy="1181986"/>
            </a:xfrm>
            <a:prstGeom prst="can">
              <a:avLst>
                <a:gd name="adj" fmla="val 18626"/>
              </a:avLst>
            </a:prstGeom>
            <a:noFill/>
            <a:ln w="9525">
              <a:solidFill>
                <a:schemeClr val="tx1"/>
              </a:solidFill>
              <a:round/>
              <a:headEnd/>
              <a:tailEnd/>
            </a:ln>
          </p:spPr>
          <p:txBody>
            <a:bodyPr wrap="none" anchor="ctr"/>
            <a:lstStyle/>
            <a:p>
              <a:endParaRPr lang="nb-NO"/>
            </a:p>
          </p:txBody>
        </p:sp>
        <p:sp>
          <p:nvSpPr>
            <p:cNvPr id="68615" name="Rectangle 7"/>
            <p:cNvSpPr>
              <a:spLocks noChangeArrowheads="1"/>
            </p:cNvSpPr>
            <p:nvPr/>
          </p:nvSpPr>
          <p:spPr bwMode="auto">
            <a:xfrm>
              <a:off x="1995282" y="3171124"/>
              <a:ext cx="5569326" cy="1529990"/>
            </a:xfrm>
            <a:prstGeom prst="rect">
              <a:avLst/>
            </a:prstGeom>
            <a:solidFill>
              <a:schemeClr val="accent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endParaRPr lang="nb-NO"/>
            </a:p>
          </p:txBody>
        </p:sp>
        <p:sp>
          <p:nvSpPr>
            <p:cNvPr id="68616" name="Oval 8"/>
            <p:cNvSpPr>
              <a:spLocks noChangeArrowheads="1"/>
            </p:cNvSpPr>
            <p:nvPr/>
          </p:nvSpPr>
          <p:spPr bwMode="auto">
            <a:xfrm>
              <a:off x="4182083" y="3519128"/>
              <a:ext cx="1393063" cy="764995"/>
            </a:xfrm>
            <a:prstGeom prst="ellipse">
              <a:avLst/>
            </a:prstGeom>
            <a:solidFill>
              <a:srgbClr val="C0C0C0"/>
            </a:solidFill>
            <a:ln w="9525">
              <a:noFill/>
              <a:round/>
              <a:headEnd/>
              <a:tailEnd/>
            </a:ln>
            <a:effectLst>
              <a:prstShdw prst="shdw17" dist="102391" dir="11227501">
                <a:schemeClr val="tx2"/>
              </a:prstShdw>
            </a:effectLst>
          </p:spPr>
          <p:txBody>
            <a:bodyPr wrap="none" anchor="ctr"/>
            <a:lstStyle/>
            <a:p>
              <a:endParaRPr lang="nb-NO"/>
            </a:p>
          </p:txBody>
        </p:sp>
        <p:sp>
          <p:nvSpPr>
            <p:cNvPr id="68617" name="Rectangle 9"/>
            <p:cNvSpPr>
              <a:spLocks noChangeArrowheads="1"/>
            </p:cNvSpPr>
            <p:nvPr/>
          </p:nvSpPr>
          <p:spPr bwMode="auto">
            <a:xfrm>
              <a:off x="2259862" y="3450140"/>
              <a:ext cx="841977" cy="883040"/>
            </a:xfrm>
            <a:prstGeom prst="rect">
              <a:avLst/>
            </a:prstGeom>
            <a:solidFill>
              <a:schemeClr val="bg2"/>
            </a:solidFill>
            <a:ln w="9525">
              <a:solidFill>
                <a:schemeClr val="tx1"/>
              </a:solidFill>
              <a:miter lim="800000"/>
              <a:headEnd/>
              <a:tailEnd/>
            </a:ln>
            <a:effectLst>
              <a:prstShdw prst="shdw17" dist="89803" dir="11287806">
                <a:schemeClr val="tx2"/>
              </a:prstShdw>
            </a:effectLst>
          </p:spPr>
          <p:txBody>
            <a:bodyPr wrap="none" anchor="ctr"/>
            <a:lstStyle/>
            <a:p>
              <a:endParaRPr lang="nb-NO"/>
            </a:p>
          </p:txBody>
        </p:sp>
        <p:sp>
          <p:nvSpPr>
            <p:cNvPr id="68618" name="Rectangle 10"/>
            <p:cNvSpPr>
              <a:spLocks noChangeArrowheads="1"/>
            </p:cNvSpPr>
            <p:nvPr/>
          </p:nvSpPr>
          <p:spPr bwMode="auto">
            <a:xfrm>
              <a:off x="6437587" y="3450140"/>
              <a:ext cx="841977" cy="883040"/>
            </a:xfrm>
            <a:prstGeom prst="rect">
              <a:avLst/>
            </a:prstGeom>
            <a:solidFill>
              <a:schemeClr val="bg2"/>
            </a:solidFill>
            <a:ln w="9525">
              <a:noFill/>
              <a:miter lim="800000"/>
              <a:headEnd/>
              <a:tailEnd/>
            </a:ln>
            <a:effectLst>
              <a:prstShdw prst="shdw17" dist="89803" dir="11287806">
                <a:schemeClr val="tx2"/>
              </a:prstShdw>
            </a:effectLst>
          </p:spPr>
          <p:txBody>
            <a:bodyPr wrap="none" anchor="ctr"/>
            <a:lstStyle/>
            <a:p>
              <a:endParaRPr lang="nb-NO"/>
            </a:p>
          </p:txBody>
        </p:sp>
        <p:sp>
          <p:nvSpPr>
            <p:cNvPr id="68619" name="Text Box 13"/>
            <p:cNvSpPr txBox="1">
              <a:spLocks noChangeArrowheads="1"/>
            </p:cNvSpPr>
            <p:nvPr/>
          </p:nvSpPr>
          <p:spPr bwMode="auto">
            <a:xfrm>
              <a:off x="1995282" y="4909610"/>
              <a:ext cx="1457381" cy="619355"/>
            </a:xfrm>
            <a:prstGeom prst="rect">
              <a:avLst/>
            </a:prstGeom>
            <a:noFill/>
            <a:ln w="9525">
              <a:noFill/>
              <a:miter lim="800000"/>
              <a:headEnd/>
              <a:tailEnd/>
            </a:ln>
          </p:spPr>
          <p:txBody>
            <a:bodyPr>
              <a:spAutoFit/>
            </a:bodyPr>
            <a:lstStyle/>
            <a:p>
              <a:pPr>
                <a:spcBef>
                  <a:spcPct val="50000"/>
                </a:spcBef>
              </a:pPr>
              <a:r>
                <a:rPr lang="nb-NO">
                  <a:latin typeface="Arial" charset="0"/>
                </a:rPr>
                <a:t>Stor forsinket belønning</a:t>
              </a:r>
            </a:p>
          </p:txBody>
        </p:sp>
        <p:sp>
          <p:nvSpPr>
            <p:cNvPr id="68620" name="Text Box 14"/>
            <p:cNvSpPr txBox="1">
              <a:spLocks noChangeArrowheads="1"/>
            </p:cNvSpPr>
            <p:nvPr/>
          </p:nvSpPr>
          <p:spPr bwMode="auto">
            <a:xfrm>
              <a:off x="6569146" y="4770102"/>
              <a:ext cx="1458842" cy="884573"/>
            </a:xfrm>
            <a:prstGeom prst="rect">
              <a:avLst/>
            </a:prstGeom>
            <a:noFill/>
            <a:ln w="9525">
              <a:noFill/>
              <a:miter lim="800000"/>
              <a:headEnd/>
              <a:tailEnd/>
            </a:ln>
          </p:spPr>
          <p:txBody>
            <a:bodyPr>
              <a:spAutoFit/>
            </a:bodyPr>
            <a:lstStyle/>
            <a:p>
              <a:pPr>
                <a:spcBef>
                  <a:spcPct val="50000"/>
                </a:spcBef>
              </a:pPr>
              <a:r>
                <a:rPr lang="nb-NO">
                  <a:latin typeface="Arial" charset="0"/>
                </a:rPr>
                <a:t>Liten umiddelbar  belønning</a:t>
              </a:r>
            </a:p>
          </p:txBody>
        </p:sp>
        <p:sp>
          <p:nvSpPr>
            <p:cNvPr id="68621" name="TekstSylinder 2"/>
            <p:cNvSpPr txBox="1">
              <a:spLocks noChangeArrowheads="1"/>
            </p:cNvSpPr>
            <p:nvPr/>
          </p:nvSpPr>
          <p:spPr bwMode="auto">
            <a:xfrm>
              <a:off x="2480300" y="1628800"/>
              <a:ext cx="1243078" cy="369332"/>
            </a:xfrm>
            <a:prstGeom prst="rect">
              <a:avLst/>
            </a:prstGeom>
            <a:noFill/>
            <a:ln w="9525">
              <a:noFill/>
              <a:miter lim="800000"/>
              <a:headEnd/>
              <a:tailEnd/>
            </a:ln>
          </p:spPr>
          <p:txBody>
            <a:bodyPr>
              <a:spAutoFit/>
            </a:bodyPr>
            <a:lstStyle/>
            <a:p>
              <a:r>
                <a:rPr lang="nb-NO"/>
                <a:t>sukkervann</a:t>
              </a:r>
            </a:p>
          </p:txBody>
        </p:sp>
        <p:sp>
          <p:nvSpPr>
            <p:cNvPr id="68622" name="TekstSylinder 21"/>
            <p:cNvSpPr txBox="1">
              <a:spLocks noChangeArrowheads="1"/>
            </p:cNvSpPr>
            <p:nvPr/>
          </p:nvSpPr>
          <p:spPr bwMode="auto">
            <a:xfrm>
              <a:off x="6677028" y="1628800"/>
              <a:ext cx="1243078" cy="369332"/>
            </a:xfrm>
            <a:prstGeom prst="rect">
              <a:avLst/>
            </a:prstGeom>
            <a:noFill/>
            <a:ln w="9525">
              <a:noFill/>
              <a:miter lim="800000"/>
              <a:headEnd/>
              <a:tailEnd/>
            </a:ln>
          </p:spPr>
          <p:txBody>
            <a:bodyPr>
              <a:spAutoFit/>
            </a:bodyPr>
            <a:lstStyle/>
            <a:p>
              <a:r>
                <a:rPr lang="nb-NO"/>
                <a:t>sukkervann</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Image"/>
          <p:cNvPicPr>
            <a:picLocks noChangeAspect="1" noChangeArrowheads="1"/>
          </p:cNvPicPr>
          <p:nvPr/>
        </p:nvPicPr>
        <p:blipFill>
          <a:blip r:embed="rId3"/>
          <a:srcRect/>
          <a:stretch>
            <a:fillRect/>
          </a:stretch>
        </p:blipFill>
        <p:spPr bwMode="auto">
          <a:xfrm>
            <a:off x="2967038" y="2133600"/>
            <a:ext cx="3765550" cy="4248150"/>
          </a:xfrm>
          <a:prstGeom prst="rect">
            <a:avLst/>
          </a:prstGeom>
          <a:noFill/>
          <a:ln w="9525">
            <a:noFill/>
            <a:miter lim="800000"/>
            <a:headEnd/>
            <a:tailEnd/>
          </a:ln>
        </p:spPr>
      </p:pic>
      <p:sp>
        <p:nvSpPr>
          <p:cNvPr id="61443" name="Rectangle 3"/>
          <p:cNvSpPr>
            <a:spLocks noGrp="1" noChangeArrowheads="1"/>
          </p:cNvSpPr>
          <p:nvPr>
            <p:ph type="title"/>
          </p:nvPr>
        </p:nvSpPr>
        <p:spPr>
          <a:xfrm>
            <a:off x="1258888" y="333375"/>
            <a:ext cx="7264400" cy="1143000"/>
          </a:xfrm>
        </p:spPr>
        <p:txBody>
          <a:bodyPr>
            <a:normAutofit fontScale="90000"/>
          </a:bodyPr>
          <a:lstStyle/>
          <a:p>
            <a:pPr eaLnBrk="1" fontAlgn="auto" hangingPunct="1">
              <a:spcAft>
                <a:spcPts val="0"/>
              </a:spcAft>
              <a:defRPr/>
            </a:pPr>
            <a:r>
              <a:rPr lang="nb-NO" sz="3500" dirty="0">
                <a:solidFill>
                  <a:schemeClr val="tx1"/>
                </a:solidFill>
              </a:rPr>
              <a:t>Rusmiddelmisbrukere ligner pasienter med skader i </a:t>
            </a:r>
            <a:r>
              <a:rPr lang="nb-NO" sz="3500" dirty="0" err="1">
                <a:solidFill>
                  <a:schemeClr val="tx1"/>
                </a:solidFill>
              </a:rPr>
              <a:t>prefrontal</a:t>
            </a:r>
            <a:r>
              <a:rPr lang="nb-NO" sz="3500" dirty="0">
                <a:solidFill>
                  <a:schemeClr val="tx1"/>
                </a:solidFill>
              </a:rPr>
              <a:t> </a:t>
            </a:r>
            <a:r>
              <a:rPr lang="nb-NO" sz="3500" dirty="0" err="1">
                <a:solidFill>
                  <a:schemeClr val="tx1"/>
                </a:solidFill>
              </a:rPr>
              <a:t>cortex</a:t>
            </a:r>
            <a:endParaRPr lang="nb-NO" sz="3500" dirty="0">
              <a:solidFill>
                <a:schemeClr val="tx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42988" y="476250"/>
            <a:ext cx="7643812" cy="768350"/>
          </a:xfrm>
        </p:spPr>
        <p:txBody>
          <a:bodyPr/>
          <a:lstStyle/>
          <a:p>
            <a:pPr eaLnBrk="1" fontAlgn="auto" hangingPunct="1">
              <a:spcAft>
                <a:spcPts val="0"/>
              </a:spcAft>
              <a:defRPr/>
            </a:pPr>
            <a:r>
              <a:rPr lang="nb-NO" sz="3800" b="1" dirty="0" err="1">
                <a:solidFill>
                  <a:schemeClr val="tx2">
                    <a:satMod val="130000"/>
                  </a:schemeClr>
                </a:solidFill>
              </a:rPr>
              <a:t>Hypofrontalitet</a:t>
            </a:r>
            <a:endParaRPr lang="nb-NO" sz="3800" dirty="0">
              <a:solidFill>
                <a:schemeClr val="tx2">
                  <a:satMod val="130000"/>
                </a:schemeClr>
              </a:solidFill>
            </a:endParaRPr>
          </a:p>
        </p:txBody>
      </p:sp>
      <p:pic>
        <p:nvPicPr>
          <p:cNvPr id="72706" name="Picture 5" descr="hedpilz"/>
          <p:cNvPicPr>
            <a:picLocks noGrp="1" noChangeAspect="1" noChangeArrowheads="1"/>
          </p:cNvPicPr>
          <p:nvPr>
            <p:ph sz="half" idx="2"/>
          </p:nvPr>
        </p:nvPicPr>
        <p:blipFill>
          <a:blip r:embed="rId3"/>
          <a:srcRect l="806" t="-893" b="88225"/>
          <a:stretch>
            <a:fillRect/>
          </a:stretch>
        </p:blipFill>
        <p:spPr>
          <a:xfrm>
            <a:off x="0" y="6381750"/>
            <a:ext cx="4494213" cy="360363"/>
          </a:xfrm>
        </p:spPr>
      </p:pic>
      <p:pic>
        <p:nvPicPr>
          <p:cNvPr id="72707" name="Picture 4" descr="hedpilz"/>
          <p:cNvPicPr>
            <a:picLocks noChangeAspect="1" noChangeArrowheads="1"/>
          </p:cNvPicPr>
          <p:nvPr/>
        </p:nvPicPr>
        <p:blipFill>
          <a:blip r:embed="rId4"/>
          <a:srcRect l="11745"/>
          <a:stretch>
            <a:fillRect/>
          </a:stretch>
        </p:blipFill>
        <p:spPr bwMode="auto">
          <a:xfrm>
            <a:off x="1071563" y="1447800"/>
            <a:ext cx="2779712" cy="5016500"/>
          </a:xfrm>
          <a:prstGeom prst="rect">
            <a:avLst/>
          </a:prstGeom>
          <a:noFill/>
          <a:ln w="9525">
            <a:noFill/>
            <a:miter lim="800000"/>
            <a:headEnd/>
            <a:tailEnd/>
          </a:ln>
        </p:spPr>
      </p:pic>
      <p:sp>
        <p:nvSpPr>
          <p:cNvPr id="72708" name="Rectangle 7"/>
          <p:cNvSpPr>
            <a:spLocks noChangeArrowheads="1"/>
          </p:cNvSpPr>
          <p:nvPr/>
        </p:nvSpPr>
        <p:spPr bwMode="auto">
          <a:xfrm>
            <a:off x="4211638" y="1628775"/>
            <a:ext cx="4572000" cy="4473575"/>
          </a:xfrm>
          <a:prstGeom prst="rect">
            <a:avLst/>
          </a:prstGeom>
          <a:noFill/>
          <a:ln w="9525">
            <a:noFill/>
            <a:miter lim="800000"/>
            <a:headEnd/>
            <a:tailEnd/>
          </a:ln>
        </p:spPr>
        <p:txBody>
          <a:bodyPr>
            <a:spAutoFit/>
          </a:bodyPr>
          <a:lstStyle/>
          <a:p>
            <a:pPr>
              <a:spcBef>
                <a:spcPct val="50000"/>
              </a:spcBef>
              <a:buClr>
                <a:schemeClr val="bg2"/>
              </a:buClr>
              <a:buSzPct val="70000"/>
              <a:buFont typeface="Wingdings" pitchFamily="2" charset="2"/>
              <a:buNone/>
            </a:pPr>
            <a:r>
              <a:rPr lang="nb-NO" sz="2400">
                <a:latin typeface="Arial" charset="0"/>
              </a:rPr>
              <a:t>Hoveddelen av rusmiddelavhengige gjør dårlige valg ved å velge umiddelbare gevinst uten å ta hensyn til fremtidig tap.</a:t>
            </a:r>
          </a:p>
          <a:p>
            <a:pPr>
              <a:spcBef>
                <a:spcPct val="50000"/>
              </a:spcBef>
              <a:buClr>
                <a:schemeClr val="bg2"/>
              </a:buClr>
              <a:buSzPct val="70000"/>
              <a:buFont typeface="Wingdings" pitchFamily="2" charset="2"/>
              <a:buNone/>
            </a:pPr>
            <a:r>
              <a:rPr lang="nb-NO" sz="2400">
                <a:latin typeface="Arial" charset="0"/>
              </a:rPr>
              <a:t>En stor undergruppe av disse er hypersensitive for belønning og tar ikke konsekvenser av straff/tap</a:t>
            </a:r>
          </a:p>
          <a:p>
            <a:pPr>
              <a:spcBef>
                <a:spcPct val="50000"/>
              </a:spcBef>
              <a:buClr>
                <a:schemeClr val="bg2"/>
              </a:buClr>
              <a:buSzPct val="70000"/>
              <a:buFont typeface="Wingdings" pitchFamily="2" charset="2"/>
              <a:buNone/>
            </a:pPr>
            <a:r>
              <a:rPr lang="nb-NO" sz="2400">
                <a:latin typeface="Arial" charset="0"/>
              </a:rPr>
              <a:t>Økt diskontering av fremtidige goder </a:t>
            </a:r>
          </a:p>
        </p:txBody>
      </p:sp>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085850" y="188913"/>
            <a:ext cx="7158038" cy="1412875"/>
          </a:xfrm>
        </p:spPr>
        <p:txBody>
          <a:bodyPr/>
          <a:lstStyle/>
          <a:p>
            <a:pPr eaLnBrk="1" fontAlgn="auto" hangingPunct="1">
              <a:spcAft>
                <a:spcPts val="0"/>
              </a:spcAft>
              <a:defRPr/>
            </a:pPr>
            <a:r>
              <a:rPr lang="nb-NO" dirty="0">
                <a:solidFill>
                  <a:schemeClr val="tx2">
                    <a:satMod val="130000"/>
                  </a:schemeClr>
                </a:solidFill>
              </a:rPr>
              <a:t>Diskontering av fremtidige goder </a:t>
            </a:r>
            <a:endParaRPr lang="nb-NO" sz="2400" dirty="0">
              <a:solidFill>
                <a:schemeClr val="tx2">
                  <a:satMod val="130000"/>
                </a:schemeClr>
              </a:solidFill>
            </a:endParaRPr>
          </a:p>
        </p:txBody>
      </p:sp>
      <p:sp>
        <p:nvSpPr>
          <p:cNvPr id="74754" name="Text Box 13"/>
          <p:cNvSpPr txBox="1">
            <a:spLocks noChangeArrowheads="1"/>
          </p:cNvSpPr>
          <p:nvPr/>
        </p:nvSpPr>
        <p:spPr bwMode="auto">
          <a:xfrm>
            <a:off x="6516688" y="2205038"/>
            <a:ext cx="2519362" cy="366712"/>
          </a:xfrm>
          <a:prstGeom prst="rect">
            <a:avLst/>
          </a:prstGeom>
          <a:noFill/>
          <a:ln w="9525">
            <a:noFill/>
            <a:miter lim="800000"/>
            <a:headEnd/>
            <a:tailEnd/>
          </a:ln>
        </p:spPr>
        <p:txBody>
          <a:bodyPr>
            <a:spAutoFit/>
          </a:bodyPr>
          <a:lstStyle/>
          <a:p>
            <a:pPr>
              <a:spcBef>
                <a:spcPct val="50000"/>
              </a:spcBef>
            </a:pPr>
            <a:r>
              <a:rPr lang="nb-NO"/>
              <a:t>få tilbake autorisasjon</a:t>
            </a:r>
          </a:p>
        </p:txBody>
      </p:sp>
      <p:sp>
        <p:nvSpPr>
          <p:cNvPr id="74755" name="Line 3"/>
          <p:cNvSpPr>
            <a:spLocks noChangeShapeType="1"/>
          </p:cNvSpPr>
          <p:nvPr/>
        </p:nvSpPr>
        <p:spPr bwMode="auto">
          <a:xfrm>
            <a:off x="1527175" y="2205038"/>
            <a:ext cx="0" cy="3935412"/>
          </a:xfrm>
          <a:prstGeom prst="line">
            <a:avLst/>
          </a:prstGeom>
          <a:noFill/>
          <a:ln w="38100">
            <a:solidFill>
              <a:schemeClr val="tx1"/>
            </a:solidFill>
            <a:round/>
            <a:headEnd type="triangle" w="med" len="med"/>
            <a:tailEnd/>
          </a:ln>
        </p:spPr>
        <p:txBody>
          <a:bodyPr/>
          <a:lstStyle/>
          <a:p>
            <a:endParaRPr lang="nb-NO"/>
          </a:p>
        </p:txBody>
      </p:sp>
      <p:sp>
        <p:nvSpPr>
          <p:cNvPr id="74756" name="Line 4"/>
          <p:cNvSpPr>
            <a:spLocks noChangeShapeType="1"/>
          </p:cNvSpPr>
          <p:nvPr/>
        </p:nvSpPr>
        <p:spPr bwMode="auto">
          <a:xfrm>
            <a:off x="1527175" y="6140450"/>
            <a:ext cx="7235825" cy="0"/>
          </a:xfrm>
          <a:prstGeom prst="line">
            <a:avLst/>
          </a:prstGeom>
          <a:noFill/>
          <a:ln w="38100">
            <a:solidFill>
              <a:schemeClr val="tx1"/>
            </a:solidFill>
            <a:round/>
            <a:headEnd/>
            <a:tailEnd type="triangle" w="med" len="med"/>
          </a:ln>
        </p:spPr>
        <p:txBody>
          <a:bodyPr/>
          <a:lstStyle/>
          <a:p>
            <a:endParaRPr lang="nb-NO"/>
          </a:p>
        </p:txBody>
      </p:sp>
      <p:sp>
        <p:nvSpPr>
          <p:cNvPr id="107525" name="Rectangle 5"/>
          <p:cNvSpPr>
            <a:spLocks noChangeArrowheads="1"/>
          </p:cNvSpPr>
          <p:nvPr/>
        </p:nvSpPr>
        <p:spPr bwMode="auto">
          <a:xfrm>
            <a:off x="4916488" y="4524375"/>
            <a:ext cx="260350" cy="1616075"/>
          </a:xfrm>
          <a:prstGeom prst="rect">
            <a:avLst/>
          </a:prstGeom>
          <a:solidFill>
            <a:schemeClr val="accent2">
              <a:lumMod val="75000"/>
            </a:schemeClr>
          </a:solidFill>
          <a:ln w="9525">
            <a:solidFill>
              <a:schemeClr val="tx1"/>
            </a:solidFill>
            <a:miter lim="800000"/>
            <a:headEnd/>
            <a:tailEnd/>
          </a:ln>
          <a:effectLst/>
        </p:spPr>
        <p:txBody>
          <a:bodyPr wrap="none" anchor="ctr"/>
          <a:lstStyle/>
          <a:p>
            <a:pPr>
              <a:defRPr/>
            </a:pPr>
            <a:endParaRPr lang="nb-NO"/>
          </a:p>
        </p:txBody>
      </p:sp>
      <p:sp>
        <p:nvSpPr>
          <p:cNvPr id="107526" name="Rectangle 6"/>
          <p:cNvSpPr>
            <a:spLocks noChangeArrowheads="1"/>
          </p:cNvSpPr>
          <p:nvPr/>
        </p:nvSpPr>
        <p:spPr bwMode="auto">
          <a:xfrm>
            <a:off x="8240713" y="2767013"/>
            <a:ext cx="390525" cy="3373437"/>
          </a:xfrm>
          <a:prstGeom prst="rect">
            <a:avLst/>
          </a:prstGeom>
          <a:solidFill>
            <a:schemeClr val="accent4">
              <a:lumMod val="75000"/>
            </a:schemeClr>
          </a:solidFill>
          <a:ln w="9525">
            <a:solidFill>
              <a:schemeClr val="tx1"/>
            </a:solidFill>
            <a:miter lim="800000"/>
            <a:headEnd/>
            <a:tailEnd/>
          </a:ln>
          <a:effectLst/>
        </p:spPr>
        <p:txBody>
          <a:bodyPr wrap="none" anchor="ctr"/>
          <a:lstStyle/>
          <a:p>
            <a:pPr>
              <a:defRPr/>
            </a:pPr>
            <a:endParaRPr lang="nb-NO"/>
          </a:p>
        </p:txBody>
      </p:sp>
      <p:grpSp>
        <p:nvGrpSpPr>
          <p:cNvPr id="56340" name="Group 20"/>
          <p:cNvGrpSpPr>
            <a:grpSpLocks/>
          </p:cNvGrpSpPr>
          <p:nvPr/>
        </p:nvGrpSpPr>
        <p:grpSpPr bwMode="auto">
          <a:xfrm>
            <a:off x="1527175" y="2486025"/>
            <a:ext cx="6518275" cy="3443288"/>
            <a:chOff x="962" y="1566"/>
            <a:chExt cx="4106" cy="2169"/>
          </a:xfrm>
        </p:grpSpPr>
        <p:sp>
          <p:nvSpPr>
            <p:cNvPr id="107528" name="Freeform 8"/>
            <p:cNvSpPr>
              <a:spLocks/>
            </p:cNvSpPr>
            <p:nvPr/>
          </p:nvSpPr>
          <p:spPr bwMode="auto">
            <a:xfrm>
              <a:off x="962" y="2628"/>
              <a:ext cx="2053" cy="1107"/>
            </a:xfrm>
            <a:custGeom>
              <a:avLst/>
              <a:gdLst>
                <a:gd name="T0" fmla="*/ 0 w 2268"/>
                <a:gd name="T1" fmla="*/ 1134 h 1134"/>
                <a:gd name="T2" fmla="*/ 1134 w 2268"/>
                <a:gd name="T3" fmla="*/ 1089 h 1134"/>
                <a:gd name="T4" fmla="*/ 1724 w 2268"/>
                <a:gd name="T5" fmla="*/ 998 h 1134"/>
                <a:gd name="T6" fmla="*/ 1996 w 2268"/>
                <a:gd name="T7" fmla="*/ 862 h 1134"/>
                <a:gd name="T8" fmla="*/ 2132 w 2268"/>
                <a:gd name="T9" fmla="*/ 590 h 1134"/>
                <a:gd name="T10" fmla="*/ 2223 w 2268"/>
                <a:gd name="T11" fmla="*/ 272 h 1134"/>
                <a:gd name="T12" fmla="*/ 2268 w 2268"/>
                <a:gd name="T13" fmla="*/ 0 h 1134"/>
              </a:gdLst>
              <a:ahLst/>
              <a:cxnLst>
                <a:cxn ang="0">
                  <a:pos x="T0" y="T1"/>
                </a:cxn>
                <a:cxn ang="0">
                  <a:pos x="T2" y="T3"/>
                </a:cxn>
                <a:cxn ang="0">
                  <a:pos x="T4" y="T5"/>
                </a:cxn>
                <a:cxn ang="0">
                  <a:pos x="T6" y="T7"/>
                </a:cxn>
                <a:cxn ang="0">
                  <a:pos x="T8" y="T9"/>
                </a:cxn>
                <a:cxn ang="0">
                  <a:pos x="T10" y="T11"/>
                </a:cxn>
                <a:cxn ang="0">
                  <a:pos x="T12" y="T13"/>
                </a:cxn>
              </a:cxnLst>
              <a:rect l="0" t="0" r="r" b="b"/>
              <a:pathLst>
                <a:path w="2268" h="1134">
                  <a:moveTo>
                    <a:pt x="0" y="1134"/>
                  </a:moveTo>
                  <a:cubicBezTo>
                    <a:pt x="423" y="1123"/>
                    <a:pt x="847" y="1112"/>
                    <a:pt x="1134" y="1089"/>
                  </a:cubicBezTo>
                  <a:cubicBezTo>
                    <a:pt x="1421" y="1066"/>
                    <a:pt x="1580" y="1036"/>
                    <a:pt x="1724" y="998"/>
                  </a:cubicBezTo>
                  <a:cubicBezTo>
                    <a:pt x="1868" y="960"/>
                    <a:pt x="1928" y="930"/>
                    <a:pt x="1996" y="862"/>
                  </a:cubicBezTo>
                  <a:cubicBezTo>
                    <a:pt x="2064" y="794"/>
                    <a:pt x="2094" y="688"/>
                    <a:pt x="2132" y="590"/>
                  </a:cubicBezTo>
                  <a:cubicBezTo>
                    <a:pt x="2170" y="492"/>
                    <a:pt x="2200" y="370"/>
                    <a:pt x="2223" y="272"/>
                  </a:cubicBezTo>
                  <a:cubicBezTo>
                    <a:pt x="2246" y="174"/>
                    <a:pt x="2261" y="45"/>
                    <a:pt x="2268" y="0"/>
                  </a:cubicBezTo>
                </a:path>
              </a:pathLst>
            </a:custGeom>
            <a:noFill/>
            <a:ln w="38100" cap="flat" cmpd="sng">
              <a:solidFill>
                <a:schemeClr val="accent2">
                  <a:lumMod val="75000"/>
                </a:schemeClr>
              </a:solidFill>
              <a:prstDash val="solid"/>
              <a:round/>
              <a:headEnd/>
              <a:tailEnd/>
            </a:ln>
            <a:effectLst/>
            <a:extLst/>
          </p:spPr>
          <p:txBody>
            <a:bodyPr/>
            <a:lstStyle/>
            <a:p>
              <a:pPr>
                <a:defRPr/>
              </a:pPr>
              <a:endParaRPr lang="nb-NO"/>
            </a:p>
          </p:txBody>
        </p:sp>
        <p:sp>
          <p:nvSpPr>
            <p:cNvPr id="107529" name="Freeform 9"/>
            <p:cNvSpPr>
              <a:spLocks/>
            </p:cNvSpPr>
            <p:nvPr/>
          </p:nvSpPr>
          <p:spPr bwMode="auto">
            <a:xfrm>
              <a:off x="962" y="1566"/>
              <a:ext cx="4106" cy="1638"/>
            </a:xfrm>
            <a:custGeom>
              <a:avLst/>
              <a:gdLst>
                <a:gd name="T0" fmla="*/ 0 w 4536"/>
                <a:gd name="T1" fmla="*/ 1679 h 1679"/>
                <a:gd name="T2" fmla="*/ 2767 w 4536"/>
                <a:gd name="T3" fmla="*/ 1633 h 1679"/>
                <a:gd name="T4" fmla="*/ 3629 w 4536"/>
                <a:gd name="T5" fmla="*/ 1497 h 1679"/>
                <a:gd name="T6" fmla="*/ 4037 w 4536"/>
                <a:gd name="T7" fmla="*/ 1361 h 1679"/>
                <a:gd name="T8" fmla="*/ 4309 w 4536"/>
                <a:gd name="T9" fmla="*/ 1089 h 1679"/>
                <a:gd name="T10" fmla="*/ 4491 w 4536"/>
                <a:gd name="T11" fmla="*/ 454 h 1679"/>
                <a:gd name="T12" fmla="*/ 4536 w 4536"/>
                <a:gd name="T13" fmla="*/ 0 h 1679"/>
              </a:gdLst>
              <a:ahLst/>
              <a:cxnLst>
                <a:cxn ang="0">
                  <a:pos x="T0" y="T1"/>
                </a:cxn>
                <a:cxn ang="0">
                  <a:pos x="T2" y="T3"/>
                </a:cxn>
                <a:cxn ang="0">
                  <a:pos x="T4" y="T5"/>
                </a:cxn>
                <a:cxn ang="0">
                  <a:pos x="T6" y="T7"/>
                </a:cxn>
                <a:cxn ang="0">
                  <a:pos x="T8" y="T9"/>
                </a:cxn>
                <a:cxn ang="0">
                  <a:pos x="T10" y="T11"/>
                </a:cxn>
                <a:cxn ang="0">
                  <a:pos x="T12" y="T13"/>
                </a:cxn>
              </a:cxnLst>
              <a:rect l="0" t="0" r="r" b="b"/>
              <a:pathLst>
                <a:path w="4536" h="1679">
                  <a:moveTo>
                    <a:pt x="0" y="1679"/>
                  </a:moveTo>
                  <a:cubicBezTo>
                    <a:pt x="1081" y="1671"/>
                    <a:pt x="2162" y="1663"/>
                    <a:pt x="2767" y="1633"/>
                  </a:cubicBezTo>
                  <a:cubicBezTo>
                    <a:pt x="3372" y="1603"/>
                    <a:pt x="3417" y="1542"/>
                    <a:pt x="3629" y="1497"/>
                  </a:cubicBezTo>
                  <a:cubicBezTo>
                    <a:pt x="3841" y="1452"/>
                    <a:pt x="3924" y="1429"/>
                    <a:pt x="4037" y="1361"/>
                  </a:cubicBezTo>
                  <a:cubicBezTo>
                    <a:pt x="4150" y="1293"/>
                    <a:pt x="4233" y="1240"/>
                    <a:pt x="4309" y="1089"/>
                  </a:cubicBezTo>
                  <a:cubicBezTo>
                    <a:pt x="4385" y="938"/>
                    <a:pt x="4453" y="635"/>
                    <a:pt x="4491" y="454"/>
                  </a:cubicBezTo>
                  <a:cubicBezTo>
                    <a:pt x="4529" y="273"/>
                    <a:pt x="4532" y="136"/>
                    <a:pt x="4536" y="0"/>
                  </a:cubicBezTo>
                </a:path>
              </a:pathLst>
            </a:custGeom>
            <a:noFill/>
            <a:ln w="28575" cap="flat" cmpd="sng">
              <a:solidFill>
                <a:schemeClr val="accent4">
                  <a:lumMod val="75000"/>
                </a:schemeClr>
              </a:solidFill>
              <a:prstDash val="solid"/>
              <a:round/>
              <a:headEnd/>
              <a:tailEnd/>
            </a:ln>
            <a:effectLst/>
            <a:extLst/>
          </p:spPr>
          <p:txBody>
            <a:bodyPr/>
            <a:lstStyle/>
            <a:p>
              <a:pPr>
                <a:defRPr/>
              </a:pPr>
              <a:endParaRPr lang="nb-NO"/>
            </a:p>
          </p:txBody>
        </p:sp>
      </p:grpSp>
      <p:sp>
        <p:nvSpPr>
          <p:cNvPr id="74760" name="Text Box 10"/>
          <p:cNvSpPr txBox="1">
            <a:spLocks noChangeArrowheads="1"/>
          </p:cNvSpPr>
          <p:nvPr/>
        </p:nvSpPr>
        <p:spPr bwMode="auto">
          <a:xfrm>
            <a:off x="1527175" y="2205038"/>
            <a:ext cx="2084388" cy="400050"/>
          </a:xfrm>
          <a:prstGeom prst="rect">
            <a:avLst/>
          </a:prstGeom>
          <a:noFill/>
          <a:ln w="9525">
            <a:noFill/>
            <a:miter lim="800000"/>
            <a:headEnd/>
            <a:tailEnd/>
          </a:ln>
        </p:spPr>
        <p:txBody>
          <a:bodyPr>
            <a:spAutoFit/>
          </a:bodyPr>
          <a:lstStyle/>
          <a:p>
            <a:pPr>
              <a:spcBef>
                <a:spcPct val="50000"/>
              </a:spcBef>
            </a:pPr>
            <a:r>
              <a:rPr lang="nb-NO" sz="2000" b="1"/>
              <a:t>Belønningsverdi</a:t>
            </a:r>
          </a:p>
        </p:txBody>
      </p:sp>
      <p:sp>
        <p:nvSpPr>
          <p:cNvPr id="74761" name="Text Box 11"/>
          <p:cNvSpPr txBox="1">
            <a:spLocks noChangeArrowheads="1"/>
          </p:cNvSpPr>
          <p:nvPr/>
        </p:nvSpPr>
        <p:spPr bwMode="auto">
          <a:xfrm>
            <a:off x="8240713" y="6140450"/>
            <a:ext cx="652462" cy="446088"/>
          </a:xfrm>
          <a:prstGeom prst="rect">
            <a:avLst/>
          </a:prstGeom>
          <a:noFill/>
          <a:ln w="9525">
            <a:noFill/>
            <a:miter lim="800000"/>
            <a:headEnd/>
            <a:tailEnd/>
          </a:ln>
        </p:spPr>
        <p:txBody>
          <a:bodyPr>
            <a:spAutoFit/>
          </a:bodyPr>
          <a:lstStyle/>
          <a:p>
            <a:pPr>
              <a:spcBef>
                <a:spcPct val="50000"/>
              </a:spcBef>
            </a:pPr>
            <a:r>
              <a:rPr lang="nb-NO" sz="2400" b="1"/>
              <a:t>tid</a:t>
            </a:r>
          </a:p>
        </p:txBody>
      </p:sp>
      <p:sp>
        <p:nvSpPr>
          <p:cNvPr id="74762" name="Text Box 12"/>
          <p:cNvSpPr txBox="1">
            <a:spLocks noChangeArrowheads="1"/>
          </p:cNvSpPr>
          <p:nvPr/>
        </p:nvSpPr>
        <p:spPr bwMode="auto">
          <a:xfrm>
            <a:off x="4981575" y="4103688"/>
            <a:ext cx="1693863" cy="357187"/>
          </a:xfrm>
          <a:prstGeom prst="rect">
            <a:avLst/>
          </a:prstGeom>
          <a:noFill/>
          <a:ln w="9525">
            <a:noFill/>
            <a:miter lim="800000"/>
            <a:headEnd/>
            <a:tailEnd/>
          </a:ln>
        </p:spPr>
        <p:txBody>
          <a:bodyPr>
            <a:spAutoFit/>
          </a:bodyPr>
          <a:lstStyle/>
          <a:p>
            <a:pPr>
              <a:spcBef>
                <a:spcPct val="50000"/>
              </a:spcBef>
            </a:pPr>
            <a:r>
              <a:rPr lang="nb-NO"/>
              <a:t>rusmiddelinntak</a:t>
            </a:r>
          </a:p>
        </p:txBody>
      </p:sp>
      <p:grpSp>
        <p:nvGrpSpPr>
          <p:cNvPr id="56339" name="Group 19"/>
          <p:cNvGrpSpPr>
            <a:grpSpLocks/>
          </p:cNvGrpSpPr>
          <p:nvPr/>
        </p:nvGrpSpPr>
        <p:grpSpPr bwMode="auto">
          <a:xfrm>
            <a:off x="1547813" y="2781300"/>
            <a:ext cx="6940550" cy="3067050"/>
            <a:chOff x="975" y="1752"/>
            <a:chExt cx="4372" cy="1932"/>
          </a:xfrm>
        </p:grpSpPr>
        <p:sp>
          <p:nvSpPr>
            <p:cNvPr id="74768" name="Line 15"/>
            <p:cNvSpPr>
              <a:spLocks noChangeShapeType="1"/>
            </p:cNvSpPr>
            <p:nvPr/>
          </p:nvSpPr>
          <p:spPr bwMode="auto">
            <a:xfrm flipV="1">
              <a:off x="975" y="2840"/>
              <a:ext cx="2279" cy="844"/>
            </a:xfrm>
            <a:prstGeom prst="line">
              <a:avLst/>
            </a:prstGeom>
            <a:noFill/>
            <a:ln w="38100">
              <a:solidFill>
                <a:schemeClr val="folHlink"/>
              </a:solidFill>
              <a:prstDash val="dash"/>
              <a:round/>
              <a:headEnd/>
              <a:tailEnd/>
            </a:ln>
          </p:spPr>
          <p:txBody>
            <a:bodyPr/>
            <a:lstStyle/>
            <a:p>
              <a:endParaRPr lang="nb-NO"/>
            </a:p>
          </p:txBody>
        </p:sp>
        <p:sp>
          <p:nvSpPr>
            <p:cNvPr id="107536" name="Line 16"/>
            <p:cNvSpPr>
              <a:spLocks noChangeShapeType="1"/>
            </p:cNvSpPr>
            <p:nvPr/>
          </p:nvSpPr>
          <p:spPr bwMode="auto">
            <a:xfrm flipV="1">
              <a:off x="975" y="1752"/>
              <a:ext cx="4372" cy="1439"/>
            </a:xfrm>
            <a:prstGeom prst="line">
              <a:avLst/>
            </a:prstGeom>
            <a:noFill/>
            <a:ln w="28575">
              <a:solidFill>
                <a:schemeClr val="accent4">
                  <a:lumMod val="75000"/>
                </a:schemeClr>
              </a:solidFill>
              <a:prstDash val="dash"/>
              <a:round/>
              <a:headEnd/>
              <a:tailEnd/>
            </a:ln>
            <a:effectLst/>
            <a:extLst/>
          </p:spPr>
          <p:txBody>
            <a:bodyPr/>
            <a:lstStyle/>
            <a:p>
              <a:pPr>
                <a:defRPr/>
              </a:pPr>
              <a:endParaRPr lang="nb-NO"/>
            </a:p>
          </p:txBody>
        </p:sp>
      </p:grpSp>
      <p:sp>
        <p:nvSpPr>
          <p:cNvPr id="74764" name="Text Box 17"/>
          <p:cNvSpPr txBox="1">
            <a:spLocks noChangeArrowheads="1"/>
          </p:cNvSpPr>
          <p:nvPr/>
        </p:nvSpPr>
        <p:spPr bwMode="auto">
          <a:xfrm>
            <a:off x="1331913" y="6210300"/>
            <a:ext cx="585787" cy="387350"/>
          </a:xfrm>
          <a:prstGeom prst="rect">
            <a:avLst/>
          </a:prstGeom>
          <a:noFill/>
          <a:ln w="9525">
            <a:noFill/>
            <a:miter lim="800000"/>
            <a:headEnd/>
            <a:tailEnd/>
          </a:ln>
        </p:spPr>
        <p:txBody>
          <a:bodyPr>
            <a:spAutoFit/>
          </a:bodyPr>
          <a:lstStyle/>
          <a:p>
            <a:pPr>
              <a:spcBef>
                <a:spcPct val="50000"/>
              </a:spcBef>
            </a:pPr>
            <a:r>
              <a:rPr lang="nb-NO" sz="2000" b="1"/>
              <a:t>0</a:t>
            </a:r>
          </a:p>
        </p:txBody>
      </p:sp>
      <p:grpSp>
        <p:nvGrpSpPr>
          <p:cNvPr id="107538" name="Group 18"/>
          <p:cNvGrpSpPr>
            <a:grpSpLocks/>
          </p:cNvGrpSpPr>
          <p:nvPr/>
        </p:nvGrpSpPr>
        <p:grpSpPr bwMode="auto">
          <a:xfrm>
            <a:off x="4329113" y="3609975"/>
            <a:ext cx="2085975" cy="1968500"/>
            <a:chOff x="2426" y="2296"/>
            <a:chExt cx="1452" cy="1270"/>
          </a:xfrm>
        </p:grpSpPr>
        <p:sp>
          <p:nvSpPr>
            <p:cNvPr id="74766" name="Oval 19"/>
            <p:cNvSpPr>
              <a:spLocks noChangeArrowheads="1"/>
            </p:cNvSpPr>
            <p:nvPr/>
          </p:nvSpPr>
          <p:spPr bwMode="auto">
            <a:xfrm>
              <a:off x="2426" y="2478"/>
              <a:ext cx="409" cy="1088"/>
            </a:xfrm>
            <a:prstGeom prst="ellipse">
              <a:avLst/>
            </a:prstGeom>
            <a:noFill/>
            <a:ln w="28575">
              <a:solidFill>
                <a:srgbClr val="FF3300"/>
              </a:solidFill>
              <a:prstDash val="sysDot"/>
              <a:round/>
              <a:headEnd/>
              <a:tailEnd/>
            </a:ln>
          </p:spPr>
          <p:txBody>
            <a:bodyPr wrap="none" anchor="ctr"/>
            <a:lstStyle/>
            <a:p>
              <a:endParaRPr lang="nb-NO"/>
            </a:p>
          </p:txBody>
        </p:sp>
        <p:sp>
          <p:nvSpPr>
            <p:cNvPr id="74767" name="Text Box 20"/>
            <p:cNvSpPr txBox="1">
              <a:spLocks noChangeArrowheads="1"/>
            </p:cNvSpPr>
            <p:nvPr/>
          </p:nvSpPr>
          <p:spPr bwMode="auto">
            <a:xfrm>
              <a:off x="2472" y="2296"/>
              <a:ext cx="1406" cy="231"/>
            </a:xfrm>
            <a:prstGeom prst="rect">
              <a:avLst/>
            </a:prstGeom>
            <a:noFill/>
            <a:ln w="9525">
              <a:noFill/>
              <a:miter lim="800000"/>
              <a:headEnd/>
              <a:tailEnd/>
            </a:ln>
          </p:spPr>
          <p:txBody>
            <a:bodyPr>
              <a:spAutoFit/>
            </a:bodyPr>
            <a:lstStyle/>
            <a:p>
              <a:pPr>
                <a:spcBef>
                  <a:spcPct val="50000"/>
                </a:spcBef>
              </a:pPr>
              <a:r>
                <a:rPr lang="nb-NO">
                  <a:solidFill>
                    <a:srgbClr val="FF3300"/>
                  </a:solidFill>
                </a:rPr>
                <a:t>preferanseskifte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6339"/>
                                        </p:tgtEl>
                                        <p:attrNameLst>
                                          <p:attrName>style.visibility</p:attrName>
                                        </p:attrNameLst>
                                      </p:cBhvr>
                                      <p:to>
                                        <p:strVal val="visible"/>
                                      </p:to>
                                    </p:set>
                                    <p:animEffect transition="in" filter="wipe(down)">
                                      <p:cBhvr>
                                        <p:cTn id="7" dur="500"/>
                                        <p:tgtEl>
                                          <p:spTgt spid="56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6340"/>
                                        </p:tgtEl>
                                        <p:attrNameLst>
                                          <p:attrName>style.visibility</p:attrName>
                                        </p:attrNameLst>
                                      </p:cBhvr>
                                      <p:to>
                                        <p:strVal val="visible"/>
                                      </p:to>
                                    </p:set>
                                    <p:animEffect transition="in" filter="wipe(down)">
                                      <p:cBhvr>
                                        <p:cTn id="12" dur="500"/>
                                        <p:tgtEl>
                                          <p:spTgt spid="56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7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Users\fees\Pictures\Work\work\dependence\Rus\iban369l.jpg"/>
          <p:cNvPicPr>
            <a:picLocks noChangeAspect="1" noChangeArrowheads="1"/>
          </p:cNvPicPr>
          <p:nvPr/>
        </p:nvPicPr>
        <p:blipFill>
          <a:blip r:embed="rId3"/>
          <a:srcRect t="15408" r="4117"/>
          <a:stretch>
            <a:fillRect/>
          </a:stretch>
        </p:blipFill>
        <p:spPr bwMode="auto">
          <a:xfrm>
            <a:off x="1979613" y="2294533"/>
            <a:ext cx="5741987" cy="4014787"/>
          </a:xfrm>
          <a:prstGeom prst="rect">
            <a:avLst/>
          </a:prstGeom>
          <a:noFill/>
          <a:ln w="9525">
            <a:noFill/>
            <a:miter lim="800000"/>
            <a:headEnd/>
            <a:tailEnd/>
          </a:ln>
        </p:spPr>
      </p:pic>
      <p:sp>
        <p:nvSpPr>
          <p:cNvPr id="2" name="TekstSylinder 1"/>
          <p:cNvSpPr txBox="1"/>
          <p:nvPr/>
        </p:nvSpPr>
        <p:spPr>
          <a:xfrm>
            <a:off x="1547664" y="838453"/>
            <a:ext cx="7272808" cy="646331"/>
          </a:xfrm>
          <a:prstGeom prst="rect">
            <a:avLst/>
          </a:prstGeom>
          <a:noFill/>
        </p:spPr>
        <p:txBody>
          <a:bodyPr wrap="square" rtlCol="0">
            <a:spAutoFit/>
          </a:bodyPr>
          <a:lstStyle/>
          <a:p>
            <a:r>
              <a:rPr lang="nb-NO" sz="3600" dirty="0" smtClean="0">
                <a:latin typeface="Rockwell" panose="02060603020205020403" pitchFamily="18" charset="0"/>
              </a:rPr>
              <a:t>Takk for din oppmerksomhet!</a:t>
            </a:r>
            <a:endParaRPr lang="nb-NO" sz="3600" dirty="0">
              <a:latin typeface="Rockwell" panose="020606030202050204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9"/>
          <p:cNvGrpSpPr>
            <a:grpSpLocks/>
          </p:cNvGrpSpPr>
          <p:nvPr/>
        </p:nvGrpSpPr>
        <p:grpSpPr bwMode="auto">
          <a:xfrm>
            <a:off x="1835150" y="1628775"/>
            <a:ext cx="4608513" cy="4103688"/>
            <a:chOff x="1701" y="1298"/>
            <a:chExt cx="2313" cy="2359"/>
          </a:xfrm>
        </p:grpSpPr>
        <p:sp>
          <p:nvSpPr>
            <p:cNvPr id="103434" name="Oval 10"/>
            <p:cNvSpPr>
              <a:spLocks noChangeArrowheads="1"/>
            </p:cNvSpPr>
            <p:nvPr/>
          </p:nvSpPr>
          <p:spPr bwMode="auto">
            <a:xfrm>
              <a:off x="1701" y="1298"/>
              <a:ext cx="2313" cy="2359"/>
            </a:xfrm>
            <a:prstGeom prst="ellipse">
              <a:avLst/>
            </a:prstGeom>
            <a:solidFill>
              <a:schemeClr val="bg1"/>
            </a:solidFill>
            <a:ln w="25400">
              <a:solidFill>
                <a:schemeClr val="bg2">
                  <a:lumMod val="50000"/>
                </a:schemeClr>
              </a:solidFill>
              <a:round/>
              <a:headEnd/>
              <a:tailEnd/>
            </a:ln>
            <a:effectLst/>
            <a:extLst/>
          </p:spPr>
          <p:txBody>
            <a:bodyPr wrap="none" anchor="ctr"/>
            <a:lstStyle/>
            <a:p>
              <a:pPr>
                <a:defRPr/>
              </a:pPr>
              <a:endParaRPr lang="nb-NO"/>
            </a:p>
          </p:txBody>
        </p:sp>
        <p:sp>
          <p:nvSpPr>
            <p:cNvPr id="103435" name="Text Box 11"/>
            <p:cNvSpPr txBox="1">
              <a:spLocks noChangeArrowheads="1"/>
            </p:cNvSpPr>
            <p:nvPr/>
          </p:nvSpPr>
          <p:spPr bwMode="auto">
            <a:xfrm>
              <a:off x="2042" y="1522"/>
              <a:ext cx="1864" cy="1680"/>
            </a:xfrm>
            <a:prstGeom prst="rect">
              <a:avLst/>
            </a:prstGeom>
            <a:noFill/>
            <a:ln>
              <a:noFill/>
            </a:ln>
            <a:effectLst/>
            <a:extLst/>
          </p:spPr>
          <p:txBody>
            <a:bodyPr wrap="none">
              <a:spAutoFit/>
            </a:bodyPr>
            <a:lstStyle/>
            <a:p>
              <a:pPr eaLnBrk="0" hangingPunct="0">
                <a:defRPr/>
              </a:pPr>
              <a:r>
                <a:rPr lang="nb-NO" sz="2000" b="1" dirty="0">
                  <a:solidFill>
                    <a:srgbClr val="993300"/>
                  </a:solidFill>
                  <a:latin typeface="Arial" charset="0"/>
                </a:rPr>
                <a:t>	</a:t>
              </a:r>
              <a:r>
                <a:rPr lang="nb-NO" sz="3200" b="1" dirty="0">
                  <a:solidFill>
                    <a:schemeClr val="bg2">
                      <a:lumMod val="50000"/>
                    </a:schemeClr>
                  </a:solidFill>
                  <a:latin typeface="+mn-lt"/>
                </a:rPr>
                <a:t>RUS</a:t>
              </a:r>
            </a:p>
            <a:p>
              <a:pPr eaLnBrk="0" hangingPunct="0">
                <a:defRPr/>
              </a:pPr>
              <a:endParaRPr lang="nb-NO" sz="2000" b="1" dirty="0">
                <a:solidFill>
                  <a:schemeClr val="bg2">
                    <a:lumMod val="50000"/>
                  </a:schemeClr>
                </a:solidFill>
                <a:latin typeface="Arial" charset="0"/>
              </a:endParaRPr>
            </a:p>
            <a:p>
              <a:pPr marL="285750" indent="-285750" eaLnBrk="0" hangingPunct="0">
                <a:buClr>
                  <a:schemeClr val="accent1">
                    <a:lumMod val="60000"/>
                    <a:lumOff val="40000"/>
                  </a:schemeClr>
                </a:buClr>
                <a:buFont typeface="Wingdings" pitchFamily="2" charset="2"/>
                <a:buChar char="Ø"/>
                <a:defRPr/>
              </a:pPr>
              <a:r>
                <a:rPr lang="nb-NO" sz="1400" dirty="0">
                  <a:solidFill>
                    <a:schemeClr val="bg2">
                      <a:lumMod val="50000"/>
                    </a:schemeClr>
                  </a:solidFill>
                  <a:latin typeface="Arial" charset="0"/>
                </a:rPr>
                <a:t> </a:t>
              </a:r>
              <a:r>
                <a:rPr lang="nb-NO" sz="1400" dirty="0">
                  <a:solidFill>
                    <a:schemeClr val="bg2">
                      <a:lumMod val="50000"/>
                    </a:schemeClr>
                  </a:solidFill>
                  <a:latin typeface="+mn-lt"/>
                </a:rPr>
                <a:t>KONSENTRASJONS SVEKKELSE</a:t>
              </a:r>
            </a:p>
            <a:p>
              <a:pPr marL="285750" indent="-285750" eaLnBrk="0" hangingPunct="0">
                <a:buClr>
                  <a:schemeClr val="accent1">
                    <a:lumMod val="60000"/>
                    <a:lumOff val="40000"/>
                  </a:schemeClr>
                </a:buClr>
                <a:buFont typeface="Wingdings" pitchFamily="2" charset="2"/>
                <a:buChar char="Ø"/>
                <a:defRPr/>
              </a:pPr>
              <a:r>
                <a:rPr lang="nb-NO" sz="1400" dirty="0">
                  <a:solidFill>
                    <a:schemeClr val="bg2">
                      <a:lumMod val="50000"/>
                    </a:schemeClr>
                  </a:solidFill>
                  <a:latin typeface="+mn-lt"/>
                </a:rPr>
                <a:t> ENDRET STEMNINGSLEIE</a:t>
              </a:r>
            </a:p>
            <a:p>
              <a:pPr marL="285750" indent="-285750" eaLnBrk="0" hangingPunct="0">
                <a:buClr>
                  <a:schemeClr val="accent1">
                    <a:lumMod val="60000"/>
                    <a:lumOff val="40000"/>
                  </a:schemeClr>
                </a:buClr>
                <a:buFont typeface="Wingdings" pitchFamily="2" charset="2"/>
                <a:buChar char="Ø"/>
                <a:defRPr/>
              </a:pPr>
              <a:r>
                <a:rPr lang="nb-NO" sz="1400" dirty="0">
                  <a:solidFill>
                    <a:schemeClr val="bg2">
                      <a:lumMod val="50000"/>
                    </a:schemeClr>
                  </a:solidFill>
                  <a:latin typeface="+mn-lt"/>
                </a:rPr>
                <a:t> HUKOMMELSES- OG INNLÆRINGSSVIKT</a:t>
              </a:r>
            </a:p>
            <a:p>
              <a:pPr marL="285750" indent="-285750" eaLnBrk="0" hangingPunct="0">
                <a:buClr>
                  <a:schemeClr val="accent1">
                    <a:lumMod val="60000"/>
                    <a:lumOff val="40000"/>
                  </a:schemeClr>
                </a:buClr>
                <a:buFont typeface="Wingdings" pitchFamily="2" charset="2"/>
                <a:buChar char="Ø"/>
                <a:defRPr/>
              </a:pPr>
              <a:r>
                <a:rPr lang="nb-NO" sz="1400" dirty="0">
                  <a:solidFill>
                    <a:schemeClr val="bg2">
                      <a:lumMod val="50000"/>
                    </a:schemeClr>
                  </a:solidFill>
                  <a:latin typeface="+mn-lt"/>
                </a:rPr>
                <a:t> KRITIKKLØSHET</a:t>
              </a:r>
            </a:p>
            <a:p>
              <a:pPr marL="285750" indent="-285750" eaLnBrk="0" hangingPunct="0">
                <a:buClr>
                  <a:schemeClr val="accent1">
                    <a:lumMod val="60000"/>
                    <a:lumOff val="40000"/>
                  </a:schemeClr>
                </a:buClr>
                <a:buFont typeface="Wingdings" pitchFamily="2" charset="2"/>
                <a:buChar char="Ø"/>
                <a:defRPr/>
              </a:pPr>
              <a:r>
                <a:rPr lang="nb-NO" sz="1400" dirty="0">
                  <a:solidFill>
                    <a:schemeClr val="bg2">
                      <a:lumMod val="50000"/>
                    </a:schemeClr>
                  </a:solidFill>
                  <a:latin typeface="+mn-lt"/>
                </a:rPr>
                <a:t> SVEKKET FEILKONTROLL</a:t>
              </a:r>
            </a:p>
            <a:p>
              <a:pPr eaLnBrk="0" hangingPunct="0">
                <a:buClr>
                  <a:schemeClr val="bg2"/>
                </a:buClr>
                <a:buFont typeface="Wingdings" pitchFamily="2" charset="2"/>
                <a:buChar char="ü"/>
                <a:defRPr/>
              </a:pPr>
              <a:endParaRPr lang="nb-NO" sz="1400" dirty="0">
                <a:solidFill>
                  <a:schemeClr val="bg2">
                    <a:lumMod val="50000"/>
                  </a:schemeClr>
                </a:solidFill>
                <a:latin typeface="Arial" charset="0"/>
              </a:endParaRPr>
            </a:p>
            <a:p>
              <a:pPr eaLnBrk="0" hangingPunct="0">
                <a:defRPr/>
              </a:pPr>
              <a:r>
                <a:rPr lang="nb-NO" sz="1400" b="1" dirty="0">
                  <a:solidFill>
                    <a:schemeClr val="bg2">
                      <a:lumMod val="50000"/>
                    </a:schemeClr>
                  </a:solidFill>
                  <a:latin typeface="Arial" charset="0"/>
                </a:rPr>
                <a:t>      </a:t>
              </a:r>
              <a:r>
                <a:rPr lang="nb-NO" sz="2800" b="1" dirty="0">
                  <a:solidFill>
                    <a:schemeClr val="bg2">
                      <a:lumMod val="50000"/>
                    </a:schemeClr>
                  </a:solidFill>
                  <a:latin typeface="+mn-lt"/>
                </a:rPr>
                <a:t>AVHENGIGHET</a:t>
              </a:r>
            </a:p>
            <a:p>
              <a:pPr eaLnBrk="0" hangingPunct="0">
                <a:defRPr/>
              </a:pPr>
              <a:endParaRPr lang="nb-NO" sz="2000" dirty="0">
                <a:solidFill>
                  <a:srgbClr val="993300"/>
                </a:solidFill>
              </a:endParaRPr>
            </a:p>
          </p:txBody>
        </p:sp>
      </p:grpSp>
      <p:sp>
        <p:nvSpPr>
          <p:cNvPr id="103439" name="Rectangle 15"/>
          <p:cNvSpPr>
            <a:spLocks noChangeArrowheads="1"/>
          </p:cNvSpPr>
          <p:nvPr/>
        </p:nvSpPr>
        <p:spPr bwMode="auto">
          <a:xfrm>
            <a:off x="993775" y="260350"/>
            <a:ext cx="6818313" cy="804863"/>
          </a:xfrm>
          <a:prstGeom prst="rect">
            <a:avLst/>
          </a:prstGeom>
          <a:noFill/>
          <a:ln>
            <a:noFill/>
          </a:ln>
          <a:effectLst/>
          <a:extLst/>
        </p:spPr>
        <p:txBody>
          <a:bodyPr anchor="b"/>
          <a:lstStyle/>
          <a:p>
            <a:pPr>
              <a:defRPr/>
            </a:pPr>
            <a:r>
              <a:rPr lang="nb-NO" sz="4400" dirty="0">
                <a:solidFill>
                  <a:schemeClr val="tx2"/>
                </a:solidFill>
                <a:latin typeface="+mj-lt"/>
              </a:rPr>
              <a:t>Rusmidler – felles virkning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971550" y="692150"/>
            <a:ext cx="6527800" cy="609600"/>
          </a:xfrm>
          <a:extLst/>
        </p:spPr>
        <p:txBody>
          <a:bodyPr lIns="90488" tIns="44450" rIns="90488" bIns="44450">
            <a:normAutofit fontScale="90000"/>
          </a:bodyPr>
          <a:lstStyle/>
          <a:p>
            <a:pPr eaLnBrk="1" fontAlgn="auto" hangingPunct="1">
              <a:spcAft>
                <a:spcPts val="0"/>
              </a:spcAft>
              <a:defRPr/>
            </a:pPr>
            <a:r>
              <a:rPr lang="nb-NO" sz="4000" dirty="0">
                <a:solidFill>
                  <a:schemeClr val="tx2">
                    <a:satMod val="130000"/>
                  </a:schemeClr>
                </a:solidFill>
              </a:rPr>
              <a:t>Rusmidlenes virkning i hjernen</a:t>
            </a:r>
          </a:p>
        </p:txBody>
      </p:sp>
      <p:sp>
        <p:nvSpPr>
          <p:cNvPr id="101379" name="Rectangle 3"/>
          <p:cNvSpPr>
            <a:spLocks noGrp="1" noChangeArrowheads="1"/>
          </p:cNvSpPr>
          <p:nvPr>
            <p:ph idx="1"/>
          </p:nvPr>
        </p:nvSpPr>
        <p:spPr>
          <a:xfrm>
            <a:off x="1133475" y="2057400"/>
            <a:ext cx="3798888" cy="4267200"/>
          </a:xfrm>
          <a:extLst/>
        </p:spPr>
        <p:txBody>
          <a:bodyPr lIns="90488" tIns="44450" rIns="90488" bIns="44450">
            <a:normAutofit lnSpcReduction="10000"/>
          </a:bodyPr>
          <a:lstStyle/>
          <a:p>
            <a:pPr marL="640080" lvl="1" indent="-237744" eaLnBrk="1" fontAlgn="auto" hangingPunct="1">
              <a:lnSpc>
                <a:spcPct val="90000"/>
              </a:lnSpc>
              <a:spcAft>
                <a:spcPts val="0"/>
              </a:spcAft>
              <a:buFont typeface="Verdana"/>
              <a:buChar char="◦"/>
              <a:defRPr/>
            </a:pPr>
            <a:endParaRPr lang="nb-NO" sz="2300" dirty="0"/>
          </a:p>
          <a:p>
            <a:pPr marL="365760" indent="-283464" eaLnBrk="1" fontAlgn="auto" hangingPunct="1">
              <a:lnSpc>
                <a:spcPct val="90000"/>
              </a:lnSpc>
              <a:spcAft>
                <a:spcPts val="0"/>
              </a:spcAft>
              <a:buFont typeface="Wingdings 2"/>
              <a:buChar char=""/>
              <a:defRPr/>
            </a:pPr>
            <a:r>
              <a:rPr lang="nb-NO" sz="2000" dirty="0"/>
              <a:t>Påvirkning av </a:t>
            </a:r>
            <a:r>
              <a:rPr lang="nb-NO" sz="2000" dirty="0" err="1"/>
              <a:t>neurotransmittere</a:t>
            </a:r>
            <a:r>
              <a:rPr lang="nb-NO" sz="2000" dirty="0"/>
              <a:t> i det </a:t>
            </a:r>
            <a:r>
              <a:rPr lang="nb-NO" sz="2000" dirty="0" err="1"/>
              <a:t>mesolimbiske</a:t>
            </a:r>
            <a:r>
              <a:rPr lang="nb-NO" sz="2000" dirty="0"/>
              <a:t> system, </a:t>
            </a:r>
            <a:r>
              <a:rPr lang="nb-NO" sz="2000" dirty="0" err="1"/>
              <a:t>prefrontal</a:t>
            </a:r>
            <a:r>
              <a:rPr lang="nb-NO" sz="2000" dirty="0"/>
              <a:t> </a:t>
            </a:r>
            <a:r>
              <a:rPr lang="nb-NO" sz="2000" dirty="0" err="1"/>
              <a:t>cortex</a:t>
            </a:r>
            <a:r>
              <a:rPr lang="nb-NO" sz="2000" dirty="0"/>
              <a:t>, </a:t>
            </a:r>
            <a:r>
              <a:rPr lang="nb-NO" sz="2000" dirty="0" err="1"/>
              <a:t>hippocampus</a:t>
            </a:r>
            <a:r>
              <a:rPr lang="nb-NO" sz="2000" dirty="0"/>
              <a:t>, </a:t>
            </a:r>
            <a:r>
              <a:rPr lang="nb-NO" sz="2000" dirty="0" err="1"/>
              <a:t>amygdala</a:t>
            </a:r>
            <a:r>
              <a:rPr lang="nb-NO" sz="2000" dirty="0"/>
              <a:t>, </a:t>
            </a:r>
            <a:r>
              <a:rPr lang="nb-NO" sz="2000" dirty="0" err="1"/>
              <a:t>locus</a:t>
            </a:r>
            <a:r>
              <a:rPr lang="nb-NO" sz="2000" dirty="0"/>
              <a:t> </a:t>
            </a:r>
            <a:r>
              <a:rPr lang="nb-NO" sz="2000" dirty="0" err="1"/>
              <a:t>coeruleus</a:t>
            </a:r>
            <a:r>
              <a:rPr lang="nb-NO" sz="2000" dirty="0"/>
              <a:t> </a:t>
            </a:r>
          </a:p>
          <a:p>
            <a:pPr marL="640080" lvl="1" indent="-237744" eaLnBrk="1" fontAlgn="auto" hangingPunct="1">
              <a:lnSpc>
                <a:spcPct val="90000"/>
              </a:lnSpc>
              <a:spcAft>
                <a:spcPts val="0"/>
              </a:spcAft>
              <a:buFont typeface="Verdana"/>
              <a:buChar char="◦"/>
              <a:defRPr/>
            </a:pPr>
            <a:r>
              <a:rPr lang="nb-NO" sz="1800" dirty="0"/>
              <a:t>D</a:t>
            </a:r>
            <a:r>
              <a:rPr lang="nb-NO" sz="1800" dirty="0" smtClean="0"/>
              <a:t>opamin </a:t>
            </a:r>
            <a:endParaRPr lang="nb-NO" sz="1800" dirty="0"/>
          </a:p>
          <a:p>
            <a:pPr marL="640080" lvl="1" indent="-237744" eaLnBrk="1" fontAlgn="auto" hangingPunct="1">
              <a:lnSpc>
                <a:spcPct val="90000"/>
              </a:lnSpc>
              <a:spcAft>
                <a:spcPts val="0"/>
              </a:spcAft>
              <a:buFont typeface="Verdana"/>
              <a:buChar char="◦"/>
              <a:defRPr/>
            </a:pPr>
            <a:r>
              <a:rPr lang="nb-NO" sz="1800" dirty="0"/>
              <a:t>GABA</a:t>
            </a:r>
          </a:p>
          <a:p>
            <a:pPr marL="640080" lvl="1" indent="-237744" eaLnBrk="1" fontAlgn="auto" hangingPunct="1">
              <a:lnSpc>
                <a:spcPct val="90000"/>
              </a:lnSpc>
              <a:spcAft>
                <a:spcPts val="0"/>
              </a:spcAft>
              <a:buFont typeface="Verdana"/>
              <a:buChar char="◦"/>
              <a:defRPr/>
            </a:pPr>
            <a:r>
              <a:rPr lang="nb-NO" sz="1800" dirty="0"/>
              <a:t>NA</a:t>
            </a:r>
          </a:p>
          <a:p>
            <a:pPr marL="640080" lvl="1" indent="-237744" eaLnBrk="1" fontAlgn="auto" hangingPunct="1">
              <a:lnSpc>
                <a:spcPct val="90000"/>
              </a:lnSpc>
              <a:spcAft>
                <a:spcPts val="0"/>
              </a:spcAft>
              <a:buFont typeface="Verdana"/>
              <a:buChar char="◦"/>
              <a:defRPr/>
            </a:pPr>
            <a:r>
              <a:rPr lang="nb-NO" sz="1800" dirty="0" smtClean="0"/>
              <a:t>Serotonin</a:t>
            </a:r>
            <a:r>
              <a:rPr lang="nb-NO" sz="1800" dirty="0"/>
              <a:t>,</a:t>
            </a:r>
          </a:p>
          <a:p>
            <a:pPr marL="640080" lvl="1" indent="-237744" eaLnBrk="1" fontAlgn="auto" hangingPunct="1">
              <a:lnSpc>
                <a:spcPct val="90000"/>
              </a:lnSpc>
              <a:spcAft>
                <a:spcPts val="0"/>
              </a:spcAft>
              <a:buFont typeface="Verdana"/>
              <a:buChar char="◦"/>
              <a:defRPr/>
            </a:pPr>
            <a:r>
              <a:rPr lang="nb-NO" sz="1800" dirty="0"/>
              <a:t> NMDA, </a:t>
            </a:r>
          </a:p>
          <a:p>
            <a:pPr marL="640080" lvl="1" indent="-237744" eaLnBrk="1" fontAlgn="auto" hangingPunct="1">
              <a:lnSpc>
                <a:spcPct val="90000"/>
              </a:lnSpc>
              <a:spcAft>
                <a:spcPts val="0"/>
              </a:spcAft>
              <a:buFont typeface="Verdana"/>
              <a:buChar char="◦"/>
              <a:defRPr/>
            </a:pPr>
            <a:r>
              <a:rPr lang="nb-NO" sz="1800" dirty="0" err="1" smtClean="0"/>
              <a:t>Opioider</a:t>
            </a:r>
            <a:endParaRPr lang="nb-NO" sz="1800" dirty="0"/>
          </a:p>
          <a:p>
            <a:pPr marL="640080" lvl="1" indent="-237744" eaLnBrk="1" fontAlgn="auto" hangingPunct="1">
              <a:lnSpc>
                <a:spcPct val="90000"/>
              </a:lnSpc>
              <a:spcAft>
                <a:spcPts val="0"/>
              </a:spcAft>
              <a:buFont typeface="Verdana"/>
              <a:buChar char="◦"/>
              <a:defRPr/>
            </a:pPr>
            <a:r>
              <a:rPr lang="nb-NO" sz="1800" dirty="0" err="1"/>
              <a:t>cannabinoider</a:t>
            </a:r>
            <a:endParaRPr lang="nb-NO" sz="1800" dirty="0"/>
          </a:p>
          <a:p>
            <a:pPr marL="640080" lvl="1" indent="-237744" eaLnBrk="1" fontAlgn="auto" hangingPunct="1">
              <a:lnSpc>
                <a:spcPct val="90000"/>
              </a:lnSpc>
              <a:spcAft>
                <a:spcPts val="0"/>
              </a:spcAft>
              <a:buFont typeface="Verdana"/>
              <a:buChar char="◦"/>
              <a:defRPr/>
            </a:pPr>
            <a:r>
              <a:rPr lang="nb-NO" sz="1800" dirty="0"/>
              <a:t>m.m.</a:t>
            </a:r>
          </a:p>
        </p:txBody>
      </p:sp>
      <p:pic>
        <p:nvPicPr>
          <p:cNvPr id="23555" name="Picture 4" descr="brain-limbic"/>
          <p:cNvPicPr>
            <a:picLocks noChangeAspect="1" noChangeArrowheads="1"/>
          </p:cNvPicPr>
          <p:nvPr/>
        </p:nvPicPr>
        <p:blipFill>
          <a:blip r:embed="rId3"/>
          <a:srcRect/>
          <a:stretch>
            <a:fillRect/>
          </a:stretch>
        </p:blipFill>
        <p:spPr bwMode="auto">
          <a:xfrm>
            <a:off x="4783138" y="1752600"/>
            <a:ext cx="3938587" cy="3811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Becerra2"/>
          <p:cNvPicPr>
            <a:picLocks noChangeAspect="1" noChangeArrowheads="1"/>
          </p:cNvPicPr>
          <p:nvPr/>
        </p:nvPicPr>
        <p:blipFill>
          <a:blip r:embed="rId3"/>
          <a:srcRect l="40773" t="2272" r="36267" b="71689"/>
          <a:stretch>
            <a:fillRect/>
          </a:stretch>
        </p:blipFill>
        <p:spPr bwMode="auto">
          <a:xfrm>
            <a:off x="1116013" y="1576388"/>
            <a:ext cx="3816350" cy="3143250"/>
          </a:xfrm>
          <a:prstGeom prst="rect">
            <a:avLst/>
          </a:prstGeom>
          <a:noFill/>
          <a:ln w="9525">
            <a:noFill/>
            <a:miter lim="800000"/>
            <a:headEnd/>
            <a:tailEnd/>
          </a:ln>
        </p:spPr>
      </p:pic>
      <p:pic>
        <p:nvPicPr>
          <p:cNvPr id="25602" name="Picture 3" descr="Becerra2"/>
          <p:cNvPicPr>
            <a:picLocks noChangeAspect="1" noChangeArrowheads="1"/>
          </p:cNvPicPr>
          <p:nvPr/>
        </p:nvPicPr>
        <p:blipFill>
          <a:blip r:embed="rId3"/>
          <a:srcRect l="2744" t="82544" r="90952" b="5524"/>
          <a:stretch>
            <a:fillRect/>
          </a:stretch>
        </p:blipFill>
        <p:spPr bwMode="auto">
          <a:xfrm>
            <a:off x="1042988" y="4797425"/>
            <a:ext cx="1152525" cy="1584325"/>
          </a:xfrm>
          <a:prstGeom prst="rect">
            <a:avLst/>
          </a:prstGeom>
          <a:noFill/>
          <a:ln w="9525">
            <a:noFill/>
            <a:miter lim="800000"/>
            <a:headEnd/>
            <a:tailEnd/>
          </a:ln>
        </p:spPr>
      </p:pic>
      <p:sp>
        <p:nvSpPr>
          <p:cNvPr id="25603" name="Text Box 4"/>
          <p:cNvSpPr txBox="1">
            <a:spLocks noChangeArrowheads="1"/>
          </p:cNvSpPr>
          <p:nvPr/>
        </p:nvSpPr>
        <p:spPr bwMode="auto">
          <a:xfrm>
            <a:off x="3203575" y="4724400"/>
            <a:ext cx="863600" cy="366713"/>
          </a:xfrm>
          <a:prstGeom prst="rect">
            <a:avLst/>
          </a:prstGeom>
          <a:noFill/>
          <a:ln w="9525">
            <a:noFill/>
            <a:miter lim="800000"/>
            <a:headEnd/>
            <a:tailEnd/>
          </a:ln>
        </p:spPr>
        <p:txBody>
          <a:bodyPr>
            <a:spAutoFit/>
          </a:bodyPr>
          <a:lstStyle/>
          <a:p>
            <a:pPr>
              <a:spcBef>
                <a:spcPct val="50000"/>
              </a:spcBef>
            </a:pPr>
            <a:r>
              <a:rPr lang="nb-NO">
                <a:latin typeface="Arial" charset="0"/>
              </a:rPr>
              <a:t>Morfin</a:t>
            </a:r>
          </a:p>
        </p:txBody>
      </p:sp>
      <p:sp>
        <p:nvSpPr>
          <p:cNvPr id="25604" name="Text Box 5"/>
          <p:cNvSpPr txBox="1">
            <a:spLocks noChangeArrowheads="1"/>
          </p:cNvSpPr>
          <p:nvPr/>
        </p:nvSpPr>
        <p:spPr bwMode="auto">
          <a:xfrm>
            <a:off x="5724525" y="4724400"/>
            <a:ext cx="1295400" cy="366713"/>
          </a:xfrm>
          <a:prstGeom prst="rect">
            <a:avLst/>
          </a:prstGeom>
          <a:noFill/>
          <a:ln w="9525">
            <a:noFill/>
            <a:miter lim="800000"/>
            <a:headEnd/>
            <a:tailEnd/>
          </a:ln>
        </p:spPr>
        <p:txBody>
          <a:bodyPr>
            <a:spAutoFit/>
          </a:bodyPr>
          <a:lstStyle/>
          <a:p>
            <a:pPr>
              <a:spcBef>
                <a:spcPct val="50000"/>
              </a:spcBef>
            </a:pPr>
            <a:r>
              <a:rPr lang="nb-NO">
                <a:latin typeface="Arial" charset="0"/>
              </a:rPr>
              <a:t>Kokain</a:t>
            </a:r>
          </a:p>
        </p:txBody>
      </p:sp>
      <p:sp>
        <p:nvSpPr>
          <p:cNvPr id="37894" name="Text Box 6"/>
          <p:cNvSpPr txBox="1">
            <a:spLocks noChangeArrowheads="1"/>
          </p:cNvSpPr>
          <p:nvPr/>
        </p:nvSpPr>
        <p:spPr bwMode="auto">
          <a:xfrm>
            <a:off x="971550" y="333375"/>
            <a:ext cx="7777163" cy="646113"/>
          </a:xfrm>
          <a:prstGeom prst="rect">
            <a:avLst/>
          </a:prstGeom>
          <a:noFill/>
          <a:ln>
            <a:noFill/>
          </a:ln>
          <a:effectLst/>
          <a:extLst/>
        </p:spPr>
        <p:txBody>
          <a:bodyPr>
            <a:spAutoFit/>
          </a:bodyPr>
          <a:lstStyle/>
          <a:p>
            <a:pPr>
              <a:spcBef>
                <a:spcPct val="50000"/>
              </a:spcBef>
              <a:defRPr/>
            </a:pPr>
            <a:r>
              <a:rPr lang="nb-NO" sz="3600" dirty="0">
                <a:solidFill>
                  <a:schemeClr val="tx2"/>
                </a:solidFill>
                <a:latin typeface="+mj-lt"/>
              </a:rPr>
              <a:t>Ulike rusmidler - like effekter</a:t>
            </a:r>
          </a:p>
        </p:txBody>
      </p:sp>
      <p:sp>
        <p:nvSpPr>
          <p:cNvPr id="25606" name="Text Box 7"/>
          <p:cNvSpPr txBox="1">
            <a:spLocks noChangeArrowheads="1"/>
          </p:cNvSpPr>
          <p:nvPr/>
        </p:nvSpPr>
        <p:spPr bwMode="auto">
          <a:xfrm>
            <a:off x="2124075" y="5149850"/>
            <a:ext cx="2089150" cy="366713"/>
          </a:xfrm>
          <a:prstGeom prst="rect">
            <a:avLst/>
          </a:prstGeom>
          <a:noFill/>
          <a:ln w="9525">
            <a:noFill/>
            <a:miter lim="800000"/>
            <a:headEnd/>
            <a:tailEnd/>
          </a:ln>
        </p:spPr>
        <p:txBody>
          <a:bodyPr>
            <a:spAutoFit/>
          </a:bodyPr>
          <a:lstStyle/>
          <a:p>
            <a:pPr>
              <a:spcBef>
                <a:spcPct val="50000"/>
              </a:spcBef>
            </a:pPr>
            <a:r>
              <a:rPr lang="nb-NO">
                <a:latin typeface="Arial" charset="0"/>
              </a:rPr>
              <a:t>Økt aktivitet</a:t>
            </a:r>
          </a:p>
        </p:txBody>
      </p:sp>
      <p:sp>
        <p:nvSpPr>
          <p:cNvPr id="25607" name="Text Box 8"/>
          <p:cNvSpPr txBox="1">
            <a:spLocks noChangeArrowheads="1"/>
          </p:cNvSpPr>
          <p:nvPr/>
        </p:nvSpPr>
        <p:spPr bwMode="auto">
          <a:xfrm>
            <a:off x="2124075" y="5589588"/>
            <a:ext cx="2376488" cy="366712"/>
          </a:xfrm>
          <a:prstGeom prst="rect">
            <a:avLst/>
          </a:prstGeom>
          <a:noFill/>
          <a:ln w="9525">
            <a:noFill/>
            <a:miter lim="800000"/>
            <a:headEnd/>
            <a:tailEnd/>
          </a:ln>
        </p:spPr>
        <p:txBody>
          <a:bodyPr>
            <a:spAutoFit/>
          </a:bodyPr>
          <a:lstStyle/>
          <a:p>
            <a:pPr>
              <a:spcBef>
                <a:spcPct val="50000"/>
              </a:spcBef>
            </a:pPr>
            <a:r>
              <a:rPr lang="nb-NO">
                <a:latin typeface="Arial" charset="0"/>
              </a:rPr>
              <a:t>Nedsatt aktivitet</a:t>
            </a:r>
          </a:p>
        </p:txBody>
      </p:sp>
      <p:grpSp>
        <p:nvGrpSpPr>
          <p:cNvPr id="25608" name="Group 9"/>
          <p:cNvGrpSpPr>
            <a:grpSpLocks/>
          </p:cNvGrpSpPr>
          <p:nvPr/>
        </p:nvGrpSpPr>
        <p:grpSpPr bwMode="auto">
          <a:xfrm>
            <a:off x="4932363" y="2049463"/>
            <a:ext cx="3671887" cy="2674937"/>
            <a:chOff x="3107" y="1291"/>
            <a:chExt cx="1860" cy="1327"/>
          </a:xfrm>
        </p:grpSpPr>
        <p:pic>
          <p:nvPicPr>
            <p:cNvPr id="25614" name="Picture 10" descr="Becerra2"/>
            <p:cNvPicPr>
              <a:picLocks noChangeAspect="1" noChangeArrowheads="1"/>
            </p:cNvPicPr>
            <p:nvPr/>
          </p:nvPicPr>
          <p:blipFill>
            <a:blip r:embed="rId3"/>
            <a:srcRect l="77570" t="6276" b="71689"/>
            <a:stretch>
              <a:fillRect/>
            </a:stretch>
          </p:blipFill>
          <p:spPr bwMode="auto">
            <a:xfrm>
              <a:off x="3107" y="1291"/>
              <a:ext cx="1860" cy="1327"/>
            </a:xfrm>
            <a:prstGeom prst="rect">
              <a:avLst/>
            </a:prstGeom>
            <a:noFill/>
            <a:ln w="9525">
              <a:noFill/>
              <a:miter lim="800000"/>
              <a:headEnd/>
              <a:tailEnd/>
            </a:ln>
          </p:spPr>
        </p:pic>
        <p:sp>
          <p:nvSpPr>
            <p:cNvPr id="25615" name="Rectangle 11"/>
            <p:cNvSpPr>
              <a:spLocks noChangeArrowheads="1"/>
            </p:cNvSpPr>
            <p:nvPr/>
          </p:nvSpPr>
          <p:spPr bwMode="auto">
            <a:xfrm>
              <a:off x="3288" y="2341"/>
              <a:ext cx="590" cy="182"/>
            </a:xfrm>
            <a:prstGeom prst="rect">
              <a:avLst/>
            </a:prstGeom>
            <a:solidFill>
              <a:schemeClr val="tx1"/>
            </a:solidFill>
            <a:ln w="9525">
              <a:solidFill>
                <a:schemeClr val="tx1"/>
              </a:solidFill>
              <a:miter lim="800000"/>
              <a:headEnd/>
              <a:tailEnd/>
            </a:ln>
          </p:spPr>
          <p:txBody>
            <a:bodyPr wrap="none" anchor="ctr"/>
            <a:lstStyle/>
            <a:p>
              <a:endParaRPr lang="nb-NO"/>
            </a:p>
          </p:txBody>
        </p:sp>
      </p:grpSp>
      <p:sp>
        <p:nvSpPr>
          <p:cNvPr id="25609" name="Text Box 12"/>
          <p:cNvSpPr txBox="1">
            <a:spLocks noChangeArrowheads="1"/>
          </p:cNvSpPr>
          <p:nvPr/>
        </p:nvSpPr>
        <p:spPr bwMode="auto">
          <a:xfrm>
            <a:off x="1042988" y="6551613"/>
            <a:ext cx="5905500" cy="261937"/>
          </a:xfrm>
          <a:prstGeom prst="rect">
            <a:avLst/>
          </a:prstGeom>
          <a:noFill/>
          <a:ln w="9525">
            <a:noFill/>
            <a:miter lim="800000"/>
            <a:headEnd/>
            <a:tailEnd/>
          </a:ln>
        </p:spPr>
        <p:txBody>
          <a:bodyPr>
            <a:spAutoFit/>
          </a:bodyPr>
          <a:lstStyle/>
          <a:p>
            <a:pPr>
              <a:spcBef>
                <a:spcPct val="50000"/>
              </a:spcBef>
            </a:pPr>
            <a:r>
              <a:rPr lang="nb-NO" sz="1100">
                <a:latin typeface="Arial" charset="0"/>
              </a:rPr>
              <a:t>fMRI bilder fra Becerra L, Pain Medicine 2006</a:t>
            </a:r>
          </a:p>
        </p:txBody>
      </p:sp>
      <p:sp>
        <p:nvSpPr>
          <p:cNvPr id="25610" name="Line 13"/>
          <p:cNvSpPr>
            <a:spLocks noChangeShapeType="1"/>
          </p:cNvSpPr>
          <p:nvPr/>
        </p:nvSpPr>
        <p:spPr bwMode="auto">
          <a:xfrm>
            <a:off x="0" y="6308725"/>
            <a:ext cx="1187450" cy="0"/>
          </a:xfrm>
          <a:prstGeom prst="line">
            <a:avLst/>
          </a:prstGeom>
          <a:noFill/>
          <a:ln w="9525">
            <a:solidFill>
              <a:schemeClr val="tx1"/>
            </a:solidFill>
            <a:round/>
            <a:headEnd/>
            <a:tailEnd/>
          </a:ln>
        </p:spPr>
        <p:txBody>
          <a:bodyPr wrap="none"/>
          <a:lstStyle/>
          <a:p>
            <a:endParaRPr lang="nb-NO"/>
          </a:p>
        </p:txBody>
      </p:sp>
      <p:sp>
        <p:nvSpPr>
          <p:cNvPr id="23566" name="Text Box 14"/>
          <p:cNvSpPr txBox="1">
            <a:spLocks noChangeArrowheads="1"/>
          </p:cNvSpPr>
          <p:nvPr/>
        </p:nvSpPr>
        <p:spPr bwMode="auto">
          <a:xfrm>
            <a:off x="5003800" y="5373688"/>
            <a:ext cx="3455988" cy="779462"/>
          </a:xfrm>
          <a:prstGeom prst="rect">
            <a:avLst/>
          </a:prstGeom>
          <a:noFill/>
          <a:ln>
            <a:noFill/>
          </a:ln>
          <a:effectLst>
            <a:prstShdw prst="shdw17" dist="17961" dir="2700000">
              <a:schemeClr val="accent1">
                <a:gamma/>
                <a:shade val="60000"/>
                <a:invGamma/>
              </a:schemeClr>
            </a:prstShdw>
          </a:effectLst>
          <a:extLst/>
        </p:spPr>
        <p:txBody>
          <a:bodyPr>
            <a:spAutoFit/>
          </a:bodyPr>
          <a:lstStyle/>
          <a:p>
            <a:pPr>
              <a:spcBef>
                <a:spcPct val="50000"/>
              </a:spcBef>
              <a:defRPr/>
            </a:pPr>
            <a:r>
              <a:rPr lang="nb-NO" dirty="0" err="1"/>
              <a:t>Mesolimbisk</a:t>
            </a:r>
            <a:r>
              <a:rPr lang="nb-NO" dirty="0"/>
              <a:t> område</a:t>
            </a:r>
          </a:p>
          <a:p>
            <a:pPr>
              <a:spcBef>
                <a:spcPct val="50000"/>
              </a:spcBef>
              <a:defRPr/>
            </a:pPr>
            <a:r>
              <a:rPr lang="nb-NO" dirty="0"/>
              <a:t>”Belønningssenter”</a:t>
            </a:r>
          </a:p>
        </p:txBody>
      </p:sp>
      <p:sp>
        <p:nvSpPr>
          <p:cNvPr id="23567" name="Line 15"/>
          <p:cNvSpPr>
            <a:spLocks noChangeShapeType="1"/>
          </p:cNvSpPr>
          <p:nvPr/>
        </p:nvSpPr>
        <p:spPr bwMode="auto">
          <a:xfrm flipH="1" flipV="1">
            <a:off x="2484438" y="3789363"/>
            <a:ext cx="2447925" cy="1584325"/>
          </a:xfrm>
          <a:prstGeom prst="line">
            <a:avLst/>
          </a:prstGeom>
          <a:noFill/>
          <a:ln w="9525">
            <a:solidFill>
              <a:schemeClr val="accent2"/>
            </a:solidFill>
            <a:round/>
            <a:headEnd/>
            <a:tailEnd type="triangle" w="med" len="med"/>
          </a:ln>
          <a:effectLst>
            <a:prstShdw prst="shdw17" dist="17961" dir="2700000">
              <a:schemeClr val="accent2">
                <a:gamma/>
                <a:shade val="60000"/>
                <a:invGamma/>
              </a:schemeClr>
            </a:prstShdw>
          </a:effectLst>
          <a:extLst/>
        </p:spPr>
        <p:txBody>
          <a:bodyPr/>
          <a:lstStyle/>
          <a:p>
            <a:pPr>
              <a:defRPr/>
            </a:pPr>
            <a:endParaRPr lang="nb-NO"/>
          </a:p>
        </p:txBody>
      </p:sp>
      <p:sp>
        <p:nvSpPr>
          <p:cNvPr id="23568" name="Line 16"/>
          <p:cNvSpPr>
            <a:spLocks noChangeShapeType="1"/>
          </p:cNvSpPr>
          <p:nvPr/>
        </p:nvSpPr>
        <p:spPr bwMode="auto">
          <a:xfrm flipV="1">
            <a:off x="5219700" y="3789363"/>
            <a:ext cx="865188" cy="1584325"/>
          </a:xfrm>
          <a:prstGeom prst="line">
            <a:avLst/>
          </a:prstGeom>
          <a:noFill/>
          <a:ln w="9525">
            <a:solidFill>
              <a:schemeClr val="accent2"/>
            </a:solidFill>
            <a:round/>
            <a:headEnd/>
            <a:tailEnd type="triangle" w="med" len="med"/>
          </a:ln>
          <a:effectLst>
            <a:prstShdw prst="shdw17" dist="17961" dir="2700000">
              <a:schemeClr val="accent2">
                <a:gamma/>
                <a:shade val="60000"/>
                <a:invGamma/>
              </a:schemeClr>
            </a:prstShdw>
          </a:effectLst>
          <a:extLst/>
        </p:spPr>
        <p:txBody>
          <a:bodyPr/>
          <a:lstStyle/>
          <a:p>
            <a:pPr>
              <a:defRPr/>
            </a:pPr>
            <a:endParaRPr lang="nb-NO"/>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2988" y="533400"/>
            <a:ext cx="7273925" cy="1239838"/>
          </a:xfrm>
        </p:spPr>
        <p:txBody>
          <a:bodyPr/>
          <a:lstStyle/>
          <a:p>
            <a:pPr eaLnBrk="1" fontAlgn="auto" hangingPunct="1">
              <a:spcAft>
                <a:spcPts val="0"/>
              </a:spcAft>
              <a:defRPr/>
            </a:pPr>
            <a:r>
              <a:rPr lang="en-US" sz="4000" dirty="0" err="1">
                <a:solidFill>
                  <a:schemeClr val="tx2">
                    <a:satMod val="130000"/>
                  </a:schemeClr>
                </a:solidFill>
              </a:rPr>
              <a:t>Hva</a:t>
            </a:r>
            <a:r>
              <a:rPr lang="en-US" sz="4000" dirty="0">
                <a:solidFill>
                  <a:schemeClr val="tx2">
                    <a:satMod val="130000"/>
                  </a:schemeClr>
                </a:solidFill>
              </a:rPr>
              <a:t> </a:t>
            </a:r>
            <a:r>
              <a:rPr lang="en-US" sz="4000" dirty="0" err="1">
                <a:solidFill>
                  <a:schemeClr val="tx2">
                    <a:satMod val="130000"/>
                  </a:schemeClr>
                </a:solidFill>
              </a:rPr>
              <a:t>er</a:t>
            </a:r>
            <a:r>
              <a:rPr lang="en-US" sz="4000" dirty="0">
                <a:solidFill>
                  <a:schemeClr val="tx2">
                    <a:satMod val="130000"/>
                  </a:schemeClr>
                </a:solidFill>
              </a:rPr>
              <a:t> </a:t>
            </a:r>
            <a:r>
              <a:rPr lang="en-US" sz="4000" dirty="0" err="1">
                <a:solidFill>
                  <a:schemeClr val="tx2">
                    <a:satMod val="130000"/>
                  </a:schemeClr>
                </a:solidFill>
              </a:rPr>
              <a:t>mening</a:t>
            </a:r>
            <a:r>
              <a:rPr lang="en-US" sz="4000" dirty="0">
                <a:solidFill>
                  <a:schemeClr val="tx2">
                    <a:satMod val="130000"/>
                  </a:schemeClr>
                </a:solidFill>
              </a:rPr>
              <a:t> med </a:t>
            </a:r>
            <a:r>
              <a:rPr lang="en-US" sz="4000" dirty="0" err="1">
                <a:solidFill>
                  <a:schemeClr val="tx2">
                    <a:satMod val="130000"/>
                  </a:schemeClr>
                </a:solidFill>
              </a:rPr>
              <a:t>livet</a:t>
            </a:r>
            <a:r>
              <a:rPr lang="en-US" sz="4000" dirty="0">
                <a:solidFill>
                  <a:schemeClr val="tx2">
                    <a:satMod val="130000"/>
                  </a:schemeClr>
                </a:solidFill>
              </a:rPr>
              <a:t>? </a:t>
            </a:r>
            <a:br>
              <a:rPr lang="en-US" sz="4000" dirty="0">
                <a:solidFill>
                  <a:schemeClr val="tx2">
                    <a:satMod val="130000"/>
                  </a:schemeClr>
                </a:solidFill>
              </a:rPr>
            </a:br>
            <a:endParaRPr lang="en-US" sz="3200" dirty="0">
              <a:solidFill>
                <a:schemeClr val="tx2">
                  <a:satMod val="130000"/>
                </a:schemeClr>
              </a:solidFill>
            </a:endParaRPr>
          </a:p>
        </p:txBody>
      </p:sp>
      <p:sp>
        <p:nvSpPr>
          <p:cNvPr id="6147" name="Rectangle 3"/>
          <p:cNvSpPr>
            <a:spLocks noGrp="1" noChangeArrowheads="1"/>
          </p:cNvSpPr>
          <p:nvPr>
            <p:ph type="body" idx="1"/>
          </p:nvPr>
        </p:nvSpPr>
        <p:spPr>
          <a:xfrm>
            <a:off x="941388" y="1844675"/>
            <a:ext cx="8002587" cy="3600450"/>
          </a:xfrm>
        </p:spPr>
        <p:txBody>
          <a:bodyPr/>
          <a:lstStyle/>
          <a:p>
            <a:pPr eaLnBrk="1" hangingPunct="1"/>
            <a:r>
              <a:rPr lang="en-US" smtClean="0"/>
              <a:t>Identifisering av adferd som sikrer overlevelse, for eks</a:t>
            </a:r>
          </a:p>
          <a:p>
            <a:pPr lvl="1" eaLnBrk="1" hangingPunct="1"/>
            <a:r>
              <a:rPr lang="en-US" smtClean="0"/>
              <a:t>Spise</a:t>
            </a:r>
          </a:p>
          <a:p>
            <a:pPr lvl="1" eaLnBrk="1" hangingPunct="1"/>
            <a:r>
              <a:rPr lang="en-US" smtClean="0"/>
              <a:t>Sex</a:t>
            </a:r>
          </a:p>
          <a:p>
            <a:pPr eaLnBrk="1" hangingPunct="1"/>
            <a:r>
              <a:rPr lang="en-US" smtClean="0"/>
              <a:t>Effektivisering av slike adferd</a:t>
            </a:r>
          </a:p>
          <a:p>
            <a:pPr lvl="1" eaLnBrk="1" hangingPunct="1"/>
            <a:r>
              <a:rPr lang="en-US" smtClean="0"/>
              <a:t>Skaffe oss mest mulig mat og sex med minst mulig anstrengelse</a:t>
            </a:r>
          </a:p>
        </p:txBody>
      </p:sp>
      <p:sp>
        <p:nvSpPr>
          <p:cNvPr id="6148" name="Text Box 4"/>
          <p:cNvSpPr txBox="1">
            <a:spLocks noChangeArrowheads="1"/>
          </p:cNvSpPr>
          <p:nvPr/>
        </p:nvSpPr>
        <p:spPr bwMode="auto">
          <a:xfrm>
            <a:off x="971550" y="1268413"/>
            <a:ext cx="8280400" cy="457200"/>
          </a:xfrm>
          <a:prstGeom prst="rect">
            <a:avLst/>
          </a:prstGeom>
          <a:noFill/>
          <a:ln w="9525">
            <a:noFill/>
            <a:miter lim="800000"/>
            <a:headEnd/>
            <a:tailEnd/>
          </a:ln>
        </p:spPr>
        <p:txBody>
          <a:bodyPr>
            <a:spAutoFit/>
          </a:bodyPr>
          <a:lstStyle/>
          <a:p>
            <a:pPr>
              <a:spcBef>
                <a:spcPct val="50000"/>
              </a:spcBef>
            </a:pPr>
            <a:r>
              <a:rPr lang="en-US" sz="2400">
                <a:solidFill>
                  <a:schemeClr val="tx2"/>
                </a:solidFill>
              </a:rPr>
              <a:t>Å effektivisere arbeid som sikrer overlevelse av organismen/arten</a:t>
            </a:r>
          </a:p>
        </p:txBody>
      </p:sp>
      <p:grpSp>
        <p:nvGrpSpPr>
          <p:cNvPr id="27655" name="Group 7"/>
          <p:cNvGrpSpPr>
            <a:grpSpLocks/>
          </p:cNvGrpSpPr>
          <p:nvPr/>
        </p:nvGrpSpPr>
        <p:grpSpPr bwMode="auto">
          <a:xfrm>
            <a:off x="1187450" y="5734050"/>
            <a:ext cx="7921625" cy="822325"/>
            <a:chOff x="748" y="3612"/>
            <a:chExt cx="4990" cy="518"/>
          </a:xfrm>
        </p:grpSpPr>
        <p:sp>
          <p:nvSpPr>
            <p:cNvPr id="27653" name="AutoShape 5"/>
            <p:cNvSpPr>
              <a:spLocks noChangeArrowheads="1"/>
            </p:cNvSpPr>
            <p:nvPr/>
          </p:nvSpPr>
          <p:spPr bwMode="auto">
            <a:xfrm>
              <a:off x="748" y="3657"/>
              <a:ext cx="499" cy="181"/>
            </a:xfrm>
            <a:prstGeom prst="notchedRightArrow">
              <a:avLst>
                <a:gd name="adj1" fmla="val 50000"/>
                <a:gd name="adj2" fmla="val 68923"/>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nb-NO"/>
            </a:p>
          </p:txBody>
        </p:sp>
        <p:sp>
          <p:nvSpPr>
            <p:cNvPr id="27654" name="Text Box 6"/>
            <p:cNvSpPr txBox="1">
              <a:spLocks noChangeArrowheads="1"/>
            </p:cNvSpPr>
            <p:nvPr/>
          </p:nvSpPr>
          <p:spPr bwMode="auto">
            <a:xfrm>
              <a:off x="1293" y="3612"/>
              <a:ext cx="4445" cy="51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nb-NO" sz="2400"/>
                <a:t>Hjernens BELØNNINGS SENTERET viser oss hva og hvordan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5" descr="brain-limbic"/>
          <p:cNvPicPr>
            <a:picLocks noGrp="1" noChangeAspect="1" noChangeArrowheads="1"/>
          </p:cNvPicPr>
          <p:nvPr>
            <p:ph sz="half" idx="1"/>
          </p:nvPr>
        </p:nvPicPr>
        <p:blipFill>
          <a:blip r:embed="rId3"/>
          <a:srcRect/>
          <a:stretch>
            <a:fillRect/>
          </a:stretch>
        </p:blipFill>
        <p:spPr>
          <a:xfrm>
            <a:off x="6442075" y="549275"/>
            <a:ext cx="2451100" cy="2189163"/>
          </a:xfrm>
        </p:spPr>
      </p:pic>
      <p:pic>
        <p:nvPicPr>
          <p:cNvPr id="38914" name="Picture 2" descr="baby"/>
          <p:cNvPicPr>
            <a:picLocks noGrp="1" noChangeAspect="1" noChangeArrowheads="1"/>
          </p:cNvPicPr>
          <p:nvPr>
            <p:ph sz="quarter" idx="2"/>
          </p:nvPr>
        </p:nvPicPr>
        <p:blipFill>
          <a:blip r:embed="rId4"/>
          <a:srcRect/>
          <a:stretch>
            <a:fillRect/>
          </a:stretch>
        </p:blipFill>
        <p:spPr>
          <a:xfrm>
            <a:off x="4572000" y="5338763"/>
            <a:ext cx="1519238" cy="1519237"/>
          </a:xfrm>
        </p:spPr>
      </p:pic>
      <p:grpSp>
        <p:nvGrpSpPr>
          <p:cNvPr id="38915" name="Group 3"/>
          <p:cNvGrpSpPr>
            <a:grpSpLocks/>
          </p:cNvGrpSpPr>
          <p:nvPr/>
        </p:nvGrpSpPr>
        <p:grpSpPr bwMode="auto">
          <a:xfrm>
            <a:off x="955675" y="2755900"/>
            <a:ext cx="2176463" cy="2978150"/>
            <a:chOff x="295" y="1736"/>
            <a:chExt cx="1371" cy="1876"/>
          </a:xfrm>
        </p:grpSpPr>
        <p:sp>
          <p:nvSpPr>
            <p:cNvPr id="29716" name="AutoShape 4"/>
            <p:cNvSpPr>
              <a:spLocks noChangeArrowheads="1"/>
            </p:cNvSpPr>
            <p:nvPr/>
          </p:nvSpPr>
          <p:spPr bwMode="auto">
            <a:xfrm rot="3263058">
              <a:off x="1151" y="2120"/>
              <a:ext cx="288" cy="96"/>
            </a:xfrm>
            <a:prstGeom prst="lef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nb-NO"/>
            </a:p>
          </p:txBody>
        </p:sp>
        <p:sp>
          <p:nvSpPr>
            <p:cNvPr id="29717" name="Text Box 5"/>
            <p:cNvSpPr txBox="1">
              <a:spLocks noChangeArrowheads="1"/>
            </p:cNvSpPr>
            <p:nvPr/>
          </p:nvSpPr>
          <p:spPr bwMode="auto">
            <a:xfrm>
              <a:off x="340" y="2018"/>
              <a:ext cx="1008" cy="326"/>
            </a:xfrm>
            <a:prstGeom prst="rect">
              <a:avLst/>
            </a:prstGeom>
            <a:noFill/>
            <a:ln w="9525">
              <a:noFill/>
              <a:miter lim="800000"/>
              <a:headEnd/>
              <a:tailEnd/>
            </a:ln>
          </p:spPr>
          <p:txBody>
            <a:bodyPr>
              <a:spAutoFit/>
            </a:bodyPr>
            <a:lstStyle/>
            <a:p>
              <a:pPr eaLnBrk="0" hangingPunct="0">
                <a:spcBef>
                  <a:spcPct val="50000"/>
                </a:spcBef>
              </a:pPr>
              <a:r>
                <a:rPr lang="nb-NO" sz="1400">
                  <a:latin typeface="Arial" charset="0"/>
                </a:rPr>
                <a:t>Belønning</a:t>
              </a:r>
              <a:br>
                <a:rPr lang="nb-NO" sz="1400">
                  <a:latin typeface="Arial" charset="0"/>
                </a:rPr>
              </a:br>
              <a:r>
                <a:rPr lang="nb-NO" sz="1400">
                  <a:latin typeface="Arial" charset="0"/>
                </a:rPr>
                <a:t>Eufori</a:t>
              </a:r>
              <a:endParaRPr lang="nb-NO" sz="2400"/>
            </a:p>
          </p:txBody>
        </p:sp>
        <p:sp>
          <p:nvSpPr>
            <p:cNvPr id="29718" name="AutoShape 6"/>
            <p:cNvSpPr>
              <a:spLocks noChangeArrowheads="1"/>
            </p:cNvSpPr>
            <p:nvPr/>
          </p:nvSpPr>
          <p:spPr bwMode="auto">
            <a:xfrm rot="-2725829">
              <a:off x="1200" y="2784"/>
              <a:ext cx="288" cy="96"/>
            </a:xfrm>
            <a:prstGeom prst="lef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nb-NO"/>
            </a:p>
          </p:txBody>
        </p:sp>
        <p:sp>
          <p:nvSpPr>
            <p:cNvPr id="29719" name="Text Box 7"/>
            <p:cNvSpPr txBox="1">
              <a:spLocks noChangeArrowheads="1"/>
            </p:cNvSpPr>
            <p:nvPr/>
          </p:nvSpPr>
          <p:spPr bwMode="auto">
            <a:xfrm>
              <a:off x="384" y="2834"/>
              <a:ext cx="1248" cy="330"/>
            </a:xfrm>
            <a:prstGeom prst="rect">
              <a:avLst/>
            </a:prstGeom>
            <a:noFill/>
            <a:ln w="9525">
              <a:noFill/>
              <a:miter lim="800000"/>
              <a:headEnd/>
              <a:tailEnd/>
            </a:ln>
          </p:spPr>
          <p:txBody>
            <a:bodyPr>
              <a:spAutoFit/>
            </a:bodyPr>
            <a:lstStyle/>
            <a:p>
              <a:pPr eaLnBrk="0" hangingPunct="0">
                <a:spcBef>
                  <a:spcPct val="50000"/>
                </a:spcBef>
              </a:pPr>
              <a:r>
                <a:rPr lang="nb-NO" sz="1400">
                  <a:latin typeface="Arial" charset="0"/>
                </a:rPr>
                <a:t>Motivasjon</a:t>
              </a:r>
              <a:br>
                <a:rPr lang="nb-NO" sz="1400">
                  <a:latin typeface="Arial" charset="0"/>
                </a:rPr>
              </a:br>
              <a:r>
                <a:rPr lang="nb-NO" sz="1400">
                  <a:latin typeface="Arial" charset="0"/>
                </a:rPr>
                <a:t>Betydning</a:t>
              </a:r>
              <a:endParaRPr lang="nb-NO" sz="2400"/>
            </a:p>
          </p:txBody>
        </p:sp>
        <p:sp>
          <p:nvSpPr>
            <p:cNvPr id="29720" name="Text Box 8"/>
            <p:cNvSpPr txBox="1">
              <a:spLocks noChangeArrowheads="1"/>
            </p:cNvSpPr>
            <p:nvPr/>
          </p:nvSpPr>
          <p:spPr bwMode="auto">
            <a:xfrm>
              <a:off x="295" y="1736"/>
              <a:ext cx="1056" cy="288"/>
            </a:xfrm>
            <a:prstGeom prst="rect">
              <a:avLst/>
            </a:prstGeom>
            <a:noFill/>
            <a:ln w="9525">
              <a:noFill/>
              <a:miter lim="800000"/>
              <a:headEnd/>
              <a:tailEnd/>
            </a:ln>
          </p:spPr>
          <p:txBody>
            <a:bodyPr>
              <a:spAutoFit/>
            </a:bodyPr>
            <a:lstStyle/>
            <a:p>
              <a:pPr>
                <a:spcBef>
                  <a:spcPct val="50000"/>
                </a:spcBef>
              </a:pPr>
              <a:r>
                <a:rPr lang="nb-NO" sz="2400">
                  <a:latin typeface="Arial Unicode MS" pitchFamily="34" charset="-128"/>
                </a:rPr>
                <a:t>”Liking”</a:t>
              </a:r>
            </a:p>
          </p:txBody>
        </p:sp>
        <p:sp>
          <p:nvSpPr>
            <p:cNvPr id="29721" name="Text Box 9"/>
            <p:cNvSpPr txBox="1">
              <a:spLocks noChangeArrowheads="1"/>
            </p:cNvSpPr>
            <p:nvPr/>
          </p:nvSpPr>
          <p:spPr bwMode="auto">
            <a:xfrm>
              <a:off x="336" y="3324"/>
              <a:ext cx="1330" cy="288"/>
            </a:xfrm>
            <a:prstGeom prst="rect">
              <a:avLst/>
            </a:prstGeom>
            <a:noFill/>
            <a:ln w="9525">
              <a:noFill/>
              <a:miter lim="800000"/>
              <a:headEnd/>
              <a:tailEnd/>
            </a:ln>
          </p:spPr>
          <p:txBody>
            <a:bodyPr>
              <a:spAutoFit/>
            </a:bodyPr>
            <a:lstStyle/>
            <a:p>
              <a:pPr>
                <a:spcBef>
                  <a:spcPct val="50000"/>
                </a:spcBef>
              </a:pPr>
              <a:r>
                <a:rPr lang="nb-NO" sz="2400">
                  <a:latin typeface="Arial Unicode MS" pitchFamily="34" charset="-128"/>
                </a:rPr>
                <a:t>”Wanting”</a:t>
              </a:r>
            </a:p>
          </p:txBody>
        </p:sp>
      </p:grpSp>
      <p:grpSp>
        <p:nvGrpSpPr>
          <p:cNvPr id="38922" name="Group 10"/>
          <p:cNvGrpSpPr>
            <a:grpSpLocks/>
          </p:cNvGrpSpPr>
          <p:nvPr/>
        </p:nvGrpSpPr>
        <p:grpSpPr bwMode="auto">
          <a:xfrm>
            <a:off x="2339975" y="3141663"/>
            <a:ext cx="6513513" cy="2516187"/>
            <a:chOff x="1474" y="1979"/>
            <a:chExt cx="4103" cy="1585"/>
          </a:xfrm>
        </p:grpSpPr>
        <p:grpSp>
          <p:nvGrpSpPr>
            <p:cNvPr id="29706" name="Group 11"/>
            <p:cNvGrpSpPr>
              <a:grpSpLocks/>
            </p:cNvGrpSpPr>
            <p:nvPr/>
          </p:nvGrpSpPr>
          <p:grpSpPr bwMode="auto">
            <a:xfrm>
              <a:off x="1474" y="1979"/>
              <a:ext cx="4103" cy="1585"/>
              <a:chOff x="1474" y="1979"/>
              <a:chExt cx="4103" cy="1585"/>
            </a:xfrm>
          </p:grpSpPr>
          <p:sp>
            <p:nvSpPr>
              <p:cNvPr id="29708" name="Freeform 12"/>
              <p:cNvSpPr>
                <a:spLocks/>
              </p:cNvSpPr>
              <p:nvPr/>
            </p:nvSpPr>
            <p:spPr bwMode="auto">
              <a:xfrm rot="-5443234">
                <a:off x="3576" y="2001"/>
                <a:ext cx="385" cy="1294"/>
              </a:xfrm>
              <a:custGeom>
                <a:avLst/>
                <a:gdLst>
                  <a:gd name="T0" fmla="*/ 23 w 476"/>
                  <a:gd name="T1" fmla="*/ 3834 h 1108"/>
                  <a:gd name="T2" fmla="*/ 23 w 476"/>
                  <a:gd name="T3" fmla="*/ 2261 h 1108"/>
                  <a:gd name="T4" fmla="*/ 23 w 476"/>
                  <a:gd name="T5" fmla="*/ 1356 h 1108"/>
                  <a:gd name="T6" fmla="*/ 15 w 476"/>
                  <a:gd name="T7" fmla="*/ 1088 h 1108"/>
                  <a:gd name="T8" fmla="*/ 8 w 476"/>
                  <a:gd name="T9" fmla="*/ 864 h 1108"/>
                  <a:gd name="T10" fmla="*/ 26 w 476"/>
                  <a:gd name="T11" fmla="*/ 0 h 1108"/>
                  <a:gd name="T12" fmla="*/ 68 w 476"/>
                  <a:gd name="T13" fmla="*/ 68 h 1108"/>
                  <a:gd name="T14" fmla="*/ 83 w 476"/>
                  <a:gd name="T15" fmla="*/ 267 h 1108"/>
                  <a:gd name="T16" fmla="*/ 87 w 476"/>
                  <a:gd name="T17" fmla="*/ 468 h 1108"/>
                  <a:gd name="T18" fmla="*/ 70 w 476"/>
                  <a:gd name="T19" fmla="*/ 1088 h 1108"/>
                  <a:gd name="T20" fmla="*/ 66 w 476"/>
                  <a:gd name="T21" fmla="*/ 1218 h 1108"/>
                  <a:gd name="T22" fmla="*/ 64 w 476"/>
                  <a:gd name="T23" fmla="*/ 1285 h 1108"/>
                  <a:gd name="T24" fmla="*/ 60 w 476"/>
                  <a:gd name="T25" fmla="*/ 1356 h 1108"/>
                  <a:gd name="T26" fmla="*/ 55 w 476"/>
                  <a:gd name="T27" fmla="*/ 3797 h 1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6"/>
                  <a:gd name="T43" fmla="*/ 0 h 1108"/>
                  <a:gd name="T44" fmla="*/ 476 w 476"/>
                  <a:gd name="T45" fmla="*/ 1108 h 11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6" h="1108">
                    <a:moveTo>
                      <a:pt x="124" y="1108"/>
                    </a:moveTo>
                    <a:cubicBezTo>
                      <a:pt x="126" y="956"/>
                      <a:pt x="130" y="805"/>
                      <a:pt x="130" y="653"/>
                    </a:cubicBezTo>
                    <a:cubicBezTo>
                      <a:pt x="130" y="566"/>
                      <a:pt x="128" y="478"/>
                      <a:pt x="124" y="391"/>
                    </a:cubicBezTo>
                    <a:cubicBezTo>
                      <a:pt x="123" y="361"/>
                      <a:pt x="79" y="314"/>
                      <a:pt x="79" y="314"/>
                    </a:cubicBezTo>
                    <a:cubicBezTo>
                      <a:pt x="70" y="287"/>
                      <a:pt x="61" y="270"/>
                      <a:pt x="41" y="250"/>
                    </a:cubicBezTo>
                    <a:cubicBezTo>
                      <a:pt x="0" y="138"/>
                      <a:pt x="24" y="26"/>
                      <a:pt x="143" y="0"/>
                    </a:cubicBezTo>
                    <a:cubicBezTo>
                      <a:pt x="238" y="4"/>
                      <a:pt x="292" y="2"/>
                      <a:pt x="373" y="20"/>
                    </a:cubicBezTo>
                    <a:cubicBezTo>
                      <a:pt x="401" y="37"/>
                      <a:pt x="427" y="54"/>
                      <a:pt x="450" y="77"/>
                    </a:cubicBezTo>
                    <a:cubicBezTo>
                      <a:pt x="457" y="97"/>
                      <a:pt x="469" y="115"/>
                      <a:pt x="476" y="135"/>
                    </a:cubicBezTo>
                    <a:cubicBezTo>
                      <a:pt x="468" y="247"/>
                      <a:pt x="475" y="253"/>
                      <a:pt x="386" y="314"/>
                    </a:cubicBezTo>
                    <a:cubicBezTo>
                      <a:pt x="378" y="327"/>
                      <a:pt x="369" y="339"/>
                      <a:pt x="361" y="352"/>
                    </a:cubicBezTo>
                    <a:cubicBezTo>
                      <a:pt x="357" y="359"/>
                      <a:pt x="355" y="368"/>
                      <a:pt x="348" y="372"/>
                    </a:cubicBezTo>
                    <a:cubicBezTo>
                      <a:pt x="327" y="385"/>
                      <a:pt x="329" y="377"/>
                      <a:pt x="329" y="391"/>
                    </a:cubicBezTo>
                    <a:lnTo>
                      <a:pt x="303" y="1098"/>
                    </a:lnTo>
                  </a:path>
                </a:pathLst>
              </a:custGeom>
              <a:gradFill rotWithShape="0">
                <a:gsLst>
                  <a:gs pos="0">
                    <a:srgbClr val="FF9933"/>
                  </a:gs>
                  <a:gs pos="50000">
                    <a:srgbClr val="FFBE7D"/>
                  </a:gs>
                  <a:gs pos="100000">
                    <a:srgbClr val="FF9933"/>
                  </a:gs>
                </a:gsLst>
                <a:lin ang="0" scaled="1"/>
              </a:gradFill>
              <a:ln w="9525">
                <a:noFill/>
                <a:round/>
                <a:headEnd/>
                <a:tailEnd/>
              </a:ln>
            </p:spPr>
            <p:txBody>
              <a:bodyPr wrap="none" anchor="ctr"/>
              <a:lstStyle/>
              <a:p>
                <a:endParaRPr lang="nb-NO"/>
              </a:p>
            </p:txBody>
          </p:sp>
          <p:grpSp>
            <p:nvGrpSpPr>
              <p:cNvPr id="29709" name="Group 13"/>
              <p:cNvGrpSpPr>
                <a:grpSpLocks/>
              </p:cNvGrpSpPr>
              <p:nvPr/>
            </p:nvGrpSpPr>
            <p:grpSpPr bwMode="auto">
              <a:xfrm>
                <a:off x="1474" y="1979"/>
                <a:ext cx="4103" cy="1585"/>
                <a:chOff x="1474" y="1979"/>
                <a:chExt cx="4103" cy="1585"/>
              </a:xfrm>
            </p:grpSpPr>
            <p:sp>
              <p:nvSpPr>
                <p:cNvPr id="29710" name="Oval 14"/>
                <p:cNvSpPr>
                  <a:spLocks noChangeArrowheads="1"/>
                </p:cNvSpPr>
                <p:nvPr/>
              </p:nvSpPr>
              <p:spPr bwMode="auto">
                <a:xfrm>
                  <a:off x="4377" y="2069"/>
                  <a:ext cx="1200" cy="1200"/>
                </a:xfrm>
                <a:prstGeom prst="ellipse">
                  <a:avLst/>
                </a:prstGeom>
                <a:gradFill rotWithShape="0">
                  <a:gsLst>
                    <a:gs pos="0">
                      <a:srgbClr val="FF9933"/>
                    </a:gs>
                    <a:gs pos="50000">
                      <a:srgbClr val="FFAB57"/>
                    </a:gs>
                    <a:gs pos="100000">
                      <a:srgbClr val="FF9933"/>
                    </a:gs>
                  </a:gsLst>
                  <a:lin ang="0" scaled="1"/>
                </a:gradFill>
                <a:ln w="9525">
                  <a:noFill/>
                  <a:round/>
                  <a:headEnd/>
                  <a:tailEnd/>
                </a:ln>
              </p:spPr>
              <p:txBody>
                <a:bodyPr wrap="none" anchor="ctr"/>
                <a:lstStyle/>
                <a:p>
                  <a:endParaRPr lang="nb-NO"/>
                </a:p>
              </p:txBody>
            </p:sp>
            <p:sp>
              <p:nvSpPr>
                <p:cNvPr id="38927" name="Freeform 15"/>
                <p:cNvSpPr>
                  <a:spLocks/>
                </p:cNvSpPr>
                <p:nvPr/>
              </p:nvSpPr>
              <p:spPr bwMode="auto">
                <a:xfrm>
                  <a:off x="1474" y="1979"/>
                  <a:ext cx="1459" cy="1440"/>
                </a:xfrm>
                <a:custGeom>
                  <a:avLst/>
                  <a:gdLst>
                    <a:gd name="T0" fmla="*/ 0 w 1290"/>
                    <a:gd name="T1" fmla="*/ 416 h 1293"/>
                    <a:gd name="T2" fmla="*/ 563 w 1290"/>
                    <a:gd name="T3" fmla="*/ 377 h 1293"/>
                    <a:gd name="T4" fmla="*/ 608 w 1290"/>
                    <a:gd name="T5" fmla="*/ 307 h 1293"/>
                    <a:gd name="T6" fmla="*/ 640 w 1290"/>
                    <a:gd name="T7" fmla="*/ 185 h 1293"/>
                    <a:gd name="T8" fmla="*/ 902 w 1290"/>
                    <a:gd name="T9" fmla="*/ 0 h 1293"/>
                    <a:gd name="T10" fmla="*/ 1126 w 1290"/>
                    <a:gd name="T11" fmla="*/ 45 h 1293"/>
                    <a:gd name="T12" fmla="*/ 1184 w 1290"/>
                    <a:gd name="T13" fmla="*/ 89 h 1293"/>
                    <a:gd name="T14" fmla="*/ 1241 w 1290"/>
                    <a:gd name="T15" fmla="*/ 185 h 1293"/>
                    <a:gd name="T16" fmla="*/ 1280 w 1290"/>
                    <a:gd name="T17" fmla="*/ 377 h 1293"/>
                    <a:gd name="T18" fmla="*/ 1280 w 1290"/>
                    <a:gd name="T19" fmla="*/ 877 h 1293"/>
                    <a:gd name="T20" fmla="*/ 1241 w 1290"/>
                    <a:gd name="T21" fmla="*/ 1030 h 1293"/>
                    <a:gd name="T22" fmla="*/ 1203 w 1290"/>
                    <a:gd name="T23" fmla="*/ 1094 h 1293"/>
                    <a:gd name="T24" fmla="*/ 1062 w 1290"/>
                    <a:gd name="T25" fmla="*/ 1273 h 1293"/>
                    <a:gd name="T26" fmla="*/ 992 w 1290"/>
                    <a:gd name="T27" fmla="*/ 1293 h 1293"/>
                    <a:gd name="T28" fmla="*/ 678 w 1290"/>
                    <a:gd name="T29" fmla="*/ 1229 h 1293"/>
                    <a:gd name="T30" fmla="*/ 653 w 1290"/>
                    <a:gd name="T31" fmla="*/ 1190 h 1293"/>
                    <a:gd name="T32" fmla="*/ 633 w 1290"/>
                    <a:gd name="T33" fmla="*/ 1152 h 1293"/>
                    <a:gd name="T34" fmla="*/ 614 w 1290"/>
                    <a:gd name="T35" fmla="*/ 1094 h 1293"/>
                    <a:gd name="T36" fmla="*/ 461 w 1290"/>
                    <a:gd name="T37" fmla="*/ 691 h 1293"/>
                    <a:gd name="T38" fmla="*/ 185 w 1290"/>
                    <a:gd name="T39" fmla="*/ 633 h 1293"/>
                    <a:gd name="T40" fmla="*/ 51 w 1290"/>
                    <a:gd name="T41" fmla="*/ 64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0" h="1293">
                      <a:moveTo>
                        <a:pt x="0" y="416"/>
                      </a:moveTo>
                      <a:cubicBezTo>
                        <a:pt x="181" y="365"/>
                        <a:pt x="403" y="486"/>
                        <a:pt x="563" y="377"/>
                      </a:cubicBezTo>
                      <a:cubicBezTo>
                        <a:pt x="601" y="325"/>
                        <a:pt x="587" y="349"/>
                        <a:pt x="608" y="307"/>
                      </a:cubicBezTo>
                      <a:cubicBezTo>
                        <a:pt x="617" y="267"/>
                        <a:pt x="626" y="224"/>
                        <a:pt x="640" y="185"/>
                      </a:cubicBezTo>
                      <a:cubicBezTo>
                        <a:pt x="660" y="55"/>
                        <a:pt x="785" y="11"/>
                        <a:pt x="902" y="0"/>
                      </a:cubicBezTo>
                      <a:cubicBezTo>
                        <a:pt x="982" y="5"/>
                        <a:pt x="1054" y="9"/>
                        <a:pt x="1126" y="45"/>
                      </a:cubicBezTo>
                      <a:cubicBezTo>
                        <a:pt x="1148" y="56"/>
                        <a:pt x="1163" y="76"/>
                        <a:pt x="1184" y="89"/>
                      </a:cubicBezTo>
                      <a:cubicBezTo>
                        <a:pt x="1195" y="126"/>
                        <a:pt x="1229" y="150"/>
                        <a:pt x="1241" y="185"/>
                      </a:cubicBezTo>
                      <a:cubicBezTo>
                        <a:pt x="1262" y="246"/>
                        <a:pt x="1268" y="314"/>
                        <a:pt x="1280" y="377"/>
                      </a:cubicBezTo>
                      <a:cubicBezTo>
                        <a:pt x="1286" y="618"/>
                        <a:pt x="1290" y="640"/>
                        <a:pt x="1280" y="877"/>
                      </a:cubicBezTo>
                      <a:cubicBezTo>
                        <a:pt x="1278" y="929"/>
                        <a:pt x="1264" y="984"/>
                        <a:pt x="1241" y="1030"/>
                      </a:cubicBezTo>
                      <a:cubicBezTo>
                        <a:pt x="1230" y="1052"/>
                        <a:pt x="1203" y="1094"/>
                        <a:pt x="1203" y="1094"/>
                      </a:cubicBezTo>
                      <a:cubicBezTo>
                        <a:pt x="1181" y="1165"/>
                        <a:pt x="1123" y="1234"/>
                        <a:pt x="1062" y="1273"/>
                      </a:cubicBezTo>
                      <a:cubicBezTo>
                        <a:pt x="1042" y="1286"/>
                        <a:pt x="1014" y="1285"/>
                        <a:pt x="992" y="1293"/>
                      </a:cubicBezTo>
                      <a:cubicBezTo>
                        <a:pt x="897" y="1288"/>
                        <a:pt x="764" y="1283"/>
                        <a:pt x="678" y="1229"/>
                      </a:cubicBezTo>
                      <a:cubicBezTo>
                        <a:pt x="665" y="1185"/>
                        <a:pt x="683" y="1234"/>
                        <a:pt x="653" y="1190"/>
                      </a:cubicBezTo>
                      <a:cubicBezTo>
                        <a:pt x="652" y="1189"/>
                        <a:pt x="634" y="1153"/>
                        <a:pt x="633" y="1152"/>
                      </a:cubicBezTo>
                      <a:cubicBezTo>
                        <a:pt x="619" y="1107"/>
                        <a:pt x="626" y="1126"/>
                        <a:pt x="614" y="1094"/>
                      </a:cubicBezTo>
                      <a:cubicBezTo>
                        <a:pt x="610" y="965"/>
                        <a:pt x="640" y="725"/>
                        <a:pt x="461" y="691"/>
                      </a:cubicBezTo>
                      <a:cubicBezTo>
                        <a:pt x="379" y="650"/>
                        <a:pt x="275" y="642"/>
                        <a:pt x="185" y="633"/>
                      </a:cubicBezTo>
                      <a:cubicBezTo>
                        <a:pt x="140" y="635"/>
                        <a:pt x="51" y="640"/>
                        <a:pt x="51" y="640"/>
                      </a:cubicBezTo>
                    </a:path>
                  </a:pathLst>
                </a:custGeom>
                <a:gradFill rotWithShape="0">
                  <a:gsLst>
                    <a:gs pos="0">
                      <a:schemeClr val="accent1"/>
                    </a:gs>
                    <a:gs pos="50000">
                      <a:schemeClr val="accent1">
                        <a:gamma/>
                        <a:tint val="47059"/>
                        <a:invGamma/>
                      </a:schemeClr>
                    </a:gs>
                    <a:gs pos="100000">
                      <a:schemeClr val="accent1"/>
                    </a:gs>
                  </a:gsLst>
                  <a:lin ang="5400000" scaled="1"/>
                </a:gradFill>
                <a:ln>
                  <a:noFill/>
                </a:ln>
                <a:effectLst/>
                <a:extLst/>
              </p:spPr>
              <p:txBody>
                <a:bodyPr wrap="none" anchor="ctr"/>
                <a:lstStyle/>
                <a:p>
                  <a:pPr>
                    <a:defRPr/>
                  </a:pPr>
                  <a:endParaRPr lang="nb-NO"/>
                </a:p>
              </p:txBody>
            </p:sp>
            <p:sp>
              <p:nvSpPr>
                <p:cNvPr id="29712" name="AutoShape 16"/>
                <p:cNvSpPr>
                  <a:spLocks noChangeArrowheads="1"/>
                </p:cNvSpPr>
                <p:nvPr/>
              </p:nvSpPr>
              <p:spPr bwMode="auto">
                <a:xfrm>
                  <a:off x="2928" y="2608"/>
                  <a:ext cx="192" cy="96"/>
                </a:xfrm>
                <a:prstGeom prst="lef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nb-NO"/>
                </a:p>
              </p:txBody>
            </p:sp>
            <p:sp>
              <p:nvSpPr>
                <p:cNvPr id="29713" name="WordArt 17"/>
                <p:cNvSpPr>
                  <a:spLocks noChangeArrowheads="1" noChangeShapeType="1" noTextEdit="1"/>
                </p:cNvSpPr>
                <p:nvPr/>
              </p:nvSpPr>
              <p:spPr bwMode="auto">
                <a:xfrm>
                  <a:off x="2064" y="3339"/>
                  <a:ext cx="952" cy="225"/>
                </a:xfrm>
                <a:prstGeom prst="rect">
                  <a:avLst/>
                </a:prstGeom>
              </p:spPr>
              <p:txBody>
                <a:bodyPr wrap="none" fromWordArt="1">
                  <a:prstTxWarp prst="textCanDown">
                    <a:avLst>
                      <a:gd name="adj" fmla="val 33333"/>
                    </a:avLst>
                  </a:prstTxWarp>
                </a:bodyPr>
                <a:lstStyle/>
                <a:p>
                  <a:pPr algn="ctr"/>
                  <a:r>
                    <a:rPr lang="nb-NO" sz="1600" kern="10">
                      <a:ln w="6350">
                        <a:solidFill>
                          <a:schemeClr val="accent1"/>
                        </a:solidFill>
                        <a:round/>
                        <a:headEnd/>
                        <a:tailEnd/>
                      </a:ln>
                      <a:solidFill>
                        <a:schemeClr val="hlink"/>
                      </a:solidFill>
                      <a:latin typeface="Tahoma"/>
                      <a:cs typeface="Tahoma"/>
                    </a:rPr>
                    <a:t>Nucleus Accumbens</a:t>
                  </a:r>
                </a:p>
              </p:txBody>
            </p:sp>
            <p:sp>
              <p:nvSpPr>
                <p:cNvPr id="29714" name="Text Box 18"/>
                <p:cNvSpPr txBox="1">
                  <a:spLocks noChangeArrowheads="1"/>
                </p:cNvSpPr>
                <p:nvPr/>
              </p:nvSpPr>
              <p:spPr bwMode="auto">
                <a:xfrm>
                  <a:off x="3016" y="2110"/>
                  <a:ext cx="1451" cy="231"/>
                </a:xfrm>
                <a:prstGeom prst="rect">
                  <a:avLst/>
                </a:prstGeom>
                <a:noFill/>
                <a:ln w="9525">
                  <a:noFill/>
                  <a:miter lim="800000"/>
                  <a:headEnd/>
                  <a:tailEnd/>
                </a:ln>
              </p:spPr>
              <p:txBody>
                <a:bodyPr>
                  <a:spAutoFit/>
                </a:bodyPr>
                <a:lstStyle/>
                <a:p>
                  <a:pPr>
                    <a:spcBef>
                      <a:spcPct val="50000"/>
                    </a:spcBef>
                  </a:pPr>
                  <a:r>
                    <a:rPr lang="nb-NO">
                      <a:solidFill>
                        <a:srgbClr val="CC9900"/>
                      </a:solidFill>
                      <a:latin typeface="Arial" charset="0"/>
                    </a:rPr>
                    <a:t>Mesolimbisk område</a:t>
                  </a:r>
                </a:p>
              </p:txBody>
            </p:sp>
            <p:sp>
              <p:nvSpPr>
                <p:cNvPr id="29715" name="WordArt 19"/>
                <p:cNvSpPr>
                  <a:spLocks noChangeArrowheads="1" noChangeShapeType="1" noTextEdit="1"/>
                </p:cNvSpPr>
                <p:nvPr/>
              </p:nvSpPr>
              <p:spPr bwMode="auto">
                <a:xfrm>
                  <a:off x="4694" y="3203"/>
                  <a:ext cx="635" cy="297"/>
                </a:xfrm>
                <a:prstGeom prst="rect">
                  <a:avLst/>
                </a:prstGeom>
              </p:spPr>
              <p:txBody>
                <a:bodyPr wrap="none" fromWordArt="1">
                  <a:prstTxWarp prst="textCanDown">
                    <a:avLst>
                      <a:gd name="adj" fmla="val 33333"/>
                    </a:avLst>
                  </a:prstTxWarp>
                </a:bodyPr>
                <a:lstStyle/>
                <a:p>
                  <a:pPr algn="ctr"/>
                  <a:r>
                    <a:rPr lang="nb-NO" sz="2000" kern="10">
                      <a:ln w="9525">
                        <a:solidFill>
                          <a:srgbClr val="FF9900"/>
                        </a:solidFill>
                        <a:round/>
                        <a:headEnd/>
                        <a:tailEnd/>
                      </a:ln>
                      <a:solidFill>
                        <a:srgbClr val="FF6600"/>
                      </a:solidFill>
                      <a:latin typeface="Tahoma"/>
                      <a:cs typeface="Tahoma"/>
                    </a:rPr>
                    <a:t>VTA</a:t>
                  </a:r>
                </a:p>
              </p:txBody>
            </p:sp>
          </p:grpSp>
        </p:grpSp>
        <p:sp>
          <p:nvSpPr>
            <p:cNvPr id="29707" name="Text Box 20"/>
            <p:cNvSpPr txBox="1">
              <a:spLocks noChangeArrowheads="1"/>
            </p:cNvSpPr>
            <p:nvPr/>
          </p:nvSpPr>
          <p:spPr bwMode="auto">
            <a:xfrm>
              <a:off x="4608" y="2429"/>
              <a:ext cx="816" cy="212"/>
            </a:xfrm>
            <a:prstGeom prst="rect">
              <a:avLst/>
            </a:prstGeom>
            <a:noFill/>
            <a:ln w="9525">
              <a:noFill/>
              <a:miter lim="800000"/>
              <a:headEnd/>
              <a:tailEnd/>
            </a:ln>
          </p:spPr>
          <p:txBody>
            <a:bodyPr>
              <a:spAutoFit/>
            </a:bodyPr>
            <a:lstStyle/>
            <a:p>
              <a:pPr eaLnBrk="0" hangingPunct="0">
                <a:spcBef>
                  <a:spcPct val="50000"/>
                </a:spcBef>
              </a:pPr>
              <a:r>
                <a:rPr lang="nb-NO" sz="1600" b="1">
                  <a:solidFill>
                    <a:schemeClr val="bg2"/>
                  </a:solidFill>
                  <a:latin typeface="Arial" charset="0"/>
                </a:rPr>
                <a:t>Dopamin</a:t>
              </a:r>
              <a:endParaRPr lang="nb-NO" sz="2400">
                <a:solidFill>
                  <a:schemeClr val="bg2"/>
                </a:solidFill>
              </a:endParaRPr>
            </a:p>
          </p:txBody>
        </p:sp>
      </p:grpSp>
      <p:grpSp>
        <p:nvGrpSpPr>
          <p:cNvPr id="38933" name="Group 21"/>
          <p:cNvGrpSpPr>
            <a:grpSpLocks/>
          </p:cNvGrpSpPr>
          <p:nvPr/>
        </p:nvGrpSpPr>
        <p:grpSpPr bwMode="auto">
          <a:xfrm>
            <a:off x="3348038" y="260350"/>
            <a:ext cx="3455987" cy="3095625"/>
            <a:chOff x="2109" y="0"/>
            <a:chExt cx="1981" cy="1934"/>
          </a:xfrm>
        </p:grpSpPr>
        <p:pic>
          <p:nvPicPr>
            <p:cNvPr id="29703" name="Picture 22" descr="trekantutrøp"/>
            <p:cNvPicPr>
              <a:picLocks noChangeAspect="1" noChangeArrowheads="1"/>
            </p:cNvPicPr>
            <p:nvPr/>
          </p:nvPicPr>
          <p:blipFill>
            <a:blip r:embed="rId5"/>
            <a:srcRect/>
            <a:stretch>
              <a:fillRect/>
            </a:stretch>
          </p:blipFill>
          <p:spPr bwMode="auto">
            <a:xfrm>
              <a:off x="2653" y="482"/>
              <a:ext cx="520" cy="413"/>
            </a:xfrm>
            <a:prstGeom prst="rect">
              <a:avLst/>
            </a:prstGeom>
            <a:noFill/>
            <a:ln w="9525">
              <a:noFill/>
              <a:miter lim="800000"/>
              <a:headEnd/>
              <a:tailEnd/>
            </a:ln>
          </p:spPr>
        </p:pic>
        <p:sp>
          <p:nvSpPr>
            <p:cNvPr id="29704" name="Text Box 23"/>
            <p:cNvSpPr txBox="1">
              <a:spLocks noChangeArrowheads="1"/>
            </p:cNvSpPr>
            <p:nvPr/>
          </p:nvSpPr>
          <p:spPr bwMode="auto">
            <a:xfrm>
              <a:off x="2245" y="0"/>
              <a:ext cx="1845" cy="229"/>
            </a:xfrm>
            <a:prstGeom prst="rect">
              <a:avLst/>
            </a:prstGeom>
            <a:noFill/>
            <a:ln w="9525">
              <a:noFill/>
              <a:miter lim="800000"/>
              <a:headEnd/>
              <a:tailEnd/>
            </a:ln>
          </p:spPr>
          <p:txBody>
            <a:bodyPr>
              <a:spAutoFit/>
            </a:bodyPr>
            <a:lstStyle/>
            <a:p>
              <a:pPr>
                <a:spcBef>
                  <a:spcPct val="50000"/>
                </a:spcBef>
              </a:pPr>
              <a:r>
                <a:rPr lang="nb-NO" b="1">
                  <a:solidFill>
                    <a:schemeClr val="bg1"/>
                  </a:solidFill>
                  <a:latin typeface="Arial" charset="0"/>
                </a:rPr>
                <a:t>PREFRONTAL CORTEX</a:t>
              </a:r>
            </a:p>
          </p:txBody>
        </p:sp>
        <p:sp>
          <p:nvSpPr>
            <p:cNvPr id="29705" name="Freeform 24"/>
            <p:cNvSpPr>
              <a:spLocks/>
            </p:cNvSpPr>
            <p:nvPr/>
          </p:nvSpPr>
          <p:spPr bwMode="auto">
            <a:xfrm rot="2016124" flipH="1">
              <a:off x="2109" y="92"/>
              <a:ext cx="1270" cy="1842"/>
            </a:xfrm>
            <a:custGeom>
              <a:avLst/>
              <a:gdLst>
                <a:gd name="T0" fmla="*/ 0 w 869"/>
                <a:gd name="T1" fmla="*/ 0 h 1270"/>
                <a:gd name="T2" fmla="*/ 16992 w 869"/>
                <a:gd name="T3" fmla="*/ 6227 h 1270"/>
                <a:gd name="T4" fmla="*/ 6593 w 869"/>
                <a:gd name="T5" fmla="*/ 24870 h 1270"/>
                <a:gd name="T6" fmla="*/ 0 60000 65536"/>
                <a:gd name="T7" fmla="*/ 0 60000 65536"/>
                <a:gd name="T8" fmla="*/ 0 60000 65536"/>
                <a:gd name="T9" fmla="*/ 0 w 869"/>
                <a:gd name="T10" fmla="*/ 0 h 1270"/>
                <a:gd name="T11" fmla="*/ 869 w 869"/>
                <a:gd name="T12" fmla="*/ 1270 h 1270"/>
              </a:gdLst>
              <a:ahLst/>
              <a:cxnLst>
                <a:cxn ang="T6">
                  <a:pos x="T0" y="T1"/>
                </a:cxn>
                <a:cxn ang="T7">
                  <a:pos x="T2" y="T3"/>
                </a:cxn>
                <a:cxn ang="T8">
                  <a:pos x="T4" y="T5"/>
                </a:cxn>
              </a:cxnLst>
              <a:rect l="T9" t="T10" r="T11" b="T12"/>
              <a:pathLst>
                <a:path w="869" h="1270">
                  <a:moveTo>
                    <a:pt x="0" y="0"/>
                  </a:moveTo>
                  <a:cubicBezTo>
                    <a:pt x="381" y="53"/>
                    <a:pt x="763" y="106"/>
                    <a:pt x="816" y="318"/>
                  </a:cubicBezTo>
                  <a:cubicBezTo>
                    <a:pt x="869" y="530"/>
                    <a:pt x="593" y="900"/>
                    <a:pt x="317" y="1270"/>
                  </a:cubicBezTo>
                </a:path>
              </a:pathLst>
            </a:custGeom>
            <a:noFill/>
            <a:ln w="57150" cmpd="sng">
              <a:solidFill>
                <a:srgbClr val="FF5050"/>
              </a:solidFill>
              <a:round/>
              <a:headEnd type="oval" w="med" len="med"/>
              <a:tailEnd type="stealth" w="lg" len="lg"/>
            </a:ln>
          </p:spPr>
          <p:txBody>
            <a:bodyPr/>
            <a:lstStyle/>
            <a:p>
              <a:endParaRPr lang="nb-NO"/>
            </a:p>
          </p:txBody>
        </p:sp>
      </p:grpSp>
      <p:sp>
        <p:nvSpPr>
          <p:cNvPr id="38938" name="Text Box 26"/>
          <p:cNvSpPr txBox="1">
            <a:spLocks noChangeArrowheads="1"/>
          </p:cNvSpPr>
          <p:nvPr/>
        </p:nvSpPr>
        <p:spPr bwMode="auto">
          <a:xfrm>
            <a:off x="5886450" y="4665663"/>
            <a:ext cx="2286000" cy="1931987"/>
          </a:xfrm>
          <a:prstGeom prst="rect">
            <a:avLst/>
          </a:prstGeom>
          <a:noFill/>
          <a:ln w="9525">
            <a:noFill/>
            <a:miter lim="800000"/>
            <a:headEnd/>
            <a:tailEnd/>
          </a:ln>
        </p:spPr>
        <p:txBody>
          <a:bodyPr>
            <a:spAutoFit/>
          </a:bodyPr>
          <a:lstStyle/>
          <a:p>
            <a:pPr eaLnBrk="0" hangingPunct="0">
              <a:spcBef>
                <a:spcPct val="50000"/>
              </a:spcBef>
            </a:pPr>
            <a:r>
              <a:rPr lang="nb-NO" sz="1600" b="1">
                <a:latin typeface="Arial" charset="0"/>
              </a:rPr>
              <a:t>Naturlige stimuli:</a:t>
            </a:r>
          </a:p>
          <a:p>
            <a:pPr lvl="1" eaLnBrk="0" hangingPunct="0">
              <a:spcBef>
                <a:spcPct val="50000"/>
              </a:spcBef>
              <a:buClr>
                <a:srgbClr val="FF0000"/>
              </a:buClr>
              <a:buFont typeface="Monotype Sorts"/>
              <a:buChar char="4"/>
            </a:pPr>
            <a:r>
              <a:rPr lang="nb-NO" sz="1400">
                <a:latin typeface="Arial" charset="0"/>
              </a:rPr>
              <a:t>Mat</a:t>
            </a:r>
          </a:p>
          <a:p>
            <a:pPr lvl="1" eaLnBrk="0" hangingPunct="0">
              <a:spcBef>
                <a:spcPct val="50000"/>
              </a:spcBef>
              <a:buClr>
                <a:srgbClr val="FF0000"/>
              </a:buClr>
              <a:buFont typeface="Monotype Sorts"/>
              <a:buChar char="4"/>
            </a:pPr>
            <a:r>
              <a:rPr lang="nb-NO" sz="1400">
                <a:latin typeface="Arial" charset="0"/>
              </a:rPr>
              <a:t>Drikke</a:t>
            </a:r>
          </a:p>
          <a:p>
            <a:pPr lvl="1" eaLnBrk="0" hangingPunct="0">
              <a:spcBef>
                <a:spcPct val="50000"/>
              </a:spcBef>
              <a:buClr>
                <a:srgbClr val="FF0000"/>
              </a:buClr>
              <a:buFont typeface="Monotype Sorts"/>
              <a:buChar char="4"/>
            </a:pPr>
            <a:r>
              <a:rPr lang="nb-NO" sz="1400">
                <a:latin typeface="Arial" charset="0"/>
              </a:rPr>
              <a:t>Sosial interaksjon</a:t>
            </a:r>
          </a:p>
          <a:p>
            <a:pPr lvl="1" eaLnBrk="0" hangingPunct="0">
              <a:spcBef>
                <a:spcPct val="50000"/>
              </a:spcBef>
              <a:buClr>
                <a:srgbClr val="FF0000"/>
              </a:buClr>
              <a:buFont typeface="Monotype Sorts"/>
              <a:buChar char="4"/>
            </a:pPr>
            <a:r>
              <a:rPr lang="nb-NO" sz="1400">
                <a:latin typeface="Arial" charset="0"/>
              </a:rPr>
              <a:t>Sex</a:t>
            </a:r>
          </a:p>
          <a:p>
            <a:pPr lvl="1" eaLnBrk="0" hangingPunct="0">
              <a:spcBef>
                <a:spcPct val="50000"/>
              </a:spcBef>
              <a:buClr>
                <a:srgbClr val="FF0000"/>
              </a:buClr>
              <a:buFont typeface="Monotype Sorts"/>
              <a:buChar char="4"/>
            </a:pPr>
            <a:r>
              <a:rPr lang="nb-NO" sz="1400">
                <a:latin typeface="Arial" charset="0"/>
              </a:rPr>
              <a:t>Omsorg for avkom</a:t>
            </a:r>
            <a:endParaRPr lang="nb-NO"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8" fill="hold" nodeType="clickEffect">
                                  <p:stCondLst>
                                    <p:cond delay="0"/>
                                  </p:stCondLst>
                                  <p:childTnLst>
                                    <p:set>
                                      <p:cBhvr>
                                        <p:cTn id="14" dur="1" fill="hold">
                                          <p:stCondLst>
                                            <p:cond delay="0"/>
                                          </p:stCondLst>
                                        </p:cTn>
                                        <p:tgtEl>
                                          <p:spTgt spid="38914"/>
                                        </p:tgtEl>
                                        <p:attrNameLst>
                                          <p:attrName>style.visibility</p:attrName>
                                        </p:attrNameLst>
                                      </p:cBhvr>
                                      <p:to>
                                        <p:strVal val="visible"/>
                                      </p:to>
                                    </p:set>
                                    <p:anim calcmode="lin" valueType="num">
                                      <p:cBhvr additive="base">
                                        <p:cTn id="15" dur="500" fill="hold"/>
                                        <p:tgtEl>
                                          <p:spTgt spid="38914"/>
                                        </p:tgtEl>
                                        <p:attrNameLst>
                                          <p:attrName>ppt_x</p:attrName>
                                        </p:attrNameLst>
                                      </p:cBhvr>
                                      <p:tavLst>
                                        <p:tav tm="0">
                                          <p:val>
                                            <p:strVal val="0-#ppt_w/2"/>
                                          </p:val>
                                        </p:tav>
                                        <p:tav tm="100000">
                                          <p:val>
                                            <p:strVal val="#ppt_x"/>
                                          </p:val>
                                        </p:tav>
                                      </p:tavLst>
                                    </p:anim>
                                    <p:anim calcmode="lin" valueType="num">
                                      <p:cBhvr additive="base">
                                        <p:cTn id="16"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3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38933"/>
                                        </p:tgtEl>
                                        <p:attrNameLst>
                                          <p:attrName>style.visibility</p:attrName>
                                        </p:attrNameLst>
                                      </p:cBhvr>
                                      <p:to>
                                        <p:strVal val="visible"/>
                                      </p:to>
                                    </p:set>
                                    <p:anim calcmode="lin" valueType="num">
                                      <p:cBhvr additive="base">
                                        <p:cTn id="25" dur="500" fill="hold"/>
                                        <p:tgtEl>
                                          <p:spTgt spid="38933"/>
                                        </p:tgtEl>
                                        <p:attrNameLst>
                                          <p:attrName>ppt_x</p:attrName>
                                        </p:attrNameLst>
                                      </p:cBhvr>
                                      <p:tavLst>
                                        <p:tav tm="0">
                                          <p:val>
                                            <p:strVal val="#ppt_x"/>
                                          </p:val>
                                        </p:tav>
                                        <p:tav tm="100000">
                                          <p:val>
                                            <p:strVal val="#ppt_x"/>
                                          </p:val>
                                        </p:tav>
                                      </p:tavLst>
                                    </p:anim>
                                    <p:anim calcmode="lin" valueType="num">
                                      <p:cBhvr additive="base">
                                        <p:cTn id="26" dur="500" fill="hold"/>
                                        <p:tgtEl>
                                          <p:spTgt spid="389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1044575" y="1412875"/>
            <a:ext cx="8099425" cy="4613275"/>
            <a:chOff x="658" y="890"/>
            <a:chExt cx="5102" cy="2906"/>
          </a:xfrm>
        </p:grpSpPr>
        <p:grpSp>
          <p:nvGrpSpPr>
            <p:cNvPr id="31753" name="Group 3"/>
            <p:cNvGrpSpPr>
              <a:grpSpLocks/>
            </p:cNvGrpSpPr>
            <p:nvPr/>
          </p:nvGrpSpPr>
          <p:grpSpPr bwMode="auto">
            <a:xfrm>
              <a:off x="658" y="890"/>
              <a:ext cx="5102" cy="2906"/>
              <a:chOff x="576" y="887"/>
              <a:chExt cx="5102" cy="2906"/>
            </a:xfrm>
          </p:grpSpPr>
          <p:sp>
            <p:nvSpPr>
              <p:cNvPr id="40964" name="Freeform 4"/>
              <p:cNvSpPr>
                <a:spLocks/>
              </p:cNvSpPr>
              <p:nvPr/>
            </p:nvSpPr>
            <p:spPr bwMode="auto">
              <a:xfrm rot="5256844" flipH="1">
                <a:off x="5266" y="1226"/>
                <a:ext cx="287" cy="524"/>
              </a:xfrm>
              <a:custGeom>
                <a:avLst/>
                <a:gdLst>
                  <a:gd name="T0" fmla="*/ 216 w 596"/>
                  <a:gd name="T1" fmla="*/ 550 h 761"/>
                  <a:gd name="T2" fmla="*/ 197 w 596"/>
                  <a:gd name="T3" fmla="*/ 326 h 761"/>
                  <a:gd name="T4" fmla="*/ 126 w 596"/>
                  <a:gd name="T5" fmla="*/ 288 h 761"/>
                  <a:gd name="T6" fmla="*/ 107 w 596"/>
                  <a:gd name="T7" fmla="*/ 282 h 761"/>
                  <a:gd name="T8" fmla="*/ 69 w 596"/>
                  <a:gd name="T9" fmla="*/ 256 h 761"/>
                  <a:gd name="T10" fmla="*/ 49 w 596"/>
                  <a:gd name="T11" fmla="*/ 243 h 761"/>
                  <a:gd name="T12" fmla="*/ 24 w 596"/>
                  <a:gd name="T13" fmla="*/ 186 h 761"/>
                  <a:gd name="T14" fmla="*/ 37 w 596"/>
                  <a:gd name="T15" fmla="*/ 51 h 761"/>
                  <a:gd name="T16" fmla="*/ 75 w 596"/>
                  <a:gd name="T17" fmla="*/ 38 h 761"/>
                  <a:gd name="T18" fmla="*/ 177 w 596"/>
                  <a:gd name="T19" fmla="*/ 0 h 761"/>
                  <a:gd name="T20" fmla="*/ 376 w 596"/>
                  <a:gd name="T21" fmla="*/ 6 h 761"/>
                  <a:gd name="T22" fmla="*/ 453 w 596"/>
                  <a:gd name="T23" fmla="*/ 38 h 761"/>
                  <a:gd name="T24" fmla="*/ 491 w 596"/>
                  <a:gd name="T25" fmla="*/ 64 h 761"/>
                  <a:gd name="T26" fmla="*/ 523 w 596"/>
                  <a:gd name="T27" fmla="*/ 102 h 761"/>
                  <a:gd name="T28" fmla="*/ 536 w 596"/>
                  <a:gd name="T29" fmla="*/ 141 h 761"/>
                  <a:gd name="T30" fmla="*/ 433 w 596"/>
                  <a:gd name="T31" fmla="*/ 288 h 761"/>
                  <a:gd name="T32" fmla="*/ 414 w 596"/>
                  <a:gd name="T33" fmla="*/ 307 h 761"/>
                  <a:gd name="T34" fmla="*/ 395 w 596"/>
                  <a:gd name="T35" fmla="*/ 314 h 761"/>
                  <a:gd name="T36" fmla="*/ 357 w 596"/>
                  <a:gd name="T37" fmla="*/ 339 h 761"/>
                  <a:gd name="T38" fmla="*/ 331 w 596"/>
                  <a:gd name="T39" fmla="*/ 397 h 761"/>
                  <a:gd name="T40" fmla="*/ 376 w 596"/>
                  <a:gd name="T41" fmla="*/ 550 h 761"/>
                  <a:gd name="T42" fmla="*/ 491 w 596"/>
                  <a:gd name="T43" fmla="*/ 627 h 761"/>
                  <a:gd name="T44" fmla="*/ 529 w 596"/>
                  <a:gd name="T45" fmla="*/ 646 h 761"/>
                  <a:gd name="T46" fmla="*/ 555 w 596"/>
                  <a:gd name="T47" fmla="*/ 666 h 761"/>
                  <a:gd name="T48" fmla="*/ 581 w 596"/>
                  <a:gd name="T49" fmla="*/ 704 h 761"/>
                  <a:gd name="T50" fmla="*/ 581 w 596"/>
                  <a:gd name="T51" fmla="*/ 755 h 761"/>
                  <a:gd name="T52" fmla="*/ 555 w 596"/>
                  <a:gd name="T53" fmla="*/ 749 h 761"/>
                  <a:gd name="T54" fmla="*/ 312 w 596"/>
                  <a:gd name="T55" fmla="*/ 678 h 761"/>
                  <a:gd name="T56" fmla="*/ 126 w 596"/>
                  <a:gd name="T57" fmla="*/ 704 h 761"/>
                  <a:gd name="T58" fmla="*/ 62 w 596"/>
                  <a:gd name="T59" fmla="*/ 730 h 761"/>
                  <a:gd name="T60" fmla="*/ 24 w 596"/>
                  <a:gd name="T61" fmla="*/ 742 h 761"/>
                  <a:gd name="T62" fmla="*/ 5 w 596"/>
                  <a:gd name="T63" fmla="*/ 730 h 761"/>
                  <a:gd name="T64" fmla="*/ 37 w 596"/>
                  <a:gd name="T65" fmla="*/ 685 h 761"/>
                  <a:gd name="T66" fmla="*/ 152 w 596"/>
                  <a:gd name="T67" fmla="*/ 602 h 761"/>
                  <a:gd name="T68" fmla="*/ 216 w 596"/>
                  <a:gd name="T69" fmla="*/ 55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761">
                    <a:moveTo>
                      <a:pt x="216" y="550"/>
                    </a:moveTo>
                    <a:cubicBezTo>
                      <a:pt x="204" y="473"/>
                      <a:pt x="206" y="408"/>
                      <a:pt x="197" y="326"/>
                    </a:cubicBezTo>
                    <a:cubicBezTo>
                      <a:pt x="194" y="300"/>
                      <a:pt x="141" y="293"/>
                      <a:pt x="126" y="288"/>
                    </a:cubicBezTo>
                    <a:cubicBezTo>
                      <a:pt x="120" y="286"/>
                      <a:pt x="107" y="282"/>
                      <a:pt x="107" y="282"/>
                    </a:cubicBezTo>
                    <a:cubicBezTo>
                      <a:pt x="94" y="273"/>
                      <a:pt x="82" y="265"/>
                      <a:pt x="69" y="256"/>
                    </a:cubicBezTo>
                    <a:cubicBezTo>
                      <a:pt x="62" y="252"/>
                      <a:pt x="49" y="243"/>
                      <a:pt x="49" y="243"/>
                    </a:cubicBezTo>
                    <a:cubicBezTo>
                      <a:pt x="37" y="224"/>
                      <a:pt x="31" y="207"/>
                      <a:pt x="24" y="186"/>
                    </a:cubicBezTo>
                    <a:cubicBezTo>
                      <a:pt x="26" y="141"/>
                      <a:pt x="4" y="82"/>
                      <a:pt x="37" y="51"/>
                    </a:cubicBezTo>
                    <a:cubicBezTo>
                      <a:pt x="47" y="42"/>
                      <a:pt x="63" y="45"/>
                      <a:pt x="75" y="38"/>
                    </a:cubicBezTo>
                    <a:cubicBezTo>
                      <a:pt x="112" y="16"/>
                      <a:pt x="133" y="7"/>
                      <a:pt x="177" y="0"/>
                    </a:cubicBezTo>
                    <a:cubicBezTo>
                      <a:pt x="243" y="2"/>
                      <a:pt x="310" y="2"/>
                      <a:pt x="376" y="6"/>
                    </a:cubicBezTo>
                    <a:cubicBezTo>
                      <a:pt x="399" y="7"/>
                      <a:pt x="434" y="26"/>
                      <a:pt x="453" y="38"/>
                    </a:cubicBezTo>
                    <a:cubicBezTo>
                      <a:pt x="466" y="46"/>
                      <a:pt x="491" y="64"/>
                      <a:pt x="491" y="64"/>
                    </a:cubicBezTo>
                    <a:cubicBezTo>
                      <a:pt x="500" y="78"/>
                      <a:pt x="514" y="88"/>
                      <a:pt x="523" y="102"/>
                    </a:cubicBezTo>
                    <a:cubicBezTo>
                      <a:pt x="530" y="114"/>
                      <a:pt x="531" y="128"/>
                      <a:pt x="536" y="141"/>
                    </a:cubicBezTo>
                    <a:cubicBezTo>
                      <a:pt x="517" y="226"/>
                      <a:pt x="505" y="241"/>
                      <a:pt x="433" y="288"/>
                    </a:cubicBezTo>
                    <a:cubicBezTo>
                      <a:pt x="425" y="293"/>
                      <a:pt x="421" y="302"/>
                      <a:pt x="414" y="307"/>
                    </a:cubicBezTo>
                    <a:cubicBezTo>
                      <a:pt x="408" y="311"/>
                      <a:pt x="401" y="311"/>
                      <a:pt x="395" y="314"/>
                    </a:cubicBezTo>
                    <a:cubicBezTo>
                      <a:pt x="382" y="321"/>
                      <a:pt x="357" y="339"/>
                      <a:pt x="357" y="339"/>
                    </a:cubicBezTo>
                    <a:cubicBezTo>
                      <a:pt x="344" y="358"/>
                      <a:pt x="338" y="375"/>
                      <a:pt x="331" y="397"/>
                    </a:cubicBezTo>
                    <a:cubicBezTo>
                      <a:pt x="334" y="440"/>
                      <a:pt x="318" y="532"/>
                      <a:pt x="376" y="550"/>
                    </a:cubicBezTo>
                    <a:cubicBezTo>
                      <a:pt x="409" y="573"/>
                      <a:pt x="453" y="613"/>
                      <a:pt x="491" y="627"/>
                    </a:cubicBezTo>
                    <a:cubicBezTo>
                      <a:pt x="512" y="635"/>
                      <a:pt x="510" y="633"/>
                      <a:pt x="529" y="646"/>
                    </a:cubicBezTo>
                    <a:cubicBezTo>
                      <a:pt x="538" y="652"/>
                      <a:pt x="548" y="658"/>
                      <a:pt x="555" y="666"/>
                    </a:cubicBezTo>
                    <a:cubicBezTo>
                      <a:pt x="565" y="677"/>
                      <a:pt x="581" y="704"/>
                      <a:pt x="581" y="704"/>
                    </a:cubicBezTo>
                    <a:cubicBezTo>
                      <a:pt x="585" y="717"/>
                      <a:pt x="596" y="742"/>
                      <a:pt x="581" y="755"/>
                    </a:cubicBezTo>
                    <a:cubicBezTo>
                      <a:pt x="574" y="761"/>
                      <a:pt x="564" y="751"/>
                      <a:pt x="555" y="749"/>
                    </a:cubicBezTo>
                    <a:cubicBezTo>
                      <a:pt x="473" y="693"/>
                      <a:pt x="414" y="685"/>
                      <a:pt x="312" y="678"/>
                    </a:cubicBezTo>
                    <a:cubicBezTo>
                      <a:pt x="233" y="682"/>
                      <a:pt x="186" y="669"/>
                      <a:pt x="126" y="704"/>
                    </a:cubicBezTo>
                    <a:cubicBezTo>
                      <a:pt x="103" y="717"/>
                      <a:pt x="88" y="722"/>
                      <a:pt x="62" y="730"/>
                    </a:cubicBezTo>
                    <a:cubicBezTo>
                      <a:pt x="49" y="734"/>
                      <a:pt x="24" y="742"/>
                      <a:pt x="24" y="742"/>
                    </a:cubicBezTo>
                    <a:cubicBezTo>
                      <a:pt x="18" y="738"/>
                      <a:pt x="6" y="737"/>
                      <a:pt x="5" y="730"/>
                    </a:cubicBezTo>
                    <a:cubicBezTo>
                      <a:pt x="0" y="690"/>
                      <a:pt x="14" y="692"/>
                      <a:pt x="37" y="685"/>
                    </a:cubicBezTo>
                    <a:cubicBezTo>
                      <a:pt x="61" y="669"/>
                      <a:pt x="128" y="611"/>
                      <a:pt x="152" y="602"/>
                    </a:cubicBezTo>
                    <a:cubicBezTo>
                      <a:pt x="183" y="590"/>
                      <a:pt x="205" y="581"/>
                      <a:pt x="216" y="550"/>
                    </a:cubicBezTo>
                    <a:close/>
                  </a:path>
                </a:pathLst>
              </a:custGeom>
              <a:gradFill rotWithShape="0">
                <a:gsLst>
                  <a:gs pos="0">
                    <a:schemeClr val="accent1"/>
                  </a:gs>
                  <a:gs pos="50000">
                    <a:schemeClr val="accent1">
                      <a:gamma/>
                      <a:tint val="25882"/>
                      <a:invGamma/>
                    </a:schemeClr>
                  </a:gs>
                  <a:gs pos="100000">
                    <a:schemeClr val="accent1"/>
                  </a:gs>
                </a:gsLst>
                <a:lin ang="0" scaled="1"/>
              </a:gradFill>
              <a:ln>
                <a:noFill/>
              </a:ln>
              <a:effectLst/>
              <a:extLst/>
            </p:spPr>
            <p:txBody>
              <a:bodyPr wrap="none" anchor="ctr"/>
              <a:lstStyle/>
              <a:p>
                <a:pPr>
                  <a:defRPr/>
                </a:pPr>
                <a:endParaRPr lang="nb-NO"/>
              </a:p>
            </p:txBody>
          </p:sp>
          <p:grpSp>
            <p:nvGrpSpPr>
              <p:cNvPr id="31762" name="Group 5"/>
              <p:cNvGrpSpPr>
                <a:grpSpLocks/>
              </p:cNvGrpSpPr>
              <p:nvPr/>
            </p:nvGrpSpPr>
            <p:grpSpPr bwMode="auto">
              <a:xfrm>
                <a:off x="576" y="887"/>
                <a:ext cx="5102" cy="2906"/>
                <a:chOff x="576" y="887"/>
                <a:chExt cx="5102" cy="2906"/>
              </a:xfrm>
            </p:grpSpPr>
            <p:sp>
              <p:nvSpPr>
                <p:cNvPr id="40966" name="Freeform 6"/>
                <p:cNvSpPr>
                  <a:spLocks/>
                </p:cNvSpPr>
                <p:nvPr/>
              </p:nvSpPr>
              <p:spPr bwMode="auto">
                <a:xfrm>
                  <a:off x="4694" y="1389"/>
                  <a:ext cx="528" cy="576"/>
                </a:xfrm>
                <a:custGeom>
                  <a:avLst/>
                  <a:gdLst>
                    <a:gd name="T0" fmla="*/ 216 w 596"/>
                    <a:gd name="T1" fmla="*/ 550 h 761"/>
                    <a:gd name="T2" fmla="*/ 197 w 596"/>
                    <a:gd name="T3" fmla="*/ 326 h 761"/>
                    <a:gd name="T4" fmla="*/ 126 w 596"/>
                    <a:gd name="T5" fmla="*/ 288 h 761"/>
                    <a:gd name="T6" fmla="*/ 107 w 596"/>
                    <a:gd name="T7" fmla="*/ 282 h 761"/>
                    <a:gd name="T8" fmla="*/ 69 w 596"/>
                    <a:gd name="T9" fmla="*/ 256 h 761"/>
                    <a:gd name="T10" fmla="*/ 49 w 596"/>
                    <a:gd name="T11" fmla="*/ 243 h 761"/>
                    <a:gd name="T12" fmla="*/ 24 w 596"/>
                    <a:gd name="T13" fmla="*/ 186 h 761"/>
                    <a:gd name="T14" fmla="*/ 37 w 596"/>
                    <a:gd name="T15" fmla="*/ 51 h 761"/>
                    <a:gd name="T16" fmla="*/ 75 w 596"/>
                    <a:gd name="T17" fmla="*/ 38 h 761"/>
                    <a:gd name="T18" fmla="*/ 177 w 596"/>
                    <a:gd name="T19" fmla="*/ 0 h 761"/>
                    <a:gd name="T20" fmla="*/ 376 w 596"/>
                    <a:gd name="T21" fmla="*/ 6 h 761"/>
                    <a:gd name="T22" fmla="*/ 453 w 596"/>
                    <a:gd name="T23" fmla="*/ 38 h 761"/>
                    <a:gd name="T24" fmla="*/ 491 w 596"/>
                    <a:gd name="T25" fmla="*/ 64 h 761"/>
                    <a:gd name="T26" fmla="*/ 523 w 596"/>
                    <a:gd name="T27" fmla="*/ 102 h 761"/>
                    <a:gd name="T28" fmla="*/ 536 w 596"/>
                    <a:gd name="T29" fmla="*/ 141 h 761"/>
                    <a:gd name="T30" fmla="*/ 433 w 596"/>
                    <a:gd name="T31" fmla="*/ 288 h 761"/>
                    <a:gd name="T32" fmla="*/ 414 w 596"/>
                    <a:gd name="T33" fmla="*/ 307 h 761"/>
                    <a:gd name="T34" fmla="*/ 395 w 596"/>
                    <a:gd name="T35" fmla="*/ 314 h 761"/>
                    <a:gd name="T36" fmla="*/ 357 w 596"/>
                    <a:gd name="T37" fmla="*/ 339 h 761"/>
                    <a:gd name="T38" fmla="*/ 331 w 596"/>
                    <a:gd name="T39" fmla="*/ 397 h 761"/>
                    <a:gd name="T40" fmla="*/ 376 w 596"/>
                    <a:gd name="T41" fmla="*/ 550 h 761"/>
                    <a:gd name="T42" fmla="*/ 491 w 596"/>
                    <a:gd name="T43" fmla="*/ 627 h 761"/>
                    <a:gd name="T44" fmla="*/ 529 w 596"/>
                    <a:gd name="T45" fmla="*/ 646 h 761"/>
                    <a:gd name="T46" fmla="*/ 555 w 596"/>
                    <a:gd name="T47" fmla="*/ 666 h 761"/>
                    <a:gd name="T48" fmla="*/ 581 w 596"/>
                    <a:gd name="T49" fmla="*/ 704 h 761"/>
                    <a:gd name="T50" fmla="*/ 581 w 596"/>
                    <a:gd name="T51" fmla="*/ 755 h 761"/>
                    <a:gd name="T52" fmla="*/ 555 w 596"/>
                    <a:gd name="T53" fmla="*/ 749 h 761"/>
                    <a:gd name="T54" fmla="*/ 312 w 596"/>
                    <a:gd name="T55" fmla="*/ 678 h 761"/>
                    <a:gd name="T56" fmla="*/ 126 w 596"/>
                    <a:gd name="T57" fmla="*/ 704 h 761"/>
                    <a:gd name="T58" fmla="*/ 62 w 596"/>
                    <a:gd name="T59" fmla="*/ 730 h 761"/>
                    <a:gd name="T60" fmla="*/ 24 w 596"/>
                    <a:gd name="T61" fmla="*/ 742 h 761"/>
                    <a:gd name="T62" fmla="*/ 5 w 596"/>
                    <a:gd name="T63" fmla="*/ 730 h 761"/>
                    <a:gd name="T64" fmla="*/ 37 w 596"/>
                    <a:gd name="T65" fmla="*/ 685 h 761"/>
                    <a:gd name="T66" fmla="*/ 152 w 596"/>
                    <a:gd name="T67" fmla="*/ 602 h 761"/>
                    <a:gd name="T68" fmla="*/ 216 w 596"/>
                    <a:gd name="T69" fmla="*/ 55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761">
                      <a:moveTo>
                        <a:pt x="216" y="550"/>
                      </a:moveTo>
                      <a:cubicBezTo>
                        <a:pt x="204" y="473"/>
                        <a:pt x="206" y="408"/>
                        <a:pt x="197" y="326"/>
                      </a:cubicBezTo>
                      <a:cubicBezTo>
                        <a:pt x="194" y="300"/>
                        <a:pt x="141" y="293"/>
                        <a:pt x="126" y="288"/>
                      </a:cubicBezTo>
                      <a:cubicBezTo>
                        <a:pt x="120" y="286"/>
                        <a:pt x="107" y="282"/>
                        <a:pt x="107" y="282"/>
                      </a:cubicBezTo>
                      <a:cubicBezTo>
                        <a:pt x="94" y="273"/>
                        <a:pt x="82" y="265"/>
                        <a:pt x="69" y="256"/>
                      </a:cubicBezTo>
                      <a:cubicBezTo>
                        <a:pt x="62" y="252"/>
                        <a:pt x="49" y="243"/>
                        <a:pt x="49" y="243"/>
                      </a:cubicBezTo>
                      <a:cubicBezTo>
                        <a:pt x="37" y="224"/>
                        <a:pt x="31" y="207"/>
                        <a:pt x="24" y="186"/>
                      </a:cubicBezTo>
                      <a:cubicBezTo>
                        <a:pt x="26" y="141"/>
                        <a:pt x="4" y="82"/>
                        <a:pt x="37" y="51"/>
                      </a:cubicBezTo>
                      <a:cubicBezTo>
                        <a:pt x="47" y="42"/>
                        <a:pt x="63" y="45"/>
                        <a:pt x="75" y="38"/>
                      </a:cubicBezTo>
                      <a:cubicBezTo>
                        <a:pt x="112" y="16"/>
                        <a:pt x="133" y="7"/>
                        <a:pt x="177" y="0"/>
                      </a:cubicBezTo>
                      <a:cubicBezTo>
                        <a:pt x="243" y="2"/>
                        <a:pt x="310" y="2"/>
                        <a:pt x="376" y="6"/>
                      </a:cubicBezTo>
                      <a:cubicBezTo>
                        <a:pt x="399" y="7"/>
                        <a:pt x="434" y="26"/>
                        <a:pt x="453" y="38"/>
                      </a:cubicBezTo>
                      <a:cubicBezTo>
                        <a:pt x="466" y="46"/>
                        <a:pt x="491" y="64"/>
                        <a:pt x="491" y="64"/>
                      </a:cubicBezTo>
                      <a:cubicBezTo>
                        <a:pt x="500" y="78"/>
                        <a:pt x="514" y="88"/>
                        <a:pt x="523" y="102"/>
                      </a:cubicBezTo>
                      <a:cubicBezTo>
                        <a:pt x="530" y="114"/>
                        <a:pt x="531" y="128"/>
                        <a:pt x="536" y="141"/>
                      </a:cubicBezTo>
                      <a:cubicBezTo>
                        <a:pt x="517" y="226"/>
                        <a:pt x="505" y="241"/>
                        <a:pt x="433" y="288"/>
                      </a:cubicBezTo>
                      <a:cubicBezTo>
                        <a:pt x="425" y="293"/>
                        <a:pt x="421" y="302"/>
                        <a:pt x="414" y="307"/>
                      </a:cubicBezTo>
                      <a:cubicBezTo>
                        <a:pt x="408" y="311"/>
                        <a:pt x="401" y="311"/>
                        <a:pt x="395" y="314"/>
                      </a:cubicBezTo>
                      <a:cubicBezTo>
                        <a:pt x="382" y="321"/>
                        <a:pt x="357" y="339"/>
                        <a:pt x="357" y="339"/>
                      </a:cubicBezTo>
                      <a:cubicBezTo>
                        <a:pt x="344" y="358"/>
                        <a:pt x="338" y="375"/>
                        <a:pt x="331" y="397"/>
                      </a:cubicBezTo>
                      <a:cubicBezTo>
                        <a:pt x="334" y="440"/>
                        <a:pt x="318" y="532"/>
                        <a:pt x="376" y="550"/>
                      </a:cubicBezTo>
                      <a:cubicBezTo>
                        <a:pt x="409" y="573"/>
                        <a:pt x="453" y="613"/>
                        <a:pt x="491" y="627"/>
                      </a:cubicBezTo>
                      <a:cubicBezTo>
                        <a:pt x="512" y="635"/>
                        <a:pt x="510" y="633"/>
                        <a:pt x="529" y="646"/>
                      </a:cubicBezTo>
                      <a:cubicBezTo>
                        <a:pt x="538" y="652"/>
                        <a:pt x="548" y="658"/>
                        <a:pt x="555" y="666"/>
                      </a:cubicBezTo>
                      <a:cubicBezTo>
                        <a:pt x="565" y="677"/>
                        <a:pt x="581" y="704"/>
                        <a:pt x="581" y="704"/>
                      </a:cubicBezTo>
                      <a:cubicBezTo>
                        <a:pt x="585" y="717"/>
                        <a:pt x="596" y="742"/>
                        <a:pt x="581" y="755"/>
                      </a:cubicBezTo>
                      <a:cubicBezTo>
                        <a:pt x="574" y="761"/>
                        <a:pt x="564" y="751"/>
                        <a:pt x="555" y="749"/>
                      </a:cubicBezTo>
                      <a:cubicBezTo>
                        <a:pt x="473" y="693"/>
                        <a:pt x="414" y="685"/>
                        <a:pt x="312" y="678"/>
                      </a:cubicBezTo>
                      <a:cubicBezTo>
                        <a:pt x="233" y="682"/>
                        <a:pt x="186" y="669"/>
                        <a:pt x="126" y="704"/>
                      </a:cubicBezTo>
                      <a:cubicBezTo>
                        <a:pt x="103" y="717"/>
                        <a:pt x="88" y="722"/>
                        <a:pt x="62" y="730"/>
                      </a:cubicBezTo>
                      <a:cubicBezTo>
                        <a:pt x="49" y="734"/>
                        <a:pt x="24" y="742"/>
                        <a:pt x="24" y="742"/>
                      </a:cubicBezTo>
                      <a:cubicBezTo>
                        <a:pt x="18" y="738"/>
                        <a:pt x="6" y="737"/>
                        <a:pt x="5" y="730"/>
                      </a:cubicBezTo>
                      <a:cubicBezTo>
                        <a:pt x="0" y="690"/>
                        <a:pt x="14" y="692"/>
                        <a:pt x="37" y="685"/>
                      </a:cubicBezTo>
                      <a:cubicBezTo>
                        <a:pt x="61" y="669"/>
                        <a:pt x="128" y="611"/>
                        <a:pt x="152" y="602"/>
                      </a:cubicBezTo>
                      <a:cubicBezTo>
                        <a:pt x="183" y="590"/>
                        <a:pt x="205" y="581"/>
                        <a:pt x="216" y="550"/>
                      </a:cubicBezTo>
                      <a:close/>
                    </a:path>
                  </a:pathLst>
                </a:custGeom>
                <a:gradFill rotWithShape="0">
                  <a:gsLst>
                    <a:gs pos="0">
                      <a:schemeClr val="accent1"/>
                    </a:gs>
                    <a:gs pos="50000">
                      <a:schemeClr val="accent1">
                        <a:gamma/>
                        <a:tint val="25882"/>
                        <a:invGamma/>
                      </a:schemeClr>
                    </a:gs>
                    <a:gs pos="100000">
                      <a:schemeClr val="accent1"/>
                    </a:gs>
                  </a:gsLst>
                  <a:lin ang="0" scaled="1"/>
                </a:gradFill>
                <a:ln>
                  <a:noFill/>
                </a:ln>
                <a:effectLst/>
                <a:extLst/>
              </p:spPr>
              <p:txBody>
                <a:bodyPr wrap="none" anchor="ctr"/>
                <a:lstStyle/>
                <a:p>
                  <a:pPr>
                    <a:defRPr/>
                  </a:pPr>
                  <a:endParaRPr lang="nb-NO"/>
                </a:p>
              </p:txBody>
            </p:sp>
            <p:grpSp>
              <p:nvGrpSpPr>
                <p:cNvPr id="31776" name="Group 7"/>
                <p:cNvGrpSpPr>
                  <a:grpSpLocks/>
                </p:cNvGrpSpPr>
                <p:nvPr/>
              </p:nvGrpSpPr>
              <p:grpSpPr bwMode="auto">
                <a:xfrm>
                  <a:off x="576" y="1355"/>
                  <a:ext cx="5102" cy="2438"/>
                  <a:chOff x="576" y="959"/>
                  <a:chExt cx="5102" cy="2438"/>
                </a:xfrm>
              </p:grpSpPr>
              <p:sp>
                <p:nvSpPr>
                  <p:cNvPr id="31782" name="Oval 8"/>
                  <p:cNvSpPr>
                    <a:spLocks noChangeArrowheads="1"/>
                  </p:cNvSpPr>
                  <p:nvPr/>
                </p:nvSpPr>
                <p:spPr bwMode="auto">
                  <a:xfrm>
                    <a:off x="4368" y="1654"/>
                    <a:ext cx="1200" cy="1200"/>
                  </a:xfrm>
                  <a:prstGeom prst="ellipse">
                    <a:avLst/>
                  </a:prstGeom>
                  <a:gradFill rotWithShape="0">
                    <a:gsLst>
                      <a:gs pos="0">
                        <a:srgbClr val="FF9933"/>
                      </a:gs>
                      <a:gs pos="50000">
                        <a:srgbClr val="FFAB57"/>
                      </a:gs>
                      <a:gs pos="100000">
                        <a:srgbClr val="FF9933"/>
                      </a:gs>
                    </a:gsLst>
                    <a:lin ang="0" scaled="1"/>
                  </a:gradFill>
                  <a:ln w="9525">
                    <a:noFill/>
                    <a:round/>
                    <a:headEnd/>
                    <a:tailEnd/>
                  </a:ln>
                </p:spPr>
                <p:txBody>
                  <a:bodyPr wrap="none" anchor="ctr"/>
                  <a:lstStyle/>
                  <a:p>
                    <a:endParaRPr lang="nb-NO"/>
                  </a:p>
                </p:txBody>
              </p:sp>
              <p:sp>
                <p:nvSpPr>
                  <p:cNvPr id="31783" name="Freeform 9"/>
                  <p:cNvSpPr>
                    <a:spLocks/>
                  </p:cNvSpPr>
                  <p:nvPr/>
                </p:nvSpPr>
                <p:spPr bwMode="auto">
                  <a:xfrm rot="-5443234">
                    <a:off x="3576" y="1610"/>
                    <a:ext cx="385" cy="1294"/>
                  </a:xfrm>
                  <a:custGeom>
                    <a:avLst/>
                    <a:gdLst>
                      <a:gd name="T0" fmla="*/ 23 w 476"/>
                      <a:gd name="T1" fmla="*/ 3834 h 1108"/>
                      <a:gd name="T2" fmla="*/ 23 w 476"/>
                      <a:gd name="T3" fmla="*/ 2261 h 1108"/>
                      <a:gd name="T4" fmla="*/ 23 w 476"/>
                      <a:gd name="T5" fmla="*/ 1356 h 1108"/>
                      <a:gd name="T6" fmla="*/ 15 w 476"/>
                      <a:gd name="T7" fmla="*/ 1088 h 1108"/>
                      <a:gd name="T8" fmla="*/ 8 w 476"/>
                      <a:gd name="T9" fmla="*/ 864 h 1108"/>
                      <a:gd name="T10" fmla="*/ 26 w 476"/>
                      <a:gd name="T11" fmla="*/ 0 h 1108"/>
                      <a:gd name="T12" fmla="*/ 68 w 476"/>
                      <a:gd name="T13" fmla="*/ 68 h 1108"/>
                      <a:gd name="T14" fmla="*/ 83 w 476"/>
                      <a:gd name="T15" fmla="*/ 267 h 1108"/>
                      <a:gd name="T16" fmla="*/ 87 w 476"/>
                      <a:gd name="T17" fmla="*/ 468 h 1108"/>
                      <a:gd name="T18" fmla="*/ 70 w 476"/>
                      <a:gd name="T19" fmla="*/ 1088 h 1108"/>
                      <a:gd name="T20" fmla="*/ 66 w 476"/>
                      <a:gd name="T21" fmla="*/ 1218 h 1108"/>
                      <a:gd name="T22" fmla="*/ 64 w 476"/>
                      <a:gd name="T23" fmla="*/ 1285 h 1108"/>
                      <a:gd name="T24" fmla="*/ 60 w 476"/>
                      <a:gd name="T25" fmla="*/ 1356 h 1108"/>
                      <a:gd name="T26" fmla="*/ 55 w 476"/>
                      <a:gd name="T27" fmla="*/ 3797 h 1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6"/>
                      <a:gd name="T43" fmla="*/ 0 h 1108"/>
                      <a:gd name="T44" fmla="*/ 476 w 476"/>
                      <a:gd name="T45" fmla="*/ 1108 h 11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6" h="1108">
                        <a:moveTo>
                          <a:pt x="124" y="1108"/>
                        </a:moveTo>
                        <a:cubicBezTo>
                          <a:pt x="126" y="956"/>
                          <a:pt x="130" y="805"/>
                          <a:pt x="130" y="653"/>
                        </a:cubicBezTo>
                        <a:cubicBezTo>
                          <a:pt x="130" y="566"/>
                          <a:pt x="128" y="478"/>
                          <a:pt x="124" y="391"/>
                        </a:cubicBezTo>
                        <a:cubicBezTo>
                          <a:pt x="123" y="361"/>
                          <a:pt x="79" y="314"/>
                          <a:pt x="79" y="314"/>
                        </a:cubicBezTo>
                        <a:cubicBezTo>
                          <a:pt x="70" y="287"/>
                          <a:pt x="61" y="270"/>
                          <a:pt x="41" y="250"/>
                        </a:cubicBezTo>
                        <a:cubicBezTo>
                          <a:pt x="0" y="138"/>
                          <a:pt x="24" y="26"/>
                          <a:pt x="143" y="0"/>
                        </a:cubicBezTo>
                        <a:cubicBezTo>
                          <a:pt x="238" y="4"/>
                          <a:pt x="292" y="2"/>
                          <a:pt x="373" y="20"/>
                        </a:cubicBezTo>
                        <a:cubicBezTo>
                          <a:pt x="401" y="37"/>
                          <a:pt x="427" y="54"/>
                          <a:pt x="450" y="77"/>
                        </a:cubicBezTo>
                        <a:cubicBezTo>
                          <a:pt x="457" y="97"/>
                          <a:pt x="469" y="115"/>
                          <a:pt x="476" y="135"/>
                        </a:cubicBezTo>
                        <a:cubicBezTo>
                          <a:pt x="468" y="247"/>
                          <a:pt x="475" y="253"/>
                          <a:pt x="386" y="314"/>
                        </a:cubicBezTo>
                        <a:cubicBezTo>
                          <a:pt x="378" y="327"/>
                          <a:pt x="369" y="339"/>
                          <a:pt x="361" y="352"/>
                        </a:cubicBezTo>
                        <a:cubicBezTo>
                          <a:pt x="357" y="359"/>
                          <a:pt x="355" y="368"/>
                          <a:pt x="348" y="372"/>
                        </a:cubicBezTo>
                        <a:cubicBezTo>
                          <a:pt x="327" y="385"/>
                          <a:pt x="329" y="377"/>
                          <a:pt x="329" y="391"/>
                        </a:cubicBezTo>
                        <a:lnTo>
                          <a:pt x="303" y="1098"/>
                        </a:lnTo>
                      </a:path>
                    </a:pathLst>
                  </a:custGeom>
                  <a:gradFill rotWithShape="0">
                    <a:gsLst>
                      <a:gs pos="0">
                        <a:srgbClr val="FF9933"/>
                      </a:gs>
                      <a:gs pos="50000">
                        <a:srgbClr val="FFBE7D"/>
                      </a:gs>
                      <a:gs pos="100000">
                        <a:srgbClr val="FF9933"/>
                      </a:gs>
                    </a:gsLst>
                    <a:lin ang="0" scaled="1"/>
                  </a:gradFill>
                  <a:ln w="9525">
                    <a:noFill/>
                    <a:round/>
                    <a:headEnd/>
                    <a:tailEnd/>
                  </a:ln>
                </p:spPr>
                <p:txBody>
                  <a:bodyPr wrap="none" anchor="ctr"/>
                  <a:lstStyle/>
                  <a:p>
                    <a:endParaRPr lang="nb-NO"/>
                  </a:p>
                </p:txBody>
              </p:sp>
              <p:sp>
                <p:nvSpPr>
                  <p:cNvPr id="40970" name="Freeform 10"/>
                  <p:cNvSpPr>
                    <a:spLocks/>
                  </p:cNvSpPr>
                  <p:nvPr/>
                </p:nvSpPr>
                <p:spPr bwMode="auto">
                  <a:xfrm>
                    <a:off x="1474" y="1570"/>
                    <a:ext cx="1459" cy="1440"/>
                  </a:xfrm>
                  <a:custGeom>
                    <a:avLst/>
                    <a:gdLst>
                      <a:gd name="T0" fmla="*/ 0 w 1290"/>
                      <a:gd name="T1" fmla="*/ 416 h 1293"/>
                      <a:gd name="T2" fmla="*/ 563 w 1290"/>
                      <a:gd name="T3" fmla="*/ 377 h 1293"/>
                      <a:gd name="T4" fmla="*/ 608 w 1290"/>
                      <a:gd name="T5" fmla="*/ 307 h 1293"/>
                      <a:gd name="T6" fmla="*/ 640 w 1290"/>
                      <a:gd name="T7" fmla="*/ 185 h 1293"/>
                      <a:gd name="T8" fmla="*/ 902 w 1290"/>
                      <a:gd name="T9" fmla="*/ 0 h 1293"/>
                      <a:gd name="T10" fmla="*/ 1126 w 1290"/>
                      <a:gd name="T11" fmla="*/ 45 h 1293"/>
                      <a:gd name="T12" fmla="*/ 1184 w 1290"/>
                      <a:gd name="T13" fmla="*/ 89 h 1293"/>
                      <a:gd name="T14" fmla="*/ 1241 w 1290"/>
                      <a:gd name="T15" fmla="*/ 185 h 1293"/>
                      <a:gd name="T16" fmla="*/ 1280 w 1290"/>
                      <a:gd name="T17" fmla="*/ 377 h 1293"/>
                      <a:gd name="T18" fmla="*/ 1280 w 1290"/>
                      <a:gd name="T19" fmla="*/ 877 h 1293"/>
                      <a:gd name="T20" fmla="*/ 1241 w 1290"/>
                      <a:gd name="T21" fmla="*/ 1030 h 1293"/>
                      <a:gd name="T22" fmla="*/ 1203 w 1290"/>
                      <a:gd name="T23" fmla="*/ 1094 h 1293"/>
                      <a:gd name="T24" fmla="*/ 1062 w 1290"/>
                      <a:gd name="T25" fmla="*/ 1273 h 1293"/>
                      <a:gd name="T26" fmla="*/ 992 w 1290"/>
                      <a:gd name="T27" fmla="*/ 1293 h 1293"/>
                      <a:gd name="T28" fmla="*/ 678 w 1290"/>
                      <a:gd name="T29" fmla="*/ 1229 h 1293"/>
                      <a:gd name="T30" fmla="*/ 653 w 1290"/>
                      <a:gd name="T31" fmla="*/ 1190 h 1293"/>
                      <a:gd name="T32" fmla="*/ 633 w 1290"/>
                      <a:gd name="T33" fmla="*/ 1152 h 1293"/>
                      <a:gd name="T34" fmla="*/ 614 w 1290"/>
                      <a:gd name="T35" fmla="*/ 1094 h 1293"/>
                      <a:gd name="T36" fmla="*/ 461 w 1290"/>
                      <a:gd name="T37" fmla="*/ 691 h 1293"/>
                      <a:gd name="T38" fmla="*/ 185 w 1290"/>
                      <a:gd name="T39" fmla="*/ 633 h 1293"/>
                      <a:gd name="T40" fmla="*/ 51 w 1290"/>
                      <a:gd name="T41" fmla="*/ 64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0" h="1293">
                        <a:moveTo>
                          <a:pt x="0" y="416"/>
                        </a:moveTo>
                        <a:cubicBezTo>
                          <a:pt x="181" y="365"/>
                          <a:pt x="403" y="486"/>
                          <a:pt x="563" y="377"/>
                        </a:cubicBezTo>
                        <a:cubicBezTo>
                          <a:pt x="601" y="325"/>
                          <a:pt x="587" y="349"/>
                          <a:pt x="608" y="307"/>
                        </a:cubicBezTo>
                        <a:cubicBezTo>
                          <a:pt x="617" y="267"/>
                          <a:pt x="626" y="224"/>
                          <a:pt x="640" y="185"/>
                        </a:cubicBezTo>
                        <a:cubicBezTo>
                          <a:pt x="660" y="55"/>
                          <a:pt x="785" y="11"/>
                          <a:pt x="902" y="0"/>
                        </a:cubicBezTo>
                        <a:cubicBezTo>
                          <a:pt x="982" y="5"/>
                          <a:pt x="1054" y="9"/>
                          <a:pt x="1126" y="45"/>
                        </a:cubicBezTo>
                        <a:cubicBezTo>
                          <a:pt x="1148" y="56"/>
                          <a:pt x="1163" y="76"/>
                          <a:pt x="1184" y="89"/>
                        </a:cubicBezTo>
                        <a:cubicBezTo>
                          <a:pt x="1195" y="126"/>
                          <a:pt x="1229" y="150"/>
                          <a:pt x="1241" y="185"/>
                        </a:cubicBezTo>
                        <a:cubicBezTo>
                          <a:pt x="1262" y="246"/>
                          <a:pt x="1268" y="314"/>
                          <a:pt x="1280" y="377"/>
                        </a:cubicBezTo>
                        <a:cubicBezTo>
                          <a:pt x="1286" y="618"/>
                          <a:pt x="1290" y="640"/>
                          <a:pt x="1280" y="877"/>
                        </a:cubicBezTo>
                        <a:cubicBezTo>
                          <a:pt x="1278" y="929"/>
                          <a:pt x="1264" y="984"/>
                          <a:pt x="1241" y="1030"/>
                        </a:cubicBezTo>
                        <a:cubicBezTo>
                          <a:pt x="1230" y="1052"/>
                          <a:pt x="1203" y="1094"/>
                          <a:pt x="1203" y="1094"/>
                        </a:cubicBezTo>
                        <a:cubicBezTo>
                          <a:pt x="1181" y="1165"/>
                          <a:pt x="1123" y="1234"/>
                          <a:pt x="1062" y="1273"/>
                        </a:cubicBezTo>
                        <a:cubicBezTo>
                          <a:pt x="1042" y="1286"/>
                          <a:pt x="1014" y="1285"/>
                          <a:pt x="992" y="1293"/>
                        </a:cubicBezTo>
                        <a:cubicBezTo>
                          <a:pt x="897" y="1288"/>
                          <a:pt x="764" y="1283"/>
                          <a:pt x="678" y="1229"/>
                        </a:cubicBezTo>
                        <a:cubicBezTo>
                          <a:pt x="665" y="1185"/>
                          <a:pt x="683" y="1234"/>
                          <a:pt x="653" y="1190"/>
                        </a:cubicBezTo>
                        <a:cubicBezTo>
                          <a:pt x="652" y="1189"/>
                          <a:pt x="634" y="1153"/>
                          <a:pt x="633" y="1152"/>
                        </a:cubicBezTo>
                        <a:cubicBezTo>
                          <a:pt x="619" y="1107"/>
                          <a:pt x="626" y="1126"/>
                          <a:pt x="614" y="1094"/>
                        </a:cubicBezTo>
                        <a:cubicBezTo>
                          <a:pt x="610" y="965"/>
                          <a:pt x="640" y="725"/>
                          <a:pt x="461" y="691"/>
                        </a:cubicBezTo>
                        <a:cubicBezTo>
                          <a:pt x="379" y="650"/>
                          <a:pt x="275" y="642"/>
                          <a:pt x="185" y="633"/>
                        </a:cubicBezTo>
                        <a:cubicBezTo>
                          <a:pt x="140" y="635"/>
                          <a:pt x="51" y="640"/>
                          <a:pt x="51" y="640"/>
                        </a:cubicBezTo>
                      </a:path>
                    </a:pathLst>
                  </a:custGeom>
                  <a:gradFill rotWithShape="0">
                    <a:gsLst>
                      <a:gs pos="0">
                        <a:schemeClr val="accent1"/>
                      </a:gs>
                      <a:gs pos="50000">
                        <a:schemeClr val="accent1">
                          <a:gamma/>
                          <a:tint val="47059"/>
                          <a:invGamma/>
                        </a:schemeClr>
                      </a:gs>
                      <a:gs pos="100000">
                        <a:schemeClr val="accent1"/>
                      </a:gs>
                    </a:gsLst>
                    <a:lin ang="5400000" scaled="1"/>
                  </a:gradFill>
                  <a:ln>
                    <a:noFill/>
                  </a:ln>
                  <a:effectLst/>
                  <a:extLst/>
                </p:spPr>
                <p:txBody>
                  <a:bodyPr wrap="none" anchor="ctr"/>
                  <a:lstStyle/>
                  <a:p>
                    <a:pPr>
                      <a:defRPr/>
                    </a:pPr>
                    <a:endParaRPr lang="nb-NO"/>
                  </a:p>
                </p:txBody>
              </p:sp>
              <p:sp>
                <p:nvSpPr>
                  <p:cNvPr id="40971" name="Freeform 11"/>
                  <p:cNvSpPr>
                    <a:spLocks/>
                  </p:cNvSpPr>
                  <p:nvPr/>
                </p:nvSpPr>
                <p:spPr bwMode="auto">
                  <a:xfrm rot="16343156">
                    <a:off x="4198" y="841"/>
                    <a:ext cx="431" cy="668"/>
                  </a:xfrm>
                  <a:custGeom>
                    <a:avLst/>
                    <a:gdLst>
                      <a:gd name="T0" fmla="*/ 216 w 596"/>
                      <a:gd name="T1" fmla="*/ 550 h 761"/>
                      <a:gd name="T2" fmla="*/ 197 w 596"/>
                      <a:gd name="T3" fmla="*/ 326 h 761"/>
                      <a:gd name="T4" fmla="*/ 126 w 596"/>
                      <a:gd name="T5" fmla="*/ 288 h 761"/>
                      <a:gd name="T6" fmla="*/ 107 w 596"/>
                      <a:gd name="T7" fmla="*/ 282 h 761"/>
                      <a:gd name="T8" fmla="*/ 69 w 596"/>
                      <a:gd name="T9" fmla="*/ 256 h 761"/>
                      <a:gd name="T10" fmla="*/ 49 w 596"/>
                      <a:gd name="T11" fmla="*/ 243 h 761"/>
                      <a:gd name="T12" fmla="*/ 24 w 596"/>
                      <a:gd name="T13" fmla="*/ 186 h 761"/>
                      <a:gd name="T14" fmla="*/ 37 w 596"/>
                      <a:gd name="T15" fmla="*/ 51 h 761"/>
                      <a:gd name="T16" fmla="*/ 75 w 596"/>
                      <a:gd name="T17" fmla="*/ 38 h 761"/>
                      <a:gd name="T18" fmla="*/ 177 w 596"/>
                      <a:gd name="T19" fmla="*/ 0 h 761"/>
                      <a:gd name="T20" fmla="*/ 376 w 596"/>
                      <a:gd name="T21" fmla="*/ 6 h 761"/>
                      <a:gd name="T22" fmla="*/ 453 w 596"/>
                      <a:gd name="T23" fmla="*/ 38 h 761"/>
                      <a:gd name="T24" fmla="*/ 491 w 596"/>
                      <a:gd name="T25" fmla="*/ 64 h 761"/>
                      <a:gd name="T26" fmla="*/ 523 w 596"/>
                      <a:gd name="T27" fmla="*/ 102 h 761"/>
                      <a:gd name="T28" fmla="*/ 536 w 596"/>
                      <a:gd name="T29" fmla="*/ 141 h 761"/>
                      <a:gd name="T30" fmla="*/ 433 w 596"/>
                      <a:gd name="T31" fmla="*/ 288 h 761"/>
                      <a:gd name="T32" fmla="*/ 414 w 596"/>
                      <a:gd name="T33" fmla="*/ 307 h 761"/>
                      <a:gd name="T34" fmla="*/ 395 w 596"/>
                      <a:gd name="T35" fmla="*/ 314 h 761"/>
                      <a:gd name="T36" fmla="*/ 357 w 596"/>
                      <a:gd name="T37" fmla="*/ 339 h 761"/>
                      <a:gd name="T38" fmla="*/ 331 w 596"/>
                      <a:gd name="T39" fmla="*/ 397 h 761"/>
                      <a:gd name="T40" fmla="*/ 376 w 596"/>
                      <a:gd name="T41" fmla="*/ 550 h 761"/>
                      <a:gd name="T42" fmla="*/ 491 w 596"/>
                      <a:gd name="T43" fmla="*/ 627 h 761"/>
                      <a:gd name="T44" fmla="*/ 529 w 596"/>
                      <a:gd name="T45" fmla="*/ 646 h 761"/>
                      <a:gd name="T46" fmla="*/ 555 w 596"/>
                      <a:gd name="T47" fmla="*/ 666 h 761"/>
                      <a:gd name="T48" fmla="*/ 581 w 596"/>
                      <a:gd name="T49" fmla="*/ 704 h 761"/>
                      <a:gd name="T50" fmla="*/ 581 w 596"/>
                      <a:gd name="T51" fmla="*/ 755 h 761"/>
                      <a:gd name="T52" fmla="*/ 555 w 596"/>
                      <a:gd name="T53" fmla="*/ 749 h 761"/>
                      <a:gd name="T54" fmla="*/ 312 w 596"/>
                      <a:gd name="T55" fmla="*/ 678 h 761"/>
                      <a:gd name="T56" fmla="*/ 126 w 596"/>
                      <a:gd name="T57" fmla="*/ 704 h 761"/>
                      <a:gd name="T58" fmla="*/ 62 w 596"/>
                      <a:gd name="T59" fmla="*/ 730 h 761"/>
                      <a:gd name="T60" fmla="*/ 24 w 596"/>
                      <a:gd name="T61" fmla="*/ 742 h 761"/>
                      <a:gd name="T62" fmla="*/ 5 w 596"/>
                      <a:gd name="T63" fmla="*/ 730 h 761"/>
                      <a:gd name="T64" fmla="*/ 37 w 596"/>
                      <a:gd name="T65" fmla="*/ 685 h 761"/>
                      <a:gd name="T66" fmla="*/ 152 w 596"/>
                      <a:gd name="T67" fmla="*/ 602 h 761"/>
                      <a:gd name="T68" fmla="*/ 216 w 596"/>
                      <a:gd name="T69" fmla="*/ 55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761">
                        <a:moveTo>
                          <a:pt x="216" y="550"/>
                        </a:moveTo>
                        <a:cubicBezTo>
                          <a:pt x="204" y="473"/>
                          <a:pt x="206" y="408"/>
                          <a:pt x="197" y="326"/>
                        </a:cubicBezTo>
                        <a:cubicBezTo>
                          <a:pt x="194" y="300"/>
                          <a:pt x="141" y="293"/>
                          <a:pt x="126" y="288"/>
                        </a:cubicBezTo>
                        <a:cubicBezTo>
                          <a:pt x="120" y="286"/>
                          <a:pt x="107" y="282"/>
                          <a:pt x="107" y="282"/>
                        </a:cubicBezTo>
                        <a:cubicBezTo>
                          <a:pt x="94" y="273"/>
                          <a:pt x="82" y="265"/>
                          <a:pt x="69" y="256"/>
                        </a:cubicBezTo>
                        <a:cubicBezTo>
                          <a:pt x="62" y="252"/>
                          <a:pt x="49" y="243"/>
                          <a:pt x="49" y="243"/>
                        </a:cubicBezTo>
                        <a:cubicBezTo>
                          <a:pt x="37" y="224"/>
                          <a:pt x="31" y="207"/>
                          <a:pt x="24" y="186"/>
                        </a:cubicBezTo>
                        <a:cubicBezTo>
                          <a:pt x="26" y="141"/>
                          <a:pt x="4" y="82"/>
                          <a:pt x="37" y="51"/>
                        </a:cubicBezTo>
                        <a:cubicBezTo>
                          <a:pt x="47" y="42"/>
                          <a:pt x="63" y="45"/>
                          <a:pt x="75" y="38"/>
                        </a:cubicBezTo>
                        <a:cubicBezTo>
                          <a:pt x="112" y="16"/>
                          <a:pt x="133" y="7"/>
                          <a:pt x="177" y="0"/>
                        </a:cubicBezTo>
                        <a:cubicBezTo>
                          <a:pt x="243" y="2"/>
                          <a:pt x="310" y="2"/>
                          <a:pt x="376" y="6"/>
                        </a:cubicBezTo>
                        <a:cubicBezTo>
                          <a:pt x="399" y="7"/>
                          <a:pt x="434" y="26"/>
                          <a:pt x="453" y="38"/>
                        </a:cubicBezTo>
                        <a:cubicBezTo>
                          <a:pt x="466" y="46"/>
                          <a:pt x="491" y="64"/>
                          <a:pt x="491" y="64"/>
                        </a:cubicBezTo>
                        <a:cubicBezTo>
                          <a:pt x="500" y="78"/>
                          <a:pt x="514" y="88"/>
                          <a:pt x="523" y="102"/>
                        </a:cubicBezTo>
                        <a:cubicBezTo>
                          <a:pt x="530" y="114"/>
                          <a:pt x="531" y="128"/>
                          <a:pt x="536" y="141"/>
                        </a:cubicBezTo>
                        <a:cubicBezTo>
                          <a:pt x="517" y="226"/>
                          <a:pt x="505" y="241"/>
                          <a:pt x="433" y="288"/>
                        </a:cubicBezTo>
                        <a:cubicBezTo>
                          <a:pt x="425" y="293"/>
                          <a:pt x="421" y="302"/>
                          <a:pt x="414" y="307"/>
                        </a:cubicBezTo>
                        <a:cubicBezTo>
                          <a:pt x="408" y="311"/>
                          <a:pt x="401" y="311"/>
                          <a:pt x="395" y="314"/>
                        </a:cubicBezTo>
                        <a:cubicBezTo>
                          <a:pt x="382" y="321"/>
                          <a:pt x="357" y="339"/>
                          <a:pt x="357" y="339"/>
                        </a:cubicBezTo>
                        <a:cubicBezTo>
                          <a:pt x="344" y="358"/>
                          <a:pt x="338" y="375"/>
                          <a:pt x="331" y="397"/>
                        </a:cubicBezTo>
                        <a:cubicBezTo>
                          <a:pt x="334" y="440"/>
                          <a:pt x="318" y="532"/>
                          <a:pt x="376" y="550"/>
                        </a:cubicBezTo>
                        <a:cubicBezTo>
                          <a:pt x="409" y="573"/>
                          <a:pt x="453" y="613"/>
                          <a:pt x="491" y="627"/>
                        </a:cubicBezTo>
                        <a:cubicBezTo>
                          <a:pt x="512" y="635"/>
                          <a:pt x="510" y="633"/>
                          <a:pt x="529" y="646"/>
                        </a:cubicBezTo>
                        <a:cubicBezTo>
                          <a:pt x="538" y="652"/>
                          <a:pt x="548" y="658"/>
                          <a:pt x="555" y="666"/>
                        </a:cubicBezTo>
                        <a:cubicBezTo>
                          <a:pt x="565" y="677"/>
                          <a:pt x="581" y="704"/>
                          <a:pt x="581" y="704"/>
                        </a:cubicBezTo>
                        <a:cubicBezTo>
                          <a:pt x="585" y="717"/>
                          <a:pt x="596" y="742"/>
                          <a:pt x="581" y="755"/>
                        </a:cubicBezTo>
                        <a:cubicBezTo>
                          <a:pt x="574" y="761"/>
                          <a:pt x="564" y="751"/>
                          <a:pt x="555" y="749"/>
                        </a:cubicBezTo>
                        <a:cubicBezTo>
                          <a:pt x="473" y="693"/>
                          <a:pt x="414" y="685"/>
                          <a:pt x="312" y="678"/>
                        </a:cubicBezTo>
                        <a:cubicBezTo>
                          <a:pt x="233" y="682"/>
                          <a:pt x="186" y="669"/>
                          <a:pt x="126" y="704"/>
                        </a:cubicBezTo>
                        <a:cubicBezTo>
                          <a:pt x="103" y="717"/>
                          <a:pt x="88" y="722"/>
                          <a:pt x="62" y="730"/>
                        </a:cubicBezTo>
                        <a:cubicBezTo>
                          <a:pt x="49" y="734"/>
                          <a:pt x="24" y="742"/>
                          <a:pt x="24" y="742"/>
                        </a:cubicBezTo>
                        <a:cubicBezTo>
                          <a:pt x="18" y="738"/>
                          <a:pt x="6" y="737"/>
                          <a:pt x="5" y="730"/>
                        </a:cubicBezTo>
                        <a:cubicBezTo>
                          <a:pt x="0" y="690"/>
                          <a:pt x="14" y="692"/>
                          <a:pt x="37" y="685"/>
                        </a:cubicBezTo>
                        <a:cubicBezTo>
                          <a:pt x="61" y="669"/>
                          <a:pt x="128" y="611"/>
                          <a:pt x="152" y="602"/>
                        </a:cubicBezTo>
                        <a:cubicBezTo>
                          <a:pt x="183" y="590"/>
                          <a:pt x="205" y="581"/>
                          <a:pt x="216" y="550"/>
                        </a:cubicBezTo>
                        <a:close/>
                      </a:path>
                    </a:pathLst>
                  </a:custGeom>
                  <a:gradFill rotWithShape="0">
                    <a:gsLst>
                      <a:gs pos="0">
                        <a:schemeClr val="accent1"/>
                      </a:gs>
                      <a:gs pos="50000">
                        <a:schemeClr val="accent1">
                          <a:gamma/>
                          <a:tint val="25882"/>
                          <a:invGamma/>
                        </a:schemeClr>
                      </a:gs>
                      <a:gs pos="100000">
                        <a:schemeClr val="accent1"/>
                      </a:gs>
                    </a:gsLst>
                    <a:lin ang="0" scaled="1"/>
                  </a:gradFill>
                  <a:ln>
                    <a:noFill/>
                  </a:ln>
                  <a:effectLst/>
                  <a:extLst/>
                </p:spPr>
                <p:txBody>
                  <a:bodyPr wrap="none" anchor="ctr"/>
                  <a:lstStyle/>
                  <a:p>
                    <a:pPr>
                      <a:defRPr/>
                    </a:pPr>
                    <a:endParaRPr lang="nb-NO"/>
                  </a:p>
                </p:txBody>
              </p:sp>
              <p:sp>
                <p:nvSpPr>
                  <p:cNvPr id="31786" name="Rectangle 12"/>
                  <p:cNvSpPr>
                    <a:spLocks noChangeArrowheads="1"/>
                  </p:cNvSpPr>
                  <p:nvPr/>
                </p:nvSpPr>
                <p:spPr bwMode="auto">
                  <a:xfrm>
                    <a:off x="3744" y="2112"/>
                    <a:ext cx="384" cy="144"/>
                  </a:xfrm>
                  <a:prstGeom prst="rect">
                    <a:avLst/>
                  </a:prstGeom>
                  <a:noFill/>
                  <a:ln w="9525">
                    <a:solidFill>
                      <a:schemeClr val="bg2"/>
                    </a:solidFill>
                    <a:miter lim="800000"/>
                    <a:headEnd/>
                    <a:tailEnd/>
                  </a:ln>
                </p:spPr>
                <p:txBody>
                  <a:bodyPr wrap="none" anchor="ctr"/>
                  <a:lstStyle/>
                  <a:p>
                    <a:endParaRPr lang="nb-NO"/>
                  </a:p>
                </p:txBody>
              </p:sp>
              <p:grpSp>
                <p:nvGrpSpPr>
                  <p:cNvPr id="31787" name="Group 13"/>
                  <p:cNvGrpSpPr>
                    <a:grpSpLocks/>
                  </p:cNvGrpSpPr>
                  <p:nvPr/>
                </p:nvGrpSpPr>
                <p:grpSpPr bwMode="auto">
                  <a:xfrm>
                    <a:off x="2352" y="1584"/>
                    <a:ext cx="384" cy="144"/>
                    <a:chOff x="2016" y="3600"/>
                    <a:chExt cx="384" cy="144"/>
                  </a:xfrm>
                </p:grpSpPr>
                <p:grpSp>
                  <p:nvGrpSpPr>
                    <p:cNvPr id="31819" name="Group 14"/>
                    <p:cNvGrpSpPr>
                      <a:grpSpLocks/>
                    </p:cNvGrpSpPr>
                    <p:nvPr/>
                  </p:nvGrpSpPr>
                  <p:grpSpPr bwMode="auto">
                    <a:xfrm>
                      <a:off x="2016" y="3600"/>
                      <a:ext cx="384" cy="144"/>
                      <a:chOff x="2016" y="3600"/>
                      <a:chExt cx="384" cy="144"/>
                    </a:xfrm>
                  </p:grpSpPr>
                  <p:sp>
                    <p:nvSpPr>
                      <p:cNvPr id="31822" name="Freeform 15"/>
                      <p:cNvSpPr>
                        <a:spLocks/>
                      </p:cNvSpPr>
                      <p:nvPr/>
                    </p:nvSpPr>
                    <p:spPr bwMode="auto">
                      <a:xfrm>
                        <a:off x="2016" y="3600"/>
                        <a:ext cx="384" cy="48"/>
                      </a:xfrm>
                      <a:custGeom>
                        <a:avLst/>
                        <a:gdLst>
                          <a:gd name="T0" fmla="*/ 0 w 288"/>
                          <a:gd name="T1" fmla="*/ 48 h 48"/>
                          <a:gd name="T2" fmla="*/ 1439 w 288"/>
                          <a:gd name="T3" fmla="*/ 0 h 48"/>
                          <a:gd name="T4" fmla="*/ 2880 w 288"/>
                          <a:gd name="T5" fmla="*/ 48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48"/>
                            </a:moveTo>
                            <a:cubicBezTo>
                              <a:pt x="48" y="24"/>
                              <a:pt x="96" y="0"/>
                              <a:pt x="144" y="0"/>
                            </a:cubicBezTo>
                            <a:cubicBezTo>
                              <a:pt x="192" y="0"/>
                              <a:pt x="264" y="40"/>
                              <a:pt x="288" y="48"/>
                            </a:cubicBezTo>
                          </a:path>
                        </a:pathLst>
                      </a:custGeom>
                      <a:noFill/>
                      <a:ln w="9525">
                        <a:solidFill>
                          <a:schemeClr val="bg2"/>
                        </a:solidFill>
                        <a:round/>
                        <a:headEnd/>
                        <a:tailEnd/>
                      </a:ln>
                    </p:spPr>
                    <p:txBody>
                      <a:bodyPr wrap="none" anchor="ctr"/>
                      <a:lstStyle/>
                      <a:p>
                        <a:endParaRPr lang="nb-NO"/>
                      </a:p>
                    </p:txBody>
                  </p:sp>
                  <p:sp>
                    <p:nvSpPr>
                      <p:cNvPr id="31823" name="Freeform 16"/>
                      <p:cNvSpPr>
                        <a:spLocks/>
                      </p:cNvSpPr>
                      <p:nvPr/>
                    </p:nvSpPr>
                    <p:spPr bwMode="auto">
                      <a:xfrm>
                        <a:off x="2016" y="3696"/>
                        <a:ext cx="384" cy="48"/>
                      </a:xfrm>
                      <a:custGeom>
                        <a:avLst/>
                        <a:gdLst>
                          <a:gd name="T0" fmla="*/ 0 w 288"/>
                          <a:gd name="T1" fmla="*/ 48 h 48"/>
                          <a:gd name="T2" fmla="*/ 1439 w 288"/>
                          <a:gd name="T3" fmla="*/ 0 h 48"/>
                          <a:gd name="T4" fmla="*/ 2880 w 288"/>
                          <a:gd name="T5" fmla="*/ 48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48"/>
                            </a:moveTo>
                            <a:cubicBezTo>
                              <a:pt x="48" y="24"/>
                              <a:pt x="96" y="0"/>
                              <a:pt x="144" y="0"/>
                            </a:cubicBezTo>
                            <a:cubicBezTo>
                              <a:pt x="192" y="0"/>
                              <a:pt x="264" y="40"/>
                              <a:pt x="288" y="48"/>
                            </a:cubicBezTo>
                          </a:path>
                        </a:pathLst>
                      </a:custGeom>
                      <a:noFill/>
                      <a:ln w="9525">
                        <a:solidFill>
                          <a:schemeClr val="bg2"/>
                        </a:solidFill>
                        <a:round/>
                        <a:headEnd/>
                        <a:tailEnd/>
                      </a:ln>
                    </p:spPr>
                    <p:txBody>
                      <a:bodyPr wrap="none" anchor="ctr"/>
                      <a:lstStyle/>
                      <a:p>
                        <a:endParaRPr lang="nb-NO"/>
                      </a:p>
                    </p:txBody>
                  </p:sp>
                </p:grpSp>
                <p:sp>
                  <p:nvSpPr>
                    <p:cNvPr id="31820" name="Line 17"/>
                    <p:cNvSpPr>
                      <a:spLocks noChangeShapeType="1"/>
                    </p:cNvSpPr>
                    <p:nvPr/>
                  </p:nvSpPr>
                  <p:spPr bwMode="auto">
                    <a:xfrm>
                      <a:off x="2016" y="3648"/>
                      <a:ext cx="0" cy="96"/>
                    </a:xfrm>
                    <a:prstGeom prst="line">
                      <a:avLst/>
                    </a:prstGeom>
                    <a:noFill/>
                    <a:ln w="9525">
                      <a:solidFill>
                        <a:schemeClr val="bg2"/>
                      </a:solidFill>
                      <a:round/>
                      <a:headEnd/>
                      <a:tailEnd/>
                    </a:ln>
                  </p:spPr>
                  <p:txBody>
                    <a:bodyPr wrap="none" anchor="ctr"/>
                    <a:lstStyle/>
                    <a:p>
                      <a:endParaRPr lang="nb-NO"/>
                    </a:p>
                  </p:txBody>
                </p:sp>
                <p:sp>
                  <p:nvSpPr>
                    <p:cNvPr id="31821" name="Line 18"/>
                    <p:cNvSpPr>
                      <a:spLocks noChangeShapeType="1"/>
                    </p:cNvSpPr>
                    <p:nvPr/>
                  </p:nvSpPr>
                  <p:spPr bwMode="auto">
                    <a:xfrm>
                      <a:off x="2400" y="3648"/>
                      <a:ext cx="0" cy="96"/>
                    </a:xfrm>
                    <a:prstGeom prst="line">
                      <a:avLst/>
                    </a:prstGeom>
                    <a:noFill/>
                    <a:ln w="9525">
                      <a:solidFill>
                        <a:schemeClr val="bg2"/>
                      </a:solidFill>
                      <a:round/>
                      <a:headEnd/>
                      <a:tailEnd/>
                    </a:ln>
                  </p:spPr>
                  <p:txBody>
                    <a:bodyPr wrap="none" anchor="ctr"/>
                    <a:lstStyle/>
                    <a:p>
                      <a:endParaRPr lang="nb-NO"/>
                    </a:p>
                  </p:txBody>
                </p:sp>
              </p:grpSp>
              <p:grpSp>
                <p:nvGrpSpPr>
                  <p:cNvPr id="31788" name="Group 19"/>
                  <p:cNvGrpSpPr>
                    <a:grpSpLocks/>
                  </p:cNvGrpSpPr>
                  <p:nvPr/>
                </p:nvGrpSpPr>
                <p:grpSpPr bwMode="auto">
                  <a:xfrm rot="10800000">
                    <a:off x="2357" y="2880"/>
                    <a:ext cx="384" cy="144"/>
                    <a:chOff x="2016" y="3600"/>
                    <a:chExt cx="384" cy="144"/>
                  </a:xfrm>
                </p:grpSpPr>
                <p:grpSp>
                  <p:nvGrpSpPr>
                    <p:cNvPr id="31814" name="Group 20"/>
                    <p:cNvGrpSpPr>
                      <a:grpSpLocks/>
                    </p:cNvGrpSpPr>
                    <p:nvPr/>
                  </p:nvGrpSpPr>
                  <p:grpSpPr bwMode="auto">
                    <a:xfrm>
                      <a:off x="2016" y="3600"/>
                      <a:ext cx="384" cy="144"/>
                      <a:chOff x="2016" y="3600"/>
                      <a:chExt cx="384" cy="144"/>
                    </a:xfrm>
                  </p:grpSpPr>
                  <p:sp>
                    <p:nvSpPr>
                      <p:cNvPr id="31817" name="Freeform 21"/>
                      <p:cNvSpPr>
                        <a:spLocks/>
                      </p:cNvSpPr>
                      <p:nvPr/>
                    </p:nvSpPr>
                    <p:spPr bwMode="auto">
                      <a:xfrm>
                        <a:off x="2016" y="3600"/>
                        <a:ext cx="384" cy="48"/>
                      </a:xfrm>
                      <a:custGeom>
                        <a:avLst/>
                        <a:gdLst>
                          <a:gd name="T0" fmla="*/ 0 w 288"/>
                          <a:gd name="T1" fmla="*/ 48 h 48"/>
                          <a:gd name="T2" fmla="*/ 1439 w 288"/>
                          <a:gd name="T3" fmla="*/ 0 h 48"/>
                          <a:gd name="T4" fmla="*/ 2880 w 288"/>
                          <a:gd name="T5" fmla="*/ 48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48"/>
                            </a:moveTo>
                            <a:cubicBezTo>
                              <a:pt x="48" y="24"/>
                              <a:pt x="96" y="0"/>
                              <a:pt x="144" y="0"/>
                            </a:cubicBezTo>
                            <a:cubicBezTo>
                              <a:pt x="192" y="0"/>
                              <a:pt x="264" y="40"/>
                              <a:pt x="288" y="48"/>
                            </a:cubicBezTo>
                          </a:path>
                        </a:pathLst>
                      </a:custGeom>
                      <a:noFill/>
                      <a:ln w="9525">
                        <a:solidFill>
                          <a:schemeClr val="bg2"/>
                        </a:solidFill>
                        <a:round/>
                        <a:headEnd/>
                        <a:tailEnd/>
                      </a:ln>
                    </p:spPr>
                    <p:txBody>
                      <a:bodyPr wrap="none" anchor="ctr"/>
                      <a:lstStyle/>
                      <a:p>
                        <a:endParaRPr lang="nb-NO"/>
                      </a:p>
                    </p:txBody>
                  </p:sp>
                  <p:sp>
                    <p:nvSpPr>
                      <p:cNvPr id="31818" name="Freeform 22"/>
                      <p:cNvSpPr>
                        <a:spLocks/>
                      </p:cNvSpPr>
                      <p:nvPr/>
                    </p:nvSpPr>
                    <p:spPr bwMode="auto">
                      <a:xfrm>
                        <a:off x="2016" y="3696"/>
                        <a:ext cx="384" cy="48"/>
                      </a:xfrm>
                      <a:custGeom>
                        <a:avLst/>
                        <a:gdLst>
                          <a:gd name="T0" fmla="*/ 0 w 288"/>
                          <a:gd name="T1" fmla="*/ 48 h 48"/>
                          <a:gd name="T2" fmla="*/ 1439 w 288"/>
                          <a:gd name="T3" fmla="*/ 0 h 48"/>
                          <a:gd name="T4" fmla="*/ 2880 w 288"/>
                          <a:gd name="T5" fmla="*/ 48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48"/>
                            </a:moveTo>
                            <a:cubicBezTo>
                              <a:pt x="48" y="24"/>
                              <a:pt x="96" y="0"/>
                              <a:pt x="144" y="0"/>
                            </a:cubicBezTo>
                            <a:cubicBezTo>
                              <a:pt x="192" y="0"/>
                              <a:pt x="264" y="40"/>
                              <a:pt x="288" y="48"/>
                            </a:cubicBezTo>
                          </a:path>
                        </a:pathLst>
                      </a:custGeom>
                      <a:noFill/>
                      <a:ln w="9525">
                        <a:solidFill>
                          <a:schemeClr val="bg2"/>
                        </a:solidFill>
                        <a:round/>
                        <a:headEnd/>
                        <a:tailEnd/>
                      </a:ln>
                    </p:spPr>
                    <p:txBody>
                      <a:bodyPr wrap="none" anchor="ctr"/>
                      <a:lstStyle/>
                      <a:p>
                        <a:endParaRPr lang="nb-NO"/>
                      </a:p>
                    </p:txBody>
                  </p:sp>
                </p:grpSp>
                <p:sp>
                  <p:nvSpPr>
                    <p:cNvPr id="31815" name="Line 23"/>
                    <p:cNvSpPr>
                      <a:spLocks noChangeShapeType="1"/>
                    </p:cNvSpPr>
                    <p:nvPr/>
                  </p:nvSpPr>
                  <p:spPr bwMode="auto">
                    <a:xfrm>
                      <a:off x="2016" y="3648"/>
                      <a:ext cx="0" cy="96"/>
                    </a:xfrm>
                    <a:prstGeom prst="line">
                      <a:avLst/>
                    </a:prstGeom>
                    <a:noFill/>
                    <a:ln w="9525">
                      <a:solidFill>
                        <a:schemeClr val="bg2"/>
                      </a:solidFill>
                      <a:round/>
                      <a:headEnd/>
                      <a:tailEnd/>
                    </a:ln>
                  </p:spPr>
                  <p:txBody>
                    <a:bodyPr wrap="none" anchor="ctr"/>
                    <a:lstStyle/>
                    <a:p>
                      <a:endParaRPr lang="nb-NO"/>
                    </a:p>
                  </p:txBody>
                </p:sp>
                <p:sp>
                  <p:nvSpPr>
                    <p:cNvPr id="31816" name="Line 24"/>
                    <p:cNvSpPr>
                      <a:spLocks noChangeShapeType="1"/>
                    </p:cNvSpPr>
                    <p:nvPr/>
                  </p:nvSpPr>
                  <p:spPr bwMode="auto">
                    <a:xfrm>
                      <a:off x="2400" y="3648"/>
                      <a:ext cx="0" cy="96"/>
                    </a:xfrm>
                    <a:prstGeom prst="line">
                      <a:avLst/>
                    </a:prstGeom>
                    <a:noFill/>
                    <a:ln w="9525">
                      <a:solidFill>
                        <a:schemeClr val="bg2"/>
                      </a:solidFill>
                      <a:round/>
                      <a:headEnd/>
                      <a:tailEnd/>
                    </a:ln>
                  </p:spPr>
                  <p:txBody>
                    <a:bodyPr wrap="none" anchor="ctr"/>
                    <a:lstStyle/>
                    <a:p>
                      <a:endParaRPr lang="nb-NO"/>
                    </a:p>
                  </p:txBody>
                </p:sp>
              </p:grpSp>
              <p:sp>
                <p:nvSpPr>
                  <p:cNvPr id="31789" name="Text Box 25"/>
                  <p:cNvSpPr txBox="1">
                    <a:spLocks noChangeArrowheads="1"/>
                  </p:cNvSpPr>
                  <p:nvPr/>
                </p:nvSpPr>
                <p:spPr bwMode="auto">
                  <a:xfrm>
                    <a:off x="3168" y="2179"/>
                    <a:ext cx="254" cy="173"/>
                  </a:xfrm>
                  <a:prstGeom prst="rect">
                    <a:avLst/>
                  </a:prstGeom>
                  <a:noFill/>
                  <a:ln w="9525">
                    <a:noFill/>
                    <a:miter lim="800000"/>
                    <a:headEnd/>
                    <a:tailEnd/>
                  </a:ln>
                </p:spPr>
                <p:txBody>
                  <a:bodyPr wrap="none">
                    <a:spAutoFit/>
                  </a:bodyPr>
                  <a:lstStyle/>
                  <a:p>
                    <a:pPr eaLnBrk="0" hangingPunct="0"/>
                    <a:r>
                      <a:rPr lang="nb-NO" sz="1200" b="1">
                        <a:solidFill>
                          <a:schemeClr val="bg2"/>
                        </a:solidFill>
                        <a:latin typeface="Arial" charset="0"/>
                      </a:rPr>
                      <a:t>DA</a:t>
                    </a:r>
                    <a:endParaRPr lang="nb-NO" sz="2400">
                      <a:solidFill>
                        <a:schemeClr val="bg2"/>
                      </a:solidFill>
                    </a:endParaRPr>
                  </a:p>
                </p:txBody>
              </p:sp>
              <p:sp>
                <p:nvSpPr>
                  <p:cNvPr id="31790" name="AutoShape 26"/>
                  <p:cNvSpPr>
                    <a:spLocks noChangeArrowheads="1"/>
                  </p:cNvSpPr>
                  <p:nvPr/>
                </p:nvSpPr>
                <p:spPr bwMode="auto">
                  <a:xfrm>
                    <a:off x="2928" y="2304"/>
                    <a:ext cx="240" cy="96"/>
                  </a:xfrm>
                  <a:prstGeom prst="curvedUpArrow">
                    <a:avLst>
                      <a:gd name="adj1" fmla="val 50000"/>
                      <a:gd name="adj2" fmla="val 100000"/>
                      <a:gd name="adj3" fmla="val 33333"/>
                    </a:avLst>
                  </a:prstGeom>
                  <a:solidFill>
                    <a:srgbClr val="FF0000"/>
                  </a:solidFill>
                  <a:ln w="9525">
                    <a:solidFill>
                      <a:schemeClr val="tx1"/>
                    </a:solidFill>
                    <a:miter lim="800000"/>
                    <a:headEnd/>
                    <a:tailEnd/>
                  </a:ln>
                </p:spPr>
                <p:txBody>
                  <a:bodyPr wrap="none" anchor="ctr"/>
                  <a:lstStyle/>
                  <a:p>
                    <a:endParaRPr lang="nb-NO"/>
                  </a:p>
                </p:txBody>
              </p:sp>
              <p:sp>
                <p:nvSpPr>
                  <p:cNvPr id="31791" name="AutoShape 27"/>
                  <p:cNvSpPr>
                    <a:spLocks noChangeArrowheads="1"/>
                  </p:cNvSpPr>
                  <p:nvPr/>
                </p:nvSpPr>
                <p:spPr bwMode="auto">
                  <a:xfrm rot="-10404895">
                    <a:off x="2928" y="2160"/>
                    <a:ext cx="240" cy="96"/>
                  </a:xfrm>
                  <a:prstGeom prst="curvedUpArrow">
                    <a:avLst>
                      <a:gd name="adj1" fmla="val 50000"/>
                      <a:gd name="adj2" fmla="val 100000"/>
                      <a:gd name="adj3" fmla="val 33333"/>
                    </a:avLst>
                  </a:prstGeom>
                  <a:solidFill>
                    <a:srgbClr val="FF0000"/>
                  </a:solidFill>
                  <a:ln w="9525">
                    <a:solidFill>
                      <a:schemeClr val="tx1"/>
                    </a:solidFill>
                    <a:miter lim="800000"/>
                    <a:headEnd/>
                    <a:tailEnd/>
                  </a:ln>
                </p:spPr>
                <p:txBody>
                  <a:bodyPr wrap="none" anchor="ctr"/>
                  <a:lstStyle/>
                  <a:p>
                    <a:endParaRPr lang="nb-NO"/>
                  </a:p>
                </p:txBody>
              </p:sp>
              <p:sp>
                <p:nvSpPr>
                  <p:cNvPr id="31792" name="Freeform 28"/>
                  <p:cNvSpPr>
                    <a:spLocks/>
                  </p:cNvSpPr>
                  <p:nvPr/>
                </p:nvSpPr>
                <p:spPr bwMode="auto">
                  <a:xfrm>
                    <a:off x="2336" y="3264"/>
                    <a:ext cx="448" cy="51"/>
                  </a:xfrm>
                  <a:custGeom>
                    <a:avLst/>
                    <a:gdLst>
                      <a:gd name="T0" fmla="*/ 0 w 858"/>
                      <a:gd name="T1" fmla="*/ 1 h 102"/>
                      <a:gd name="T2" fmla="*/ 1 w 858"/>
                      <a:gd name="T3" fmla="*/ 1 h 102"/>
                      <a:gd name="T4" fmla="*/ 1 w 858"/>
                      <a:gd name="T5" fmla="*/ 1 h 102"/>
                      <a:gd name="T6" fmla="*/ 1 w 858"/>
                      <a:gd name="T7" fmla="*/ 1 h 102"/>
                      <a:gd name="T8" fmla="*/ 1 w 858"/>
                      <a:gd name="T9" fmla="*/ 1 h 102"/>
                      <a:gd name="T10" fmla="*/ 2 w 858"/>
                      <a:gd name="T11" fmla="*/ 1 h 102"/>
                      <a:gd name="T12" fmla="*/ 2 w 858"/>
                      <a:gd name="T13" fmla="*/ 1 h 102"/>
                      <a:gd name="T14" fmla="*/ 2 w 858"/>
                      <a:gd name="T15" fmla="*/ 1 h 102"/>
                      <a:gd name="T16" fmla="*/ 2 w 858"/>
                      <a:gd name="T17" fmla="*/ 1 h 102"/>
                      <a:gd name="T18" fmla="*/ 2 w 858"/>
                      <a:gd name="T19" fmla="*/ 1 h 102"/>
                      <a:gd name="T20" fmla="*/ 3 w 858"/>
                      <a:gd name="T21" fmla="*/ 1 h 102"/>
                      <a:gd name="T22" fmla="*/ 3 w 858"/>
                      <a:gd name="T23" fmla="*/ 1 h 102"/>
                      <a:gd name="T24" fmla="*/ 4 w 858"/>
                      <a:gd name="T25" fmla="*/ 1 h 102"/>
                      <a:gd name="T26" fmla="*/ 4 w 858"/>
                      <a:gd name="T27" fmla="*/ 1 h 102"/>
                      <a:gd name="T28" fmla="*/ 4 w 858"/>
                      <a:gd name="T29" fmla="*/ 1 h 102"/>
                      <a:gd name="T30" fmla="*/ 4 w 858"/>
                      <a:gd name="T31" fmla="*/ 0 h 102"/>
                      <a:gd name="T32" fmla="*/ 5 w 858"/>
                      <a:gd name="T33" fmla="*/ 1 h 102"/>
                      <a:gd name="T34" fmla="*/ 5 w 858"/>
                      <a:gd name="T35" fmla="*/ 1 h 102"/>
                      <a:gd name="T36" fmla="*/ 5 w 858"/>
                      <a:gd name="T37" fmla="*/ 1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8"/>
                      <a:gd name="T58" fmla="*/ 0 h 102"/>
                      <a:gd name="T59" fmla="*/ 858 w 858"/>
                      <a:gd name="T60" fmla="*/ 102 h 1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8" h="102">
                        <a:moveTo>
                          <a:pt x="0" y="102"/>
                        </a:moveTo>
                        <a:cubicBezTo>
                          <a:pt x="19" y="74"/>
                          <a:pt x="38" y="55"/>
                          <a:pt x="70" y="45"/>
                        </a:cubicBezTo>
                        <a:cubicBezTo>
                          <a:pt x="109" y="19"/>
                          <a:pt x="95" y="50"/>
                          <a:pt x="134" y="64"/>
                        </a:cubicBezTo>
                        <a:cubicBezTo>
                          <a:pt x="138" y="70"/>
                          <a:pt x="154" y="98"/>
                          <a:pt x="166" y="96"/>
                        </a:cubicBezTo>
                        <a:cubicBezTo>
                          <a:pt x="183" y="93"/>
                          <a:pt x="192" y="74"/>
                          <a:pt x="205" y="64"/>
                        </a:cubicBezTo>
                        <a:cubicBezTo>
                          <a:pt x="222" y="51"/>
                          <a:pt x="256" y="25"/>
                          <a:pt x="256" y="25"/>
                        </a:cubicBezTo>
                        <a:cubicBezTo>
                          <a:pt x="265" y="32"/>
                          <a:pt x="274" y="37"/>
                          <a:pt x="282" y="45"/>
                        </a:cubicBezTo>
                        <a:cubicBezTo>
                          <a:pt x="287" y="50"/>
                          <a:pt x="288" y="59"/>
                          <a:pt x="294" y="64"/>
                        </a:cubicBezTo>
                        <a:cubicBezTo>
                          <a:pt x="306" y="74"/>
                          <a:pt x="333" y="89"/>
                          <a:pt x="333" y="89"/>
                        </a:cubicBezTo>
                        <a:cubicBezTo>
                          <a:pt x="388" y="35"/>
                          <a:pt x="362" y="58"/>
                          <a:pt x="410" y="19"/>
                        </a:cubicBezTo>
                        <a:cubicBezTo>
                          <a:pt x="449" y="28"/>
                          <a:pt x="462" y="64"/>
                          <a:pt x="499" y="77"/>
                        </a:cubicBezTo>
                        <a:cubicBezTo>
                          <a:pt x="511" y="44"/>
                          <a:pt x="549" y="18"/>
                          <a:pt x="582" y="6"/>
                        </a:cubicBezTo>
                        <a:cubicBezTo>
                          <a:pt x="597" y="21"/>
                          <a:pt x="612" y="36"/>
                          <a:pt x="627" y="51"/>
                        </a:cubicBezTo>
                        <a:cubicBezTo>
                          <a:pt x="633" y="57"/>
                          <a:pt x="638" y="67"/>
                          <a:pt x="646" y="70"/>
                        </a:cubicBezTo>
                        <a:cubicBezTo>
                          <a:pt x="673" y="79"/>
                          <a:pt x="660" y="73"/>
                          <a:pt x="685" y="89"/>
                        </a:cubicBezTo>
                        <a:cubicBezTo>
                          <a:pt x="699" y="44"/>
                          <a:pt x="737" y="27"/>
                          <a:pt x="774" y="0"/>
                        </a:cubicBezTo>
                        <a:cubicBezTo>
                          <a:pt x="789" y="15"/>
                          <a:pt x="804" y="30"/>
                          <a:pt x="819" y="45"/>
                        </a:cubicBezTo>
                        <a:cubicBezTo>
                          <a:pt x="825" y="51"/>
                          <a:pt x="830" y="59"/>
                          <a:pt x="838" y="64"/>
                        </a:cubicBezTo>
                        <a:cubicBezTo>
                          <a:pt x="845" y="68"/>
                          <a:pt x="858" y="77"/>
                          <a:pt x="858" y="77"/>
                        </a:cubicBezTo>
                      </a:path>
                    </a:pathLst>
                  </a:custGeom>
                  <a:noFill/>
                  <a:ln w="38100" cmpd="sng">
                    <a:solidFill>
                      <a:schemeClr val="tx1"/>
                    </a:solidFill>
                    <a:round/>
                    <a:headEnd/>
                    <a:tailEnd/>
                  </a:ln>
                </p:spPr>
                <p:txBody>
                  <a:bodyPr wrap="none" anchor="ctr"/>
                  <a:lstStyle/>
                  <a:p>
                    <a:endParaRPr lang="nb-NO"/>
                  </a:p>
                </p:txBody>
              </p:sp>
              <p:sp>
                <p:nvSpPr>
                  <p:cNvPr id="31793" name="Text Box 29"/>
                  <p:cNvSpPr txBox="1">
                    <a:spLocks noChangeArrowheads="1"/>
                  </p:cNvSpPr>
                  <p:nvPr/>
                </p:nvSpPr>
                <p:spPr bwMode="auto">
                  <a:xfrm>
                    <a:off x="2784" y="3185"/>
                    <a:ext cx="507" cy="212"/>
                  </a:xfrm>
                  <a:prstGeom prst="rect">
                    <a:avLst/>
                  </a:prstGeom>
                  <a:noFill/>
                  <a:ln w="9525">
                    <a:noFill/>
                    <a:miter lim="800000"/>
                    <a:headEnd/>
                    <a:tailEnd/>
                  </a:ln>
                </p:spPr>
                <p:txBody>
                  <a:bodyPr wrap="none">
                    <a:spAutoFit/>
                  </a:bodyPr>
                  <a:lstStyle/>
                  <a:p>
                    <a:pPr eaLnBrk="0" hangingPunct="0"/>
                    <a:r>
                      <a:rPr lang="nb-NO" sz="1600" b="1">
                        <a:latin typeface="Arial" charset="0"/>
                      </a:rPr>
                      <a:t>Etanol</a:t>
                    </a:r>
                    <a:endParaRPr lang="nb-NO" sz="2400"/>
                  </a:p>
                </p:txBody>
              </p:sp>
              <p:sp>
                <p:nvSpPr>
                  <p:cNvPr id="31794" name="Text Box 30"/>
                  <p:cNvSpPr txBox="1">
                    <a:spLocks noChangeArrowheads="1"/>
                  </p:cNvSpPr>
                  <p:nvPr/>
                </p:nvSpPr>
                <p:spPr bwMode="auto">
                  <a:xfrm>
                    <a:off x="2304" y="3024"/>
                    <a:ext cx="528" cy="173"/>
                  </a:xfrm>
                  <a:prstGeom prst="rect">
                    <a:avLst/>
                  </a:prstGeom>
                  <a:noFill/>
                  <a:ln w="9525">
                    <a:noFill/>
                    <a:miter lim="800000"/>
                    <a:headEnd/>
                    <a:tailEnd/>
                  </a:ln>
                </p:spPr>
                <p:txBody>
                  <a:bodyPr>
                    <a:spAutoFit/>
                  </a:bodyPr>
                  <a:lstStyle/>
                  <a:p>
                    <a:pPr eaLnBrk="0" hangingPunct="0">
                      <a:spcBef>
                        <a:spcPct val="50000"/>
                      </a:spcBef>
                    </a:pPr>
                    <a:r>
                      <a:rPr lang="nb-NO" sz="1200" b="1">
                        <a:latin typeface="Arial" charset="0"/>
                      </a:rPr>
                      <a:t>NDMA-R</a:t>
                    </a:r>
                    <a:endParaRPr lang="nb-NO" sz="2400"/>
                  </a:p>
                </p:txBody>
              </p:sp>
              <p:sp>
                <p:nvSpPr>
                  <p:cNvPr id="31795" name="Line 31"/>
                  <p:cNvSpPr>
                    <a:spLocks noChangeShapeType="1"/>
                  </p:cNvSpPr>
                  <p:nvPr/>
                </p:nvSpPr>
                <p:spPr bwMode="auto">
                  <a:xfrm>
                    <a:off x="2640" y="1776"/>
                    <a:ext cx="0" cy="96"/>
                  </a:xfrm>
                  <a:prstGeom prst="line">
                    <a:avLst/>
                  </a:prstGeom>
                  <a:noFill/>
                  <a:ln w="9525">
                    <a:solidFill>
                      <a:schemeClr val="bg2"/>
                    </a:solidFill>
                    <a:round/>
                    <a:headEnd/>
                    <a:tailEnd type="triangle" w="med" len="med"/>
                  </a:ln>
                </p:spPr>
                <p:txBody>
                  <a:bodyPr wrap="none" anchor="ctr"/>
                  <a:lstStyle/>
                  <a:p>
                    <a:endParaRPr lang="nb-NO"/>
                  </a:p>
                </p:txBody>
              </p:sp>
              <p:sp>
                <p:nvSpPr>
                  <p:cNvPr id="31796" name="Text Box 32"/>
                  <p:cNvSpPr txBox="1">
                    <a:spLocks noChangeArrowheads="1"/>
                  </p:cNvSpPr>
                  <p:nvPr/>
                </p:nvSpPr>
                <p:spPr bwMode="auto">
                  <a:xfrm>
                    <a:off x="4416" y="1123"/>
                    <a:ext cx="318" cy="173"/>
                  </a:xfrm>
                  <a:prstGeom prst="rect">
                    <a:avLst/>
                  </a:prstGeom>
                  <a:noFill/>
                  <a:ln w="9525">
                    <a:noFill/>
                    <a:miter lim="800000"/>
                    <a:headEnd/>
                    <a:tailEnd/>
                  </a:ln>
                </p:spPr>
                <p:txBody>
                  <a:bodyPr wrap="none">
                    <a:spAutoFit/>
                  </a:bodyPr>
                  <a:lstStyle/>
                  <a:p>
                    <a:pPr eaLnBrk="0" hangingPunct="0"/>
                    <a:r>
                      <a:rPr lang="nb-NO" sz="1200" b="1">
                        <a:solidFill>
                          <a:schemeClr val="bg2"/>
                        </a:solidFill>
                        <a:latin typeface="Arial" charset="0"/>
                      </a:rPr>
                      <a:t>ENK</a:t>
                    </a:r>
                    <a:endParaRPr lang="nb-NO" sz="2400">
                      <a:solidFill>
                        <a:schemeClr val="bg2"/>
                      </a:solidFill>
                    </a:endParaRPr>
                  </a:p>
                </p:txBody>
              </p:sp>
              <p:sp>
                <p:nvSpPr>
                  <p:cNvPr id="31797" name="Text Box 33"/>
                  <p:cNvSpPr txBox="1">
                    <a:spLocks noChangeArrowheads="1"/>
                  </p:cNvSpPr>
                  <p:nvPr/>
                </p:nvSpPr>
                <p:spPr bwMode="auto">
                  <a:xfrm>
                    <a:off x="4752" y="1507"/>
                    <a:ext cx="398" cy="173"/>
                  </a:xfrm>
                  <a:prstGeom prst="rect">
                    <a:avLst/>
                  </a:prstGeom>
                  <a:noFill/>
                  <a:ln w="9525">
                    <a:noFill/>
                    <a:miter lim="800000"/>
                    <a:headEnd/>
                    <a:tailEnd/>
                  </a:ln>
                </p:spPr>
                <p:txBody>
                  <a:bodyPr wrap="none">
                    <a:spAutoFit/>
                  </a:bodyPr>
                  <a:lstStyle/>
                  <a:p>
                    <a:pPr eaLnBrk="0" hangingPunct="0"/>
                    <a:r>
                      <a:rPr lang="nb-NO" sz="1200" b="1">
                        <a:solidFill>
                          <a:schemeClr val="bg2"/>
                        </a:solidFill>
                        <a:latin typeface="Arial" charset="0"/>
                      </a:rPr>
                      <a:t>GABA</a:t>
                    </a:r>
                    <a:endParaRPr lang="nb-NO" sz="2400">
                      <a:solidFill>
                        <a:schemeClr val="bg2"/>
                      </a:solidFill>
                    </a:endParaRPr>
                  </a:p>
                </p:txBody>
              </p:sp>
              <p:sp>
                <p:nvSpPr>
                  <p:cNvPr id="31798" name="Text Box 34"/>
                  <p:cNvSpPr txBox="1">
                    <a:spLocks noChangeArrowheads="1"/>
                  </p:cNvSpPr>
                  <p:nvPr/>
                </p:nvSpPr>
                <p:spPr bwMode="auto">
                  <a:xfrm>
                    <a:off x="4704" y="1680"/>
                    <a:ext cx="499" cy="173"/>
                  </a:xfrm>
                  <a:prstGeom prst="rect">
                    <a:avLst/>
                  </a:prstGeom>
                  <a:noFill/>
                  <a:ln w="9525">
                    <a:noFill/>
                    <a:miter lim="800000"/>
                    <a:headEnd/>
                    <a:tailEnd/>
                  </a:ln>
                </p:spPr>
                <p:txBody>
                  <a:bodyPr wrap="none">
                    <a:spAutoFit/>
                  </a:bodyPr>
                  <a:lstStyle/>
                  <a:p>
                    <a:pPr eaLnBrk="0" hangingPunct="0"/>
                    <a:r>
                      <a:rPr lang="nb-NO" sz="1200" b="1">
                        <a:solidFill>
                          <a:schemeClr val="bg2"/>
                        </a:solidFill>
                        <a:latin typeface="Arial" charset="0"/>
                      </a:rPr>
                      <a:t>GABA-R</a:t>
                    </a:r>
                    <a:endParaRPr lang="nb-NO" sz="2400">
                      <a:solidFill>
                        <a:schemeClr val="bg2"/>
                      </a:solidFill>
                    </a:endParaRPr>
                  </a:p>
                </p:txBody>
              </p:sp>
              <p:sp>
                <p:nvSpPr>
                  <p:cNvPr id="31799" name="Line 35"/>
                  <p:cNvSpPr>
                    <a:spLocks noChangeShapeType="1"/>
                  </p:cNvSpPr>
                  <p:nvPr/>
                </p:nvSpPr>
                <p:spPr bwMode="auto">
                  <a:xfrm>
                    <a:off x="4992" y="1872"/>
                    <a:ext cx="0" cy="96"/>
                  </a:xfrm>
                  <a:prstGeom prst="line">
                    <a:avLst/>
                  </a:prstGeom>
                  <a:noFill/>
                  <a:ln w="9525">
                    <a:solidFill>
                      <a:schemeClr val="bg2"/>
                    </a:solidFill>
                    <a:round/>
                    <a:headEnd/>
                    <a:tailEnd type="triangle" w="med" len="med"/>
                  </a:ln>
                </p:spPr>
                <p:txBody>
                  <a:bodyPr wrap="none" anchor="ctr"/>
                  <a:lstStyle/>
                  <a:p>
                    <a:endParaRPr lang="nb-NO"/>
                  </a:p>
                </p:txBody>
              </p:sp>
              <p:sp>
                <p:nvSpPr>
                  <p:cNvPr id="31800" name="Text Box 36"/>
                  <p:cNvSpPr txBox="1">
                    <a:spLocks noChangeArrowheads="1"/>
                  </p:cNvSpPr>
                  <p:nvPr/>
                </p:nvSpPr>
                <p:spPr bwMode="auto">
                  <a:xfrm>
                    <a:off x="3648" y="1756"/>
                    <a:ext cx="507" cy="212"/>
                  </a:xfrm>
                  <a:prstGeom prst="rect">
                    <a:avLst/>
                  </a:prstGeom>
                  <a:noFill/>
                  <a:ln w="9525">
                    <a:noFill/>
                    <a:miter lim="800000"/>
                    <a:headEnd/>
                    <a:tailEnd/>
                  </a:ln>
                </p:spPr>
                <p:txBody>
                  <a:bodyPr wrap="none">
                    <a:spAutoFit/>
                  </a:bodyPr>
                  <a:lstStyle/>
                  <a:p>
                    <a:pPr eaLnBrk="0" hangingPunct="0"/>
                    <a:r>
                      <a:rPr lang="nb-NO" sz="1600" b="1">
                        <a:latin typeface="Arial" charset="0"/>
                      </a:rPr>
                      <a:t>Etanol</a:t>
                    </a:r>
                    <a:endParaRPr lang="nb-NO" sz="2400"/>
                  </a:p>
                </p:txBody>
              </p:sp>
              <p:sp>
                <p:nvSpPr>
                  <p:cNvPr id="31801" name="Text Box 37"/>
                  <p:cNvSpPr txBox="1">
                    <a:spLocks noChangeArrowheads="1"/>
                  </p:cNvSpPr>
                  <p:nvPr/>
                </p:nvSpPr>
                <p:spPr bwMode="auto">
                  <a:xfrm>
                    <a:off x="3966" y="1968"/>
                    <a:ext cx="402" cy="173"/>
                  </a:xfrm>
                  <a:prstGeom prst="rect">
                    <a:avLst/>
                  </a:prstGeom>
                  <a:noFill/>
                  <a:ln w="9525">
                    <a:noFill/>
                    <a:miter lim="800000"/>
                    <a:headEnd/>
                    <a:tailEnd/>
                  </a:ln>
                </p:spPr>
                <p:txBody>
                  <a:bodyPr wrap="none">
                    <a:spAutoFit/>
                  </a:bodyPr>
                  <a:lstStyle/>
                  <a:p>
                    <a:pPr eaLnBrk="0" hangingPunct="0"/>
                    <a:r>
                      <a:rPr lang="nb-NO" sz="1200" b="1">
                        <a:latin typeface="Arial" charset="0"/>
                      </a:rPr>
                      <a:t>5HT</a:t>
                    </a:r>
                    <a:r>
                      <a:rPr lang="nb-NO" sz="1200" b="1" baseline="-25000">
                        <a:latin typeface="Arial" charset="0"/>
                      </a:rPr>
                      <a:t>3</a:t>
                    </a:r>
                    <a:r>
                      <a:rPr lang="nb-NO" sz="1200" b="1">
                        <a:latin typeface="Arial" charset="0"/>
                      </a:rPr>
                      <a:t>R</a:t>
                    </a:r>
                    <a:endParaRPr lang="nb-NO" sz="2400"/>
                  </a:p>
                </p:txBody>
              </p:sp>
              <p:sp>
                <p:nvSpPr>
                  <p:cNvPr id="31802" name="Text Box 38"/>
                  <p:cNvSpPr txBox="1">
                    <a:spLocks noChangeArrowheads="1"/>
                  </p:cNvSpPr>
                  <p:nvPr/>
                </p:nvSpPr>
                <p:spPr bwMode="auto">
                  <a:xfrm>
                    <a:off x="2117" y="2044"/>
                    <a:ext cx="624" cy="366"/>
                  </a:xfrm>
                  <a:prstGeom prst="rect">
                    <a:avLst/>
                  </a:prstGeom>
                  <a:noFill/>
                  <a:ln w="9525">
                    <a:noFill/>
                    <a:miter lim="800000"/>
                    <a:headEnd/>
                    <a:tailEnd/>
                  </a:ln>
                </p:spPr>
                <p:txBody>
                  <a:bodyPr>
                    <a:spAutoFit/>
                  </a:bodyPr>
                  <a:lstStyle/>
                  <a:p>
                    <a:pPr eaLnBrk="0" hangingPunct="0">
                      <a:spcBef>
                        <a:spcPct val="50000"/>
                      </a:spcBef>
                    </a:pPr>
                    <a:r>
                      <a:rPr lang="nb-NO" sz="1600" b="1">
                        <a:solidFill>
                          <a:schemeClr val="bg2"/>
                        </a:solidFill>
                        <a:latin typeface="Arial" charset="0"/>
                      </a:rPr>
                      <a:t>NAc-neuron</a:t>
                    </a:r>
                    <a:endParaRPr lang="nb-NO" sz="2400">
                      <a:solidFill>
                        <a:schemeClr val="bg2"/>
                      </a:solidFill>
                    </a:endParaRPr>
                  </a:p>
                </p:txBody>
              </p:sp>
              <p:sp>
                <p:nvSpPr>
                  <p:cNvPr id="31803" name="AutoShape 39"/>
                  <p:cNvSpPr>
                    <a:spLocks noChangeArrowheads="1"/>
                  </p:cNvSpPr>
                  <p:nvPr/>
                </p:nvSpPr>
                <p:spPr bwMode="auto">
                  <a:xfrm rot="3263058">
                    <a:off x="1198" y="1968"/>
                    <a:ext cx="288" cy="96"/>
                  </a:xfrm>
                  <a:prstGeom prst="lef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nb-NO"/>
                  </a:p>
                </p:txBody>
              </p:sp>
              <p:sp>
                <p:nvSpPr>
                  <p:cNvPr id="31804" name="Text Box 40"/>
                  <p:cNvSpPr txBox="1">
                    <a:spLocks noChangeArrowheads="1"/>
                  </p:cNvSpPr>
                  <p:nvPr/>
                </p:nvSpPr>
                <p:spPr bwMode="auto">
                  <a:xfrm>
                    <a:off x="576" y="1536"/>
                    <a:ext cx="1008" cy="288"/>
                  </a:xfrm>
                  <a:prstGeom prst="rect">
                    <a:avLst/>
                  </a:prstGeom>
                  <a:solidFill>
                    <a:schemeClr val="bg1"/>
                  </a:solidFill>
                  <a:ln w="9525">
                    <a:noFill/>
                    <a:miter lim="800000"/>
                    <a:headEnd/>
                    <a:tailEnd/>
                  </a:ln>
                </p:spPr>
                <p:txBody>
                  <a:bodyPr>
                    <a:spAutoFit/>
                  </a:bodyPr>
                  <a:lstStyle/>
                  <a:p>
                    <a:pPr eaLnBrk="0" hangingPunct="0">
                      <a:spcBef>
                        <a:spcPct val="50000"/>
                      </a:spcBef>
                    </a:pPr>
                    <a:r>
                      <a:rPr lang="nb-NO" sz="1200" b="1">
                        <a:latin typeface="Arial" charset="0"/>
                      </a:rPr>
                      <a:t>Belønning</a:t>
                    </a:r>
                    <a:br>
                      <a:rPr lang="nb-NO" sz="1200" b="1">
                        <a:latin typeface="Arial" charset="0"/>
                      </a:rPr>
                    </a:br>
                    <a:r>
                      <a:rPr lang="nb-NO" sz="1200" b="1">
                        <a:latin typeface="Arial" charset="0"/>
                      </a:rPr>
                      <a:t>Stemningsleie</a:t>
                    </a:r>
                    <a:endParaRPr lang="nb-NO" sz="1200"/>
                  </a:p>
                </p:txBody>
              </p:sp>
              <p:sp>
                <p:nvSpPr>
                  <p:cNvPr id="31805" name="AutoShape 41"/>
                  <p:cNvSpPr>
                    <a:spLocks noChangeArrowheads="1"/>
                  </p:cNvSpPr>
                  <p:nvPr/>
                </p:nvSpPr>
                <p:spPr bwMode="auto">
                  <a:xfrm rot="-2725829">
                    <a:off x="1200" y="2352"/>
                    <a:ext cx="288" cy="96"/>
                  </a:xfrm>
                  <a:prstGeom prst="lef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nb-NO"/>
                  </a:p>
                </p:txBody>
              </p:sp>
              <p:sp>
                <p:nvSpPr>
                  <p:cNvPr id="31806" name="Text Box 42"/>
                  <p:cNvSpPr txBox="1">
                    <a:spLocks noChangeArrowheads="1"/>
                  </p:cNvSpPr>
                  <p:nvPr/>
                </p:nvSpPr>
                <p:spPr bwMode="auto">
                  <a:xfrm>
                    <a:off x="576" y="2544"/>
                    <a:ext cx="1008" cy="288"/>
                  </a:xfrm>
                  <a:prstGeom prst="rect">
                    <a:avLst/>
                  </a:prstGeom>
                  <a:noFill/>
                  <a:ln w="9525">
                    <a:noFill/>
                    <a:miter lim="800000"/>
                    <a:headEnd/>
                    <a:tailEnd/>
                  </a:ln>
                </p:spPr>
                <p:txBody>
                  <a:bodyPr>
                    <a:spAutoFit/>
                  </a:bodyPr>
                  <a:lstStyle/>
                  <a:p>
                    <a:pPr eaLnBrk="0" hangingPunct="0">
                      <a:spcBef>
                        <a:spcPct val="50000"/>
                      </a:spcBef>
                    </a:pPr>
                    <a:r>
                      <a:rPr lang="nb-NO" sz="1200" b="1">
                        <a:latin typeface="Arial" charset="0"/>
                      </a:rPr>
                      <a:t>Motivasjon</a:t>
                    </a:r>
                    <a:br>
                      <a:rPr lang="nb-NO" sz="1200" b="1">
                        <a:latin typeface="Arial" charset="0"/>
                      </a:rPr>
                    </a:br>
                    <a:r>
                      <a:rPr lang="nb-NO" sz="1200" b="1">
                        <a:latin typeface="Arial" charset="0"/>
                      </a:rPr>
                      <a:t>Betydning</a:t>
                    </a:r>
                    <a:endParaRPr lang="nb-NO" sz="1200"/>
                  </a:p>
                </p:txBody>
              </p:sp>
              <p:sp>
                <p:nvSpPr>
                  <p:cNvPr id="31807" name="Line 43"/>
                  <p:cNvSpPr>
                    <a:spLocks noChangeShapeType="1"/>
                  </p:cNvSpPr>
                  <p:nvPr/>
                </p:nvSpPr>
                <p:spPr bwMode="auto">
                  <a:xfrm flipV="1">
                    <a:off x="1248" y="1536"/>
                    <a:ext cx="0" cy="96"/>
                  </a:xfrm>
                  <a:prstGeom prst="line">
                    <a:avLst/>
                  </a:prstGeom>
                  <a:noFill/>
                  <a:ln w="9525">
                    <a:solidFill>
                      <a:schemeClr val="tx1"/>
                    </a:solidFill>
                    <a:round/>
                    <a:headEnd/>
                    <a:tailEnd type="triangle" w="med" len="med"/>
                  </a:ln>
                </p:spPr>
                <p:txBody>
                  <a:bodyPr wrap="none" anchor="ctr"/>
                  <a:lstStyle/>
                  <a:p>
                    <a:endParaRPr lang="nb-NO"/>
                  </a:p>
                </p:txBody>
              </p:sp>
              <p:sp>
                <p:nvSpPr>
                  <p:cNvPr id="31808" name="Line 44"/>
                  <p:cNvSpPr>
                    <a:spLocks noChangeShapeType="1"/>
                  </p:cNvSpPr>
                  <p:nvPr/>
                </p:nvSpPr>
                <p:spPr bwMode="auto">
                  <a:xfrm flipV="1">
                    <a:off x="1200" y="2592"/>
                    <a:ext cx="0" cy="96"/>
                  </a:xfrm>
                  <a:prstGeom prst="line">
                    <a:avLst/>
                  </a:prstGeom>
                  <a:noFill/>
                  <a:ln w="9525">
                    <a:solidFill>
                      <a:schemeClr val="tx1"/>
                    </a:solidFill>
                    <a:round/>
                    <a:headEnd/>
                    <a:tailEnd type="triangle" w="med" len="med"/>
                  </a:ln>
                </p:spPr>
                <p:txBody>
                  <a:bodyPr wrap="none" anchor="ctr"/>
                  <a:lstStyle/>
                  <a:p>
                    <a:endParaRPr lang="nb-NO"/>
                  </a:p>
                </p:txBody>
              </p:sp>
              <p:sp>
                <p:nvSpPr>
                  <p:cNvPr id="31809" name="Line 45"/>
                  <p:cNvSpPr>
                    <a:spLocks noChangeShapeType="1"/>
                  </p:cNvSpPr>
                  <p:nvPr/>
                </p:nvSpPr>
                <p:spPr bwMode="auto">
                  <a:xfrm flipV="1">
                    <a:off x="2309" y="2784"/>
                    <a:ext cx="0" cy="96"/>
                  </a:xfrm>
                  <a:prstGeom prst="line">
                    <a:avLst/>
                  </a:prstGeom>
                  <a:noFill/>
                  <a:ln w="9525">
                    <a:solidFill>
                      <a:schemeClr val="bg2"/>
                    </a:solidFill>
                    <a:round/>
                    <a:headEnd/>
                    <a:tailEnd type="triangle" w="med" len="med"/>
                  </a:ln>
                </p:spPr>
                <p:txBody>
                  <a:bodyPr wrap="none" anchor="ctr"/>
                  <a:lstStyle/>
                  <a:p>
                    <a:endParaRPr lang="nb-NO"/>
                  </a:p>
                </p:txBody>
              </p:sp>
              <p:sp>
                <p:nvSpPr>
                  <p:cNvPr id="31810" name="Text Box 46"/>
                  <p:cNvSpPr txBox="1">
                    <a:spLocks noChangeArrowheads="1"/>
                  </p:cNvSpPr>
                  <p:nvPr/>
                </p:nvSpPr>
                <p:spPr bwMode="auto">
                  <a:xfrm>
                    <a:off x="2928" y="1536"/>
                    <a:ext cx="816" cy="520"/>
                  </a:xfrm>
                  <a:prstGeom prst="rect">
                    <a:avLst/>
                  </a:prstGeom>
                  <a:noFill/>
                  <a:ln w="9525">
                    <a:noFill/>
                    <a:miter lim="800000"/>
                    <a:headEnd/>
                    <a:tailEnd/>
                  </a:ln>
                </p:spPr>
                <p:txBody>
                  <a:bodyPr>
                    <a:spAutoFit/>
                  </a:bodyPr>
                  <a:lstStyle/>
                  <a:p>
                    <a:pPr eaLnBrk="0" hangingPunct="0">
                      <a:spcBef>
                        <a:spcPct val="50000"/>
                      </a:spcBef>
                    </a:pPr>
                    <a:r>
                      <a:rPr lang="nb-NO" sz="1600" b="1">
                        <a:latin typeface="Arial" charset="0"/>
                      </a:rPr>
                      <a:t>Amfetamin</a:t>
                    </a:r>
                    <a:br>
                      <a:rPr lang="nb-NO" sz="1600" b="1">
                        <a:latin typeface="Arial" charset="0"/>
                      </a:rPr>
                    </a:br>
                    <a:r>
                      <a:rPr lang="nb-NO" sz="1600" b="1">
                        <a:latin typeface="Arial" charset="0"/>
                      </a:rPr>
                      <a:t>Ecstasy</a:t>
                    </a:r>
                    <a:br>
                      <a:rPr lang="nb-NO" sz="1600" b="1">
                        <a:latin typeface="Arial" charset="0"/>
                      </a:rPr>
                    </a:br>
                    <a:r>
                      <a:rPr lang="nb-NO" sz="1600" b="1">
                        <a:latin typeface="Arial" charset="0"/>
                      </a:rPr>
                      <a:t>Kokain</a:t>
                    </a:r>
                    <a:endParaRPr lang="nb-NO" sz="2400"/>
                  </a:p>
                </p:txBody>
              </p:sp>
              <p:sp>
                <p:nvSpPr>
                  <p:cNvPr id="31811" name="Text Box 47"/>
                  <p:cNvSpPr txBox="1">
                    <a:spLocks noChangeArrowheads="1"/>
                  </p:cNvSpPr>
                  <p:nvPr/>
                </p:nvSpPr>
                <p:spPr bwMode="auto">
                  <a:xfrm rot="-5400000">
                    <a:off x="2661" y="2183"/>
                    <a:ext cx="433" cy="192"/>
                  </a:xfrm>
                  <a:prstGeom prst="rect">
                    <a:avLst/>
                  </a:prstGeom>
                  <a:noFill/>
                  <a:ln w="9525">
                    <a:noFill/>
                    <a:miter lim="800000"/>
                    <a:headEnd/>
                    <a:tailEnd/>
                  </a:ln>
                </p:spPr>
                <p:txBody>
                  <a:bodyPr>
                    <a:spAutoFit/>
                  </a:bodyPr>
                  <a:lstStyle/>
                  <a:p>
                    <a:pPr eaLnBrk="0" hangingPunct="0">
                      <a:spcBef>
                        <a:spcPct val="50000"/>
                      </a:spcBef>
                    </a:pPr>
                    <a:r>
                      <a:rPr lang="nb-NO" sz="1400" b="1">
                        <a:solidFill>
                          <a:schemeClr val="bg2"/>
                        </a:solidFill>
                        <a:latin typeface="Arial Narrow" pitchFamily="34" charset="0"/>
                      </a:rPr>
                      <a:t>DA-R</a:t>
                    </a:r>
                    <a:endParaRPr lang="nb-NO" sz="2400">
                      <a:solidFill>
                        <a:schemeClr val="bg2"/>
                      </a:solidFill>
                    </a:endParaRPr>
                  </a:p>
                </p:txBody>
              </p:sp>
              <p:sp>
                <p:nvSpPr>
                  <p:cNvPr id="31812" name="Text Box 48"/>
                  <p:cNvSpPr txBox="1">
                    <a:spLocks noChangeArrowheads="1"/>
                  </p:cNvSpPr>
                  <p:nvPr/>
                </p:nvSpPr>
                <p:spPr bwMode="auto">
                  <a:xfrm>
                    <a:off x="4780" y="1200"/>
                    <a:ext cx="404" cy="144"/>
                  </a:xfrm>
                  <a:prstGeom prst="rect">
                    <a:avLst/>
                  </a:prstGeom>
                  <a:noFill/>
                  <a:ln w="9525">
                    <a:noFill/>
                    <a:miter lim="800000"/>
                    <a:headEnd/>
                    <a:tailEnd/>
                  </a:ln>
                </p:spPr>
                <p:txBody>
                  <a:bodyPr wrap="none">
                    <a:spAutoFit/>
                  </a:bodyPr>
                  <a:lstStyle/>
                  <a:p>
                    <a:pPr eaLnBrk="0" hangingPunct="0"/>
                    <a:r>
                      <a:rPr lang="nb-NO" sz="900" b="1">
                        <a:solidFill>
                          <a:schemeClr val="bg2"/>
                        </a:solidFill>
                        <a:latin typeface="Arial" charset="0"/>
                      </a:rPr>
                      <a:t>GABA-R</a:t>
                    </a:r>
                    <a:endParaRPr lang="nb-NO" sz="900">
                      <a:solidFill>
                        <a:schemeClr val="bg2"/>
                      </a:solidFill>
                    </a:endParaRPr>
                  </a:p>
                </p:txBody>
              </p:sp>
              <p:sp>
                <p:nvSpPr>
                  <p:cNvPr id="31813" name="Text Box 49"/>
                  <p:cNvSpPr txBox="1">
                    <a:spLocks noChangeArrowheads="1"/>
                  </p:cNvSpPr>
                  <p:nvPr/>
                </p:nvSpPr>
                <p:spPr bwMode="auto">
                  <a:xfrm>
                    <a:off x="5280" y="1123"/>
                    <a:ext cx="398" cy="173"/>
                  </a:xfrm>
                  <a:prstGeom prst="rect">
                    <a:avLst/>
                  </a:prstGeom>
                  <a:noFill/>
                  <a:ln w="9525">
                    <a:noFill/>
                    <a:miter lim="800000"/>
                    <a:headEnd/>
                    <a:tailEnd/>
                  </a:ln>
                </p:spPr>
                <p:txBody>
                  <a:bodyPr wrap="none">
                    <a:spAutoFit/>
                  </a:bodyPr>
                  <a:lstStyle/>
                  <a:p>
                    <a:pPr eaLnBrk="0" hangingPunct="0"/>
                    <a:r>
                      <a:rPr lang="nb-NO" sz="1200" b="1">
                        <a:solidFill>
                          <a:schemeClr val="bg2"/>
                        </a:solidFill>
                        <a:latin typeface="Arial" charset="0"/>
                      </a:rPr>
                      <a:t>GABA</a:t>
                    </a:r>
                    <a:endParaRPr lang="nb-NO" sz="2400">
                      <a:solidFill>
                        <a:schemeClr val="bg2"/>
                      </a:solidFill>
                    </a:endParaRPr>
                  </a:p>
                </p:txBody>
              </p:sp>
            </p:grpSp>
            <p:sp>
              <p:nvSpPr>
                <p:cNvPr id="31777" name="Text Box 50"/>
                <p:cNvSpPr txBox="1">
                  <a:spLocks noChangeArrowheads="1"/>
                </p:cNvSpPr>
                <p:nvPr/>
              </p:nvSpPr>
              <p:spPr bwMode="auto">
                <a:xfrm>
                  <a:off x="2371" y="1851"/>
                  <a:ext cx="340" cy="173"/>
                </a:xfrm>
                <a:prstGeom prst="rect">
                  <a:avLst/>
                </a:prstGeom>
                <a:noFill/>
                <a:ln w="9525">
                  <a:noFill/>
                  <a:miter lim="800000"/>
                  <a:headEnd/>
                  <a:tailEnd/>
                </a:ln>
              </p:spPr>
              <p:txBody>
                <a:bodyPr wrap="none">
                  <a:spAutoFit/>
                </a:bodyPr>
                <a:lstStyle/>
                <a:p>
                  <a:pPr eaLnBrk="0" hangingPunct="0"/>
                  <a:r>
                    <a:rPr lang="nb-NO" sz="1200" b="1">
                      <a:solidFill>
                        <a:schemeClr val="bg2"/>
                      </a:solidFill>
                      <a:latin typeface="Arial" charset="0"/>
                    </a:rPr>
                    <a:t>MOR</a:t>
                  </a:r>
                  <a:endParaRPr lang="nb-NO" sz="2400">
                    <a:solidFill>
                      <a:schemeClr val="bg2"/>
                    </a:solidFill>
                  </a:endParaRPr>
                </a:p>
              </p:txBody>
            </p:sp>
            <p:sp>
              <p:nvSpPr>
                <p:cNvPr id="31778" name="Rectangle 51"/>
                <p:cNvSpPr>
                  <a:spLocks noChangeArrowheads="1"/>
                </p:cNvSpPr>
                <p:nvPr/>
              </p:nvSpPr>
              <p:spPr bwMode="auto">
                <a:xfrm rot="2789279">
                  <a:off x="4586" y="1281"/>
                  <a:ext cx="72" cy="144"/>
                </a:xfrm>
                <a:prstGeom prst="rect">
                  <a:avLst/>
                </a:prstGeom>
                <a:noFill/>
                <a:ln w="9525">
                  <a:solidFill>
                    <a:schemeClr val="bg2"/>
                  </a:solidFill>
                  <a:miter lim="800000"/>
                  <a:headEnd/>
                  <a:tailEnd/>
                </a:ln>
              </p:spPr>
              <p:txBody>
                <a:bodyPr wrap="none" anchor="ctr"/>
                <a:lstStyle/>
                <a:p>
                  <a:endParaRPr lang="nb-NO"/>
                </a:p>
              </p:txBody>
            </p:sp>
            <p:sp>
              <p:nvSpPr>
                <p:cNvPr id="31779" name="Text Box 52"/>
                <p:cNvSpPr txBox="1">
                  <a:spLocks noChangeArrowheads="1"/>
                </p:cNvSpPr>
                <p:nvPr/>
              </p:nvSpPr>
              <p:spPr bwMode="auto">
                <a:xfrm>
                  <a:off x="4310" y="1216"/>
                  <a:ext cx="323" cy="173"/>
                </a:xfrm>
                <a:prstGeom prst="rect">
                  <a:avLst/>
                </a:prstGeom>
                <a:noFill/>
                <a:ln w="9525">
                  <a:noFill/>
                  <a:miter lim="800000"/>
                  <a:headEnd/>
                  <a:tailEnd/>
                </a:ln>
              </p:spPr>
              <p:txBody>
                <a:bodyPr wrap="none">
                  <a:spAutoFit/>
                </a:bodyPr>
                <a:lstStyle/>
                <a:p>
                  <a:pPr eaLnBrk="0" hangingPunct="0"/>
                  <a:r>
                    <a:rPr lang="nb-NO" sz="1200" b="1">
                      <a:latin typeface="Arial" charset="0"/>
                    </a:rPr>
                    <a:t>CBR</a:t>
                  </a:r>
                  <a:endParaRPr lang="nb-NO" sz="2400"/>
                </a:p>
              </p:txBody>
            </p:sp>
            <p:sp>
              <p:nvSpPr>
                <p:cNvPr id="31780" name="Text Box 53"/>
                <p:cNvSpPr txBox="1">
                  <a:spLocks noChangeArrowheads="1"/>
                </p:cNvSpPr>
                <p:nvPr/>
              </p:nvSpPr>
              <p:spPr bwMode="auto">
                <a:xfrm>
                  <a:off x="1872" y="1797"/>
                  <a:ext cx="624" cy="212"/>
                </a:xfrm>
                <a:prstGeom prst="rect">
                  <a:avLst/>
                </a:prstGeom>
                <a:noFill/>
                <a:ln w="9525">
                  <a:noFill/>
                  <a:miter lim="800000"/>
                  <a:headEnd/>
                  <a:tailEnd/>
                </a:ln>
              </p:spPr>
              <p:txBody>
                <a:bodyPr>
                  <a:spAutoFit/>
                </a:bodyPr>
                <a:lstStyle/>
                <a:p>
                  <a:pPr eaLnBrk="0" hangingPunct="0">
                    <a:spcBef>
                      <a:spcPct val="50000"/>
                    </a:spcBef>
                  </a:pPr>
                  <a:r>
                    <a:rPr lang="nb-NO" sz="1600" b="1">
                      <a:latin typeface="Arial" charset="0"/>
                    </a:rPr>
                    <a:t>Opiater</a:t>
                  </a:r>
                  <a:endParaRPr lang="nb-NO" sz="2400"/>
                </a:p>
              </p:txBody>
            </p:sp>
            <p:sp>
              <p:nvSpPr>
                <p:cNvPr id="31781" name="Text Box 54"/>
                <p:cNvSpPr txBox="1">
                  <a:spLocks noChangeArrowheads="1"/>
                </p:cNvSpPr>
                <p:nvPr/>
              </p:nvSpPr>
              <p:spPr bwMode="auto">
                <a:xfrm>
                  <a:off x="4684" y="887"/>
                  <a:ext cx="720" cy="366"/>
                </a:xfrm>
                <a:prstGeom prst="rect">
                  <a:avLst/>
                </a:prstGeom>
                <a:noFill/>
                <a:ln w="9525">
                  <a:noFill/>
                  <a:miter lim="800000"/>
                  <a:headEnd/>
                  <a:tailEnd/>
                </a:ln>
              </p:spPr>
              <p:txBody>
                <a:bodyPr>
                  <a:spAutoFit/>
                </a:bodyPr>
                <a:lstStyle/>
                <a:p>
                  <a:pPr eaLnBrk="0" hangingPunct="0">
                    <a:spcBef>
                      <a:spcPct val="50000"/>
                    </a:spcBef>
                  </a:pPr>
                  <a:r>
                    <a:rPr lang="nb-NO" sz="1600" b="1">
                      <a:latin typeface="Arial" charset="0"/>
                    </a:rPr>
                    <a:t>Opiater</a:t>
                  </a:r>
                  <a:br>
                    <a:rPr lang="nb-NO" sz="1600" b="1">
                      <a:latin typeface="Arial" charset="0"/>
                    </a:rPr>
                  </a:br>
                  <a:r>
                    <a:rPr lang="nb-NO" sz="1600" b="1">
                      <a:latin typeface="Arial" charset="0"/>
                    </a:rPr>
                    <a:t>Cannabis</a:t>
                  </a:r>
                  <a:endParaRPr lang="nb-NO" sz="2400"/>
                </a:p>
              </p:txBody>
            </p:sp>
          </p:grpSp>
          <p:grpSp>
            <p:nvGrpSpPr>
              <p:cNvPr id="31763" name="Group 55"/>
              <p:cNvGrpSpPr>
                <a:grpSpLocks/>
              </p:cNvGrpSpPr>
              <p:nvPr/>
            </p:nvGrpSpPr>
            <p:grpSpPr bwMode="auto">
              <a:xfrm rot="-5400000">
                <a:off x="4680" y="1448"/>
                <a:ext cx="216" cy="120"/>
                <a:chOff x="2016" y="3600"/>
                <a:chExt cx="384" cy="144"/>
              </a:xfrm>
            </p:grpSpPr>
            <p:grpSp>
              <p:nvGrpSpPr>
                <p:cNvPr id="31770" name="Group 56"/>
                <p:cNvGrpSpPr>
                  <a:grpSpLocks/>
                </p:cNvGrpSpPr>
                <p:nvPr/>
              </p:nvGrpSpPr>
              <p:grpSpPr bwMode="auto">
                <a:xfrm>
                  <a:off x="2016" y="3600"/>
                  <a:ext cx="384" cy="144"/>
                  <a:chOff x="2016" y="3600"/>
                  <a:chExt cx="384" cy="144"/>
                </a:xfrm>
              </p:grpSpPr>
              <p:sp>
                <p:nvSpPr>
                  <p:cNvPr id="31773" name="Freeform 57"/>
                  <p:cNvSpPr>
                    <a:spLocks/>
                  </p:cNvSpPr>
                  <p:nvPr/>
                </p:nvSpPr>
                <p:spPr bwMode="auto">
                  <a:xfrm>
                    <a:off x="2016" y="3600"/>
                    <a:ext cx="384" cy="48"/>
                  </a:xfrm>
                  <a:custGeom>
                    <a:avLst/>
                    <a:gdLst>
                      <a:gd name="T0" fmla="*/ 0 w 288"/>
                      <a:gd name="T1" fmla="*/ 48 h 48"/>
                      <a:gd name="T2" fmla="*/ 1439 w 288"/>
                      <a:gd name="T3" fmla="*/ 0 h 48"/>
                      <a:gd name="T4" fmla="*/ 2880 w 288"/>
                      <a:gd name="T5" fmla="*/ 48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48"/>
                        </a:moveTo>
                        <a:cubicBezTo>
                          <a:pt x="48" y="24"/>
                          <a:pt x="96" y="0"/>
                          <a:pt x="144" y="0"/>
                        </a:cubicBezTo>
                        <a:cubicBezTo>
                          <a:pt x="192" y="0"/>
                          <a:pt x="264" y="40"/>
                          <a:pt x="288" y="48"/>
                        </a:cubicBezTo>
                      </a:path>
                    </a:pathLst>
                  </a:custGeom>
                  <a:noFill/>
                  <a:ln w="9525">
                    <a:solidFill>
                      <a:schemeClr val="bg2"/>
                    </a:solidFill>
                    <a:round/>
                    <a:headEnd/>
                    <a:tailEnd/>
                  </a:ln>
                </p:spPr>
                <p:txBody>
                  <a:bodyPr wrap="none" anchor="ctr"/>
                  <a:lstStyle/>
                  <a:p>
                    <a:endParaRPr lang="nb-NO"/>
                  </a:p>
                </p:txBody>
              </p:sp>
              <p:sp>
                <p:nvSpPr>
                  <p:cNvPr id="31774" name="Freeform 58"/>
                  <p:cNvSpPr>
                    <a:spLocks/>
                  </p:cNvSpPr>
                  <p:nvPr/>
                </p:nvSpPr>
                <p:spPr bwMode="auto">
                  <a:xfrm>
                    <a:off x="2016" y="3696"/>
                    <a:ext cx="384" cy="48"/>
                  </a:xfrm>
                  <a:custGeom>
                    <a:avLst/>
                    <a:gdLst>
                      <a:gd name="T0" fmla="*/ 0 w 288"/>
                      <a:gd name="T1" fmla="*/ 48 h 48"/>
                      <a:gd name="T2" fmla="*/ 1439 w 288"/>
                      <a:gd name="T3" fmla="*/ 0 h 48"/>
                      <a:gd name="T4" fmla="*/ 2880 w 288"/>
                      <a:gd name="T5" fmla="*/ 48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48"/>
                        </a:moveTo>
                        <a:cubicBezTo>
                          <a:pt x="48" y="24"/>
                          <a:pt x="96" y="0"/>
                          <a:pt x="144" y="0"/>
                        </a:cubicBezTo>
                        <a:cubicBezTo>
                          <a:pt x="192" y="0"/>
                          <a:pt x="264" y="40"/>
                          <a:pt x="288" y="48"/>
                        </a:cubicBezTo>
                      </a:path>
                    </a:pathLst>
                  </a:custGeom>
                  <a:noFill/>
                  <a:ln w="9525">
                    <a:solidFill>
                      <a:schemeClr val="bg2"/>
                    </a:solidFill>
                    <a:round/>
                    <a:headEnd/>
                    <a:tailEnd/>
                  </a:ln>
                </p:spPr>
                <p:txBody>
                  <a:bodyPr wrap="none" anchor="ctr"/>
                  <a:lstStyle/>
                  <a:p>
                    <a:endParaRPr lang="nb-NO"/>
                  </a:p>
                </p:txBody>
              </p:sp>
            </p:grpSp>
            <p:sp>
              <p:nvSpPr>
                <p:cNvPr id="31771" name="Line 59"/>
                <p:cNvSpPr>
                  <a:spLocks noChangeShapeType="1"/>
                </p:cNvSpPr>
                <p:nvPr/>
              </p:nvSpPr>
              <p:spPr bwMode="auto">
                <a:xfrm>
                  <a:off x="2016" y="3648"/>
                  <a:ext cx="0" cy="96"/>
                </a:xfrm>
                <a:prstGeom prst="line">
                  <a:avLst/>
                </a:prstGeom>
                <a:noFill/>
                <a:ln w="9525">
                  <a:solidFill>
                    <a:schemeClr val="bg2"/>
                  </a:solidFill>
                  <a:round/>
                  <a:headEnd/>
                  <a:tailEnd/>
                </a:ln>
              </p:spPr>
              <p:txBody>
                <a:bodyPr wrap="none" anchor="ctr"/>
                <a:lstStyle/>
                <a:p>
                  <a:endParaRPr lang="nb-NO"/>
                </a:p>
              </p:txBody>
            </p:sp>
            <p:sp>
              <p:nvSpPr>
                <p:cNvPr id="31772" name="Line 60"/>
                <p:cNvSpPr>
                  <a:spLocks noChangeShapeType="1"/>
                </p:cNvSpPr>
                <p:nvPr/>
              </p:nvSpPr>
              <p:spPr bwMode="auto">
                <a:xfrm>
                  <a:off x="2400" y="3648"/>
                  <a:ext cx="0" cy="96"/>
                </a:xfrm>
                <a:prstGeom prst="line">
                  <a:avLst/>
                </a:prstGeom>
                <a:noFill/>
                <a:ln w="9525">
                  <a:solidFill>
                    <a:schemeClr val="bg2"/>
                  </a:solidFill>
                  <a:round/>
                  <a:headEnd/>
                  <a:tailEnd/>
                </a:ln>
              </p:spPr>
              <p:txBody>
                <a:bodyPr wrap="none" anchor="ctr"/>
                <a:lstStyle/>
                <a:p>
                  <a:endParaRPr lang="nb-NO"/>
                </a:p>
              </p:txBody>
            </p:sp>
          </p:grpSp>
          <p:grpSp>
            <p:nvGrpSpPr>
              <p:cNvPr id="31764" name="Group 61"/>
              <p:cNvGrpSpPr>
                <a:grpSpLocks/>
              </p:cNvGrpSpPr>
              <p:nvPr/>
            </p:nvGrpSpPr>
            <p:grpSpPr bwMode="auto">
              <a:xfrm rot="5400000" flipH="1">
                <a:off x="4992" y="1448"/>
                <a:ext cx="216" cy="120"/>
                <a:chOff x="2016" y="3600"/>
                <a:chExt cx="384" cy="144"/>
              </a:xfrm>
            </p:grpSpPr>
            <p:grpSp>
              <p:nvGrpSpPr>
                <p:cNvPr id="31765" name="Group 62"/>
                <p:cNvGrpSpPr>
                  <a:grpSpLocks/>
                </p:cNvGrpSpPr>
                <p:nvPr/>
              </p:nvGrpSpPr>
              <p:grpSpPr bwMode="auto">
                <a:xfrm>
                  <a:off x="2016" y="3600"/>
                  <a:ext cx="384" cy="144"/>
                  <a:chOff x="2016" y="3600"/>
                  <a:chExt cx="384" cy="144"/>
                </a:xfrm>
              </p:grpSpPr>
              <p:sp>
                <p:nvSpPr>
                  <p:cNvPr id="31768" name="Freeform 63"/>
                  <p:cNvSpPr>
                    <a:spLocks/>
                  </p:cNvSpPr>
                  <p:nvPr/>
                </p:nvSpPr>
                <p:spPr bwMode="auto">
                  <a:xfrm>
                    <a:off x="2016" y="3600"/>
                    <a:ext cx="384" cy="48"/>
                  </a:xfrm>
                  <a:custGeom>
                    <a:avLst/>
                    <a:gdLst>
                      <a:gd name="T0" fmla="*/ 0 w 288"/>
                      <a:gd name="T1" fmla="*/ 48 h 48"/>
                      <a:gd name="T2" fmla="*/ 1439 w 288"/>
                      <a:gd name="T3" fmla="*/ 0 h 48"/>
                      <a:gd name="T4" fmla="*/ 2880 w 288"/>
                      <a:gd name="T5" fmla="*/ 48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48"/>
                        </a:moveTo>
                        <a:cubicBezTo>
                          <a:pt x="48" y="24"/>
                          <a:pt x="96" y="0"/>
                          <a:pt x="144" y="0"/>
                        </a:cubicBezTo>
                        <a:cubicBezTo>
                          <a:pt x="192" y="0"/>
                          <a:pt x="264" y="40"/>
                          <a:pt x="288" y="48"/>
                        </a:cubicBezTo>
                      </a:path>
                    </a:pathLst>
                  </a:custGeom>
                  <a:noFill/>
                  <a:ln w="9525">
                    <a:solidFill>
                      <a:schemeClr val="bg2"/>
                    </a:solidFill>
                    <a:round/>
                    <a:headEnd/>
                    <a:tailEnd/>
                  </a:ln>
                </p:spPr>
                <p:txBody>
                  <a:bodyPr wrap="none" anchor="ctr"/>
                  <a:lstStyle/>
                  <a:p>
                    <a:endParaRPr lang="nb-NO"/>
                  </a:p>
                </p:txBody>
              </p:sp>
              <p:sp>
                <p:nvSpPr>
                  <p:cNvPr id="31769" name="Freeform 64"/>
                  <p:cNvSpPr>
                    <a:spLocks/>
                  </p:cNvSpPr>
                  <p:nvPr/>
                </p:nvSpPr>
                <p:spPr bwMode="auto">
                  <a:xfrm>
                    <a:off x="2016" y="3696"/>
                    <a:ext cx="384" cy="48"/>
                  </a:xfrm>
                  <a:custGeom>
                    <a:avLst/>
                    <a:gdLst>
                      <a:gd name="T0" fmla="*/ 0 w 288"/>
                      <a:gd name="T1" fmla="*/ 48 h 48"/>
                      <a:gd name="T2" fmla="*/ 1439 w 288"/>
                      <a:gd name="T3" fmla="*/ 0 h 48"/>
                      <a:gd name="T4" fmla="*/ 2880 w 288"/>
                      <a:gd name="T5" fmla="*/ 48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48"/>
                        </a:moveTo>
                        <a:cubicBezTo>
                          <a:pt x="48" y="24"/>
                          <a:pt x="96" y="0"/>
                          <a:pt x="144" y="0"/>
                        </a:cubicBezTo>
                        <a:cubicBezTo>
                          <a:pt x="192" y="0"/>
                          <a:pt x="264" y="40"/>
                          <a:pt x="288" y="48"/>
                        </a:cubicBezTo>
                      </a:path>
                    </a:pathLst>
                  </a:custGeom>
                  <a:noFill/>
                  <a:ln w="9525">
                    <a:solidFill>
                      <a:schemeClr val="bg2"/>
                    </a:solidFill>
                    <a:round/>
                    <a:headEnd/>
                    <a:tailEnd/>
                  </a:ln>
                </p:spPr>
                <p:txBody>
                  <a:bodyPr wrap="none" anchor="ctr"/>
                  <a:lstStyle/>
                  <a:p>
                    <a:endParaRPr lang="nb-NO"/>
                  </a:p>
                </p:txBody>
              </p:sp>
            </p:grpSp>
            <p:sp>
              <p:nvSpPr>
                <p:cNvPr id="31766" name="Line 65"/>
                <p:cNvSpPr>
                  <a:spLocks noChangeShapeType="1"/>
                </p:cNvSpPr>
                <p:nvPr/>
              </p:nvSpPr>
              <p:spPr bwMode="auto">
                <a:xfrm>
                  <a:off x="2016" y="3648"/>
                  <a:ext cx="0" cy="96"/>
                </a:xfrm>
                <a:prstGeom prst="line">
                  <a:avLst/>
                </a:prstGeom>
                <a:noFill/>
                <a:ln w="9525">
                  <a:solidFill>
                    <a:schemeClr val="bg2"/>
                  </a:solidFill>
                  <a:round/>
                  <a:headEnd/>
                  <a:tailEnd/>
                </a:ln>
              </p:spPr>
              <p:txBody>
                <a:bodyPr wrap="none" anchor="ctr"/>
                <a:lstStyle/>
                <a:p>
                  <a:endParaRPr lang="nb-NO"/>
                </a:p>
              </p:txBody>
            </p:sp>
            <p:sp>
              <p:nvSpPr>
                <p:cNvPr id="31767" name="Line 66"/>
                <p:cNvSpPr>
                  <a:spLocks noChangeShapeType="1"/>
                </p:cNvSpPr>
                <p:nvPr/>
              </p:nvSpPr>
              <p:spPr bwMode="auto">
                <a:xfrm>
                  <a:off x="2400" y="3648"/>
                  <a:ext cx="0" cy="96"/>
                </a:xfrm>
                <a:prstGeom prst="line">
                  <a:avLst/>
                </a:prstGeom>
                <a:noFill/>
                <a:ln w="9525">
                  <a:solidFill>
                    <a:schemeClr val="bg2"/>
                  </a:solidFill>
                  <a:round/>
                  <a:headEnd/>
                  <a:tailEnd/>
                </a:ln>
              </p:spPr>
              <p:txBody>
                <a:bodyPr wrap="none" anchor="ctr"/>
                <a:lstStyle/>
                <a:p>
                  <a:endParaRPr lang="nb-NO"/>
                </a:p>
              </p:txBody>
            </p:sp>
          </p:grpSp>
        </p:grpSp>
        <p:grpSp>
          <p:nvGrpSpPr>
            <p:cNvPr id="31754" name="Group 67"/>
            <p:cNvGrpSpPr>
              <a:grpSpLocks/>
            </p:cNvGrpSpPr>
            <p:nvPr/>
          </p:nvGrpSpPr>
          <p:grpSpPr bwMode="auto">
            <a:xfrm>
              <a:off x="4704" y="2059"/>
              <a:ext cx="528" cy="192"/>
              <a:chOff x="2016" y="3600"/>
              <a:chExt cx="384" cy="144"/>
            </a:xfrm>
          </p:grpSpPr>
          <p:grpSp>
            <p:nvGrpSpPr>
              <p:cNvPr id="31756" name="Group 68"/>
              <p:cNvGrpSpPr>
                <a:grpSpLocks/>
              </p:cNvGrpSpPr>
              <p:nvPr/>
            </p:nvGrpSpPr>
            <p:grpSpPr bwMode="auto">
              <a:xfrm>
                <a:off x="2016" y="3600"/>
                <a:ext cx="384" cy="144"/>
                <a:chOff x="2016" y="3600"/>
                <a:chExt cx="384" cy="144"/>
              </a:xfrm>
            </p:grpSpPr>
            <p:sp>
              <p:nvSpPr>
                <p:cNvPr id="31759" name="Freeform 69"/>
                <p:cNvSpPr>
                  <a:spLocks/>
                </p:cNvSpPr>
                <p:nvPr/>
              </p:nvSpPr>
              <p:spPr bwMode="auto">
                <a:xfrm>
                  <a:off x="2016" y="3600"/>
                  <a:ext cx="384" cy="48"/>
                </a:xfrm>
                <a:custGeom>
                  <a:avLst/>
                  <a:gdLst>
                    <a:gd name="T0" fmla="*/ 0 w 288"/>
                    <a:gd name="T1" fmla="*/ 48 h 48"/>
                    <a:gd name="T2" fmla="*/ 1439 w 288"/>
                    <a:gd name="T3" fmla="*/ 0 h 48"/>
                    <a:gd name="T4" fmla="*/ 2880 w 288"/>
                    <a:gd name="T5" fmla="*/ 48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48"/>
                      </a:moveTo>
                      <a:cubicBezTo>
                        <a:pt x="48" y="24"/>
                        <a:pt x="96" y="0"/>
                        <a:pt x="144" y="0"/>
                      </a:cubicBezTo>
                      <a:cubicBezTo>
                        <a:pt x="192" y="0"/>
                        <a:pt x="264" y="40"/>
                        <a:pt x="288" y="48"/>
                      </a:cubicBezTo>
                    </a:path>
                  </a:pathLst>
                </a:custGeom>
                <a:noFill/>
                <a:ln w="9525">
                  <a:solidFill>
                    <a:schemeClr val="bg2"/>
                  </a:solidFill>
                  <a:round/>
                  <a:headEnd/>
                  <a:tailEnd/>
                </a:ln>
              </p:spPr>
              <p:txBody>
                <a:bodyPr wrap="none" anchor="ctr"/>
                <a:lstStyle/>
                <a:p>
                  <a:endParaRPr lang="nb-NO"/>
                </a:p>
              </p:txBody>
            </p:sp>
            <p:sp>
              <p:nvSpPr>
                <p:cNvPr id="31760" name="Freeform 70"/>
                <p:cNvSpPr>
                  <a:spLocks/>
                </p:cNvSpPr>
                <p:nvPr/>
              </p:nvSpPr>
              <p:spPr bwMode="auto">
                <a:xfrm>
                  <a:off x="2016" y="3696"/>
                  <a:ext cx="384" cy="48"/>
                </a:xfrm>
                <a:custGeom>
                  <a:avLst/>
                  <a:gdLst>
                    <a:gd name="T0" fmla="*/ 0 w 288"/>
                    <a:gd name="T1" fmla="*/ 48 h 48"/>
                    <a:gd name="T2" fmla="*/ 1439 w 288"/>
                    <a:gd name="T3" fmla="*/ 0 h 48"/>
                    <a:gd name="T4" fmla="*/ 2880 w 288"/>
                    <a:gd name="T5" fmla="*/ 48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48"/>
                      </a:moveTo>
                      <a:cubicBezTo>
                        <a:pt x="48" y="24"/>
                        <a:pt x="96" y="0"/>
                        <a:pt x="144" y="0"/>
                      </a:cubicBezTo>
                      <a:cubicBezTo>
                        <a:pt x="192" y="0"/>
                        <a:pt x="264" y="40"/>
                        <a:pt x="288" y="48"/>
                      </a:cubicBezTo>
                    </a:path>
                  </a:pathLst>
                </a:custGeom>
                <a:noFill/>
                <a:ln w="9525">
                  <a:solidFill>
                    <a:schemeClr val="bg2"/>
                  </a:solidFill>
                  <a:round/>
                  <a:headEnd/>
                  <a:tailEnd/>
                </a:ln>
              </p:spPr>
              <p:txBody>
                <a:bodyPr wrap="none" anchor="ctr"/>
                <a:lstStyle/>
                <a:p>
                  <a:endParaRPr lang="nb-NO"/>
                </a:p>
              </p:txBody>
            </p:sp>
          </p:grpSp>
          <p:sp>
            <p:nvSpPr>
              <p:cNvPr id="31757" name="Line 71"/>
              <p:cNvSpPr>
                <a:spLocks noChangeShapeType="1"/>
              </p:cNvSpPr>
              <p:nvPr/>
            </p:nvSpPr>
            <p:spPr bwMode="auto">
              <a:xfrm>
                <a:off x="2016" y="3648"/>
                <a:ext cx="0" cy="96"/>
              </a:xfrm>
              <a:prstGeom prst="line">
                <a:avLst/>
              </a:prstGeom>
              <a:noFill/>
              <a:ln w="9525">
                <a:solidFill>
                  <a:schemeClr val="bg2"/>
                </a:solidFill>
                <a:round/>
                <a:headEnd/>
                <a:tailEnd/>
              </a:ln>
            </p:spPr>
            <p:txBody>
              <a:bodyPr wrap="none" anchor="ctr"/>
              <a:lstStyle/>
              <a:p>
                <a:endParaRPr lang="nb-NO"/>
              </a:p>
            </p:txBody>
          </p:sp>
          <p:sp>
            <p:nvSpPr>
              <p:cNvPr id="31758" name="Line 72"/>
              <p:cNvSpPr>
                <a:spLocks noChangeShapeType="1"/>
              </p:cNvSpPr>
              <p:nvPr/>
            </p:nvSpPr>
            <p:spPr bwMode="auto">
              <a:xfrm>
                <a:off x="2400" y="3648"/>
                <a:ext cx="0" cy="96"/>
              </a:xfrm>
              <a:prstGeom prst="line">
                <a:avLst/>
              </a:prstGeom>
              <a:noFill/>
              <a:ln w="9525">
                <a:solidFill>
                  <a:schemeClr val="bg2"/>
                </a:solidFill>
                <a:round/>
                <a:headEnd/>
                <a:tailEnd/>
              </a:ln>
            </p:spPr>
            <p:txBody>
              <a:bodyPr wrap="none" anchor="ctr"/>
              <a:lstStyle/>
              <a:p>
                <a:endParaRPr lang="nb-NO"/>
              </a:p>
            </p:txBody>
          </p:sp>
        </p:grpSp>
        <p:sp>
          <p:nvSpPr>
            <p:cNvPr id="31755" name="Rectangle 73"/>
            <p:cNvSpPr>
              <a:spLocks noChangeArrowheads="1"/>
            </p:cNvSpPr>
            <p:nvPr/>
          </p:nvSpPr>
          <p:spPr bwMode="auto">
            <a:xfrm>
              <a:off x="2866" y="2451"/>
              <a:ext cx="144" cy="480"/>
            </a:xfrm>
            <a:prstGeom prst="rect">
              <a:avLst/>
            </a:prstGeom>
            <a:noFill/>
            <a:ln w="9525">
              <a:solidFill>
                <a:schemeClr val="bg2"/>
              </a:solidFill>
              <a:miter lim="800000"/>
              <a:headEnd/>
              <a:tailEnd/>
            </a:ln>
          </p:spPr>
          <p:txBody>
            <a:bodyPr wrap="none" anchor="ctr"/>
            <a:lstStyle/>
            <a:p>
              <a:endParaRPr lang="nb-NO"/>
            </a:p>
          </p:txBody>
        </p:sp>
      </p:grpSp>
      <p:pic>
        <p:nvPicPr>
          <p:cNvPr id="41034" name="Picture 74" descr="trekantutrøp"/>
          <p:cNvPicPr>
            <a:picLocks noGrp="1" noChangeAspect="1" noChangeArrowheads="1"/>
          </p:cNvPicPr>
          <p:nvPr>
            <p:ph sz="half" idx="1"/>
          </p:nvPr>
        </p:nvPicPr>
        <p:blipFill>
          <a:blip r:embed="rId3"/>
          <a:srcRect/>
          <a:stretch>
            <a:fillRect/>
          </a:stretch>
        </p:blipFill>
        <p:spPr>
          <a:xfrm>
            <a:off x="3654425" y="1714500"/>
            <a:ext cx="504825" cy="442913"/>
          </a:xfrm>
        </p:spPr>
      </p:pic>
      <p:pic>
        <p:nvPicPr>
          <p:cNvPr id="31747" name="Picture 79" descr="drugs_01"/>
          <p:cNvPicPr>
            <a:picLocks noGrp="1" noChangeAspect="1" noChangeArrowheads="1"/>
          </p:cNvPicPr>
          <p:nvPr>
            <p:ph sz="half" idx="2"/>
          </p:nvPr>
        </p:nvPicPr>
        <p:blipFill>
          <a:blip r:embed="rId4"/>
          <a:srcRect/>
          <a:stretch>
            <a:fillRect/>
          </a:stretch>
        </p:blipFill>
        <p:spPr>
          <a:xfrm>
            <a:off x="5973763" y="4811713"/>
            <a:ext cx="1046162" cy="1277937"/>
          </a:xfrm>
        </p:spPr>
      </p:pic>
      <p:grpSp>
        <p:nvGrpSpPr>
          <p:cNvPr id="41035" name="Group 75"/>
          <p:cNvGrpSpPr>
            <a:grpSpLocks/>
          </p:cNvGrpSpPr>
          <p:nvPr/>
        </p:nvGrpSpPr>
        <p:grpSpPr bwMode="auto">
          <a:xfrm>
            <a:off x="1085850" y="217488"/>
            <a:ext cx="4340225" cy="2447925"/>
            <a:chOff x="158" y="119"/>
            <a:chExt cx="3221" cy="1542"/>
          </a:xfrm>
        </p:grpSpPr>
        <p:sp>
          <p:nvSpPr>
            <p:cNvPr id="31750" name="Text Box 76"/>
            <p:cNvSpPr txBox="1">
              <a:spLocks noChangeArrowheads="1"/>
            </p:cNvSpPr>
            <p:nvPr/>
          </p:nvSpPr>
          <p:spPr bwMode="auto">
            <a:xfrm>
              <a:off x="295" y="255"/>
              <a:ext cx="1769" cy="404"/>
            </a:xfrm>
            <a:prstGeom prst="rect">
              <a:avLst/>
            </a:prstGeom>
            <a:noFill/>
            <a:ln w="9525">
              <a:noFill/>
              <a:miter lim="800000"/>
              <a:headEnd/>
              <a:tailEnd/>
            </a:ln>
          </p:spPr>
          <p:txBody>
            <a:bodyPr>
              <a:spAutoFit/>
            </a:bodyPr>
            <a:lstStyle/>
            <a:p>
              <a:pPr>
                <a:spcBef>
                  <a:spcPct val="50000"/>
                </a:spcBef>
              </a:pPr>
              <a:r>
                <a:rPr lang="nb-NO" b="1">
                  <a:latin typeface="Arial" charset="0"/>
                </a:rPr>
                <a:t>PREFRONTAL CORTEX Impulskontroll</a:t>
              </a:r>
            </a:p>
          </p:txBody>
        </p:sp>
        <p:sp>
          <p:nvSpPr>
            <p:cNvPr id="31751" name="Oval 77"/>
            <p:cNvSpPr>
              <a:spLocks noChangeArrowheads="1"/>
            </p:cNvSpPr>
            <p:nvPr/>
          </p:nvSpPr>
          <p:spPr bwMode="auto">
            <a:xfrm>
              <a:off x="158" y="119"/>
              <a:ext cx="2042" cy="861"/>
            </a:xfrm>
            <a:prstGeom prst="ellipse">
              <a:avLst/>
            </a:prstGeom>
            <a:noFill/>
            <a:ln w="38100">
              <a:solidFill>
                <a:srgbClr val="FF5050"/>
              </a:solidFill>
              <a:round/>
              <a:headEnd/>
              <a:tailEnd/>
            </a:ln>
          </p:spPr>
          <p:txBody>
            <a:bodyPr wrap="none" anchor="ctr"/>
            <a:lstStyle/>
            <a:p>
              <a:endParaRPr lang="nb-NO"/>
            </a:p>
          </p:txBody>
        </p:sp>
        <p:sp>
          <p:nvSpPr>
            <p:cNvPr id="31752" name="Freeform 78"/>
            <p:cNvSpPr>
              <a:spLocks/>
            </p:cNvSpPr>
            <p:nvPr/>
          </p:nvSpPr>
          <p:spPr bwMode="auto">
            <a:xfrm rot="-587230">
              <a:off x="2336" y="391"/>
              <a:ext cx="1043" cy="1270"/>
            </a:xfrm>
            <a:custGeom>
              <a:avLst/>
              <a:gdLst>
                <a:gd name="T0" fmla="*/ 0 w 869"/>
                <a:gd name="T1" fmla="*/ 0 h 1270"/>
                <a:gd name="T2" fmla="*/ 3512 w 869"/>
                <a:gd name="T3" fmla="*/ 318 h 1270"/>
                <a:gd name="T4" fmla="*/ 1365 w 869"/>
                <a:gd name="T5" fmla="*/ 1270 h 1270"/>
                <a:gd name="T6" fmla="*/ 0 60000 65536"/>
                <a:gd name="T7" fmla="*/ 0 60000 65536"/>
                <a:gd name="T8" fmla="*/ 0 60000 65536"/>
                <a:gd name="T9" fmla="*/ 0 w 869"/>
                <a:gd name="T10" fmla="*/ 0 h 1270"/>
                <a:gd name="T11" fmla="*/ 869 w 869"/>
                <a:gd name="T12" fmla="*/ 1270 h 1270"/>
              </a:gdLst>
              <a:ahLst/>
              <a:cxnLst>
                <a:cxn ang="T6">
                  <a:pos x="T0" y="T1"/>
                </a:cxn>
                <a:cxn ang="T7">
                  <a:pos x="T2" y="T3"/>
                </a:cxn>
                <a:cxn ang="T8">
                  <a:pos x="T4" y="T5"/>
                </a:cxn>
              </a:cxnLst>
              <a:rect l="T9" t="T10" r="T11" b="T12"/>
              <a:pathLst>
                <a:path w="869" h="1270">
                  <a:moveTo>
                    <a:pt x="0" y="0"/>
                  </a:moveTo>
                  <a:cubicBezTo>
                    <a:pt x="381" y="53"/>
                    <a:pt x="763" y="106"/>
                    <a:pt x="816" y="318"/>
                  </a:cubicBezTo>
                  <a:cubicBezTo>
                    <a:pt x="869" y="530"/>
                    <a:pt x="593" y="900"/>
                    <a:pt x="317" y="1270"/>
                  </a:cubicBezTo>
                </a:path>
              </a:pathLst>
            </a:custGeom>
            <a:noFill/>
            <a:ln w="57150" cmpd="sng">
              <a:solidFill>
                <a:srgbClr val="FF5050"/>
              </a:solidFill>
              <a:round/>
              <a:headEnd type="oval" w="med" len="med"/>
              <a:tailEnd type="stealth" w="lg" len="lg"/>
            </a:ln>
          </p:spPr>
          <p:txBody>
            <a:bodyPr/>
            <a:lstStyle/>
            <a:p>
              <a:endParaRPr lang="nb-NO"/>
            </a:p>
          </p:txBody>
        </p:sp>
      </p:grpSp>
      <p:pic>
        <p:nvPicPr>
          <p:cNvPr id="41040" name="Picture 80" descr="trekantutrøp"/>
          <p:cNvPicPr>
            <a:picLocks noChangeAspect="1" noChangeArrowheads="1"/>
          </p:cNvPicPr>
          <p:nvPr/>
        </p:nvPicPr>
        <p:blipFill>
          <a:blip r:embed="rId3"/>
          <a:srcRect/>
          <a:stretch>
            <a:fillRect/>
          </a:stretch>
        </p:blipFill>
        <p:spPr bwMode="auto">
          <a:xfrm>
            <a:off x="3419475" y="1412875"/>
            <a:ext cx="995363" cy="936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40"/>
                                        </p:tgtEl>
                                        <p:attrNameLst>
                                          <p:attrName>style.visibility</p:attrName>
                                        </p:attrNameLst>
                                      </p:cBhvr>
                                      <p:to>
                                        <p:strVal val="visible"/>
                                      </p:to>
                                    </p:set>
                                  </p:childTnLst>
                                  <p:subTnLst>
                                    <p:set>
                                      <p:cBhvr override="childStyle">
                                        <p:cTn dur="1" fill="hold" display="0" masterRel="nextClick" afterEffect="1"/>
                                        <p:tgtEl>
                                          <p:spTgt spid="41040"/>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4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7696200" y="2779713"/>
            <a:ext cx="1447800" cy="641350"/>
          </a:xfrm>
          <a:prstGeom prst="rect">
            <a:avLst/>
          </a:prstGeom>
          <a:noFill/>
          <a:ln w="9525">
            <a:noFill/>
            <a:miter lim="800000"/>
            <a:headEnd/>
            <a:tailEnd/>
          </a:ln>
        </p:spPr>
        <p:txBody>
          <a:bodyPr>
            <a:spAutoFit/>
          </a:bodyPr>
          <a:lstStyle/>
          <a:p>
            <a:pPr eaLnBrk="0" hangingPunct="0">
              <a:spcBef>
                <a:spcPct val="50000"/>
              </a:spcBef>
            </a:pPr>
            <a:r>
              <a:rPr lang="nb-NO">
                <a:latin typeface="Arial" charset="0"/>
              </a:rPr>
              <a:t>”Liking”</a:t>
            </a:r>
            <a:r>
              <a:rPr lang="nb-NO" sz="2400"/>
              <a:t/>
            </a:r>
            <a:br>
              <a:rPr lang="nb-NO" sz="2400"/>
            </a:br>
            <a:r>
              <a:rPr lang="nb-NO">
                <a:latin typeface="Arial" charset="0"/>
              </a:rPr>
              <a:t>(Belønning)</a:t>
            </a:r>
            <a:endParaRPr lang="nb-NO" sz="2400"/>
          </a:p>
        </p:txBody>
      </p:sp>
      <p:sp>
        <p:nvSpPr>
          <p:cNvPr id="33794" name="Text Box 3"/>
          <p:cNvSpPr txBox="1">
            <a:spLocks noChangeArrowheads="1"/>
          </p:cNvSpPr>
          <p:nvPr/>
        </p:nvSpPr>
        <p:spPr bwMode="auto">
          <a:xfrm>
            <a:off x="7696200" y="1484313"/>
            <a:ext cx="1524000" cy="1108075"/>
          </a:xfrm>
          <a:prstGeom prst="rect">
            <a:avLst/>
          </a:prstGeom>
          <a:noFill/>
          <a:ln w="9525">
            <a:noFill/>
            <a:miter lim="800000"/>
            <a:headEnd/>
            <a:tailEnd/>
          </a:ln>
        </p:spPr>
        <p:txBody>
          <a:bodyPr>
            <a:spAutoFit/>
          </a:bodyPr>
          <a:lstStyle/>
          <a:p>
            <a:pPr eaLnBrk="0" hangingPunct="0">
              <a:spcBef>
                <a:spcPct val="50000"/>
              </a:spcBef>
            </a:pPr>
            <a:r>
              <a:rPr lang="nb-NO">
                <a:latin typeface="Arial" charset="0"/>
              </a:rPr>
              <a:t>”Kanting”</a:t>
            </a:r>
            <a:r>
              <a:rPr lang="nb-NO" sz="2400"/>
              <a:t/>
            </a:r>
            <a:br>
              <a:rPr lang="nb-NO" sz="2400"/>
            </a:br>
            <a:r>
              <a:rPr lang="nb-NO">
                <a:latin typeface="Arial" charset="0"/>
              </a:rPr>
              <a:t>(Motivasjon,</a:t>
            </a:r>
            <a:br>
              <a:rPr lang="nb-NO">
                <a:latin typeface="Arial" charset="0"/>
              </a:rPr>
            </a:br>
            <a:r>
              <a:rPr lang="nb-NO">
                <a:latin typeface="Arial" charset="0"/>
              </a:rPr>
              <a:t>betydning)</a:t>
            </a:r>
            <a:endParaRPr lang="nb-NO" sz="2400"/>
          </a:p>
        </p:txBody>
      </p:sp>
      <p:sp>
        <p:nvSpPr>
          <p:cNvPr id="33795" name="Line 4"/>
          <p:cNvSpPr>
            <a:spLocks noChangeShapeType="1"/>
          </p:cNvSpPr>
          <p:nvPr/>
        </p:nvSpPr>
        <p:spPr bwMode="auto">
          <a:xfrm>
            <a:off x="5380038" y="3830638"/>
            <a:ext cx="1352550" cy="25400"/>
          </a:xfrm>
          <a:prstGeom prst="line">
            <a:avLst/>
          </a:prstGeom>
          <a:noFill/>
          <a:ln w="28575">
            <a:solidFill>
              <a:schemeClr val="tx1"/>
            </a:solidFill>
            <a:round/>
            <a:headEnd/>
            <a:tailEnd/>
          </a:ln>
        </p:spPr>
        <p:txBody>
          <a:bodyPr wrap="none" anchor="ctr"/>
          <a:lstStyle/>
          <a:p>
            <a:endParaRPr lang="nb-NO"/>
          </a:p>
        </p:txBody>
      </p:sp>
      <p:sp>
        <p:nvSpPr>
          <p:cNvPr id="33796" name="Line 5"/>
          <p:cNvSpPr>
            <a:spLocks noChangeShapeType="1"/>
          </p:cNvSpPr>
          <p:nvPr/>
        </p:nvSpPr>
        <p:spPr bwMode="auto">
          <a:xfrm>
            <a:off x="1398588" y="3856038"/>
            <a:ext cx="3733800" cy="0"/>
          </a:xfrm>
          <a:prstGeom prst="line">
            <a:avLst/>
          </a:prstGeom>
          <a:noFill/>
          <a:ln w="28575">
            <a:solidFill>
              <a:schemeClr val="tx1"/>
            </a:solidFill>
            <a:round/>
            <a:headEnd/>
            <a:tailEnd/>
          </a:ln>
        </p:spPr>
        <p:txBody>
          <a:bodyPr wrap="none" anchor="ctr"/>
          <a:lstStyle/>
          <a:p>
            <a:endParaRPr lang="nb-NO"/>
          </a:p>
        </p:txBody>
      </p:sp>
      <p:sp>
        <p:nvSpPr>
          <p:cNvPr id="33797" name="Line 6"/>
          <p:cNvSpPr>
            <a:spLocks noChangeShapeType="1"/>
          </p:cNvSpPr>
          <p:nvPr/>
        </p:nvSpPr>
        <p:spPr bwMode="auto">
          <a:xfrm>
            <a:off x="1398588" y="3017838"/>
            <a:ext cx="3657600" cy="0"/>
          </a:xfrm>
          <a:prstGeom prst="line">
            <a:avLst/>
          </a:prstGeom>
          <a:noFill/>
          <a:ln w="12700">
            <a:solidFill>
              <a:schemeClr val="tx1"/>
            </a:solidFill>
            <a:prstDash val="lgDash"/>
            <a:round/>
            <a:headEnd/>
            <a:tailEnd/>
          </a:ln>
        </p:spPr>
        <p:txBody>
          <a:bodyPr wrap="none" anchor="ctr"/>
          <a:lstStyle/>
          <a:p>
            <a:endParaRPr lang="nb-NO"/>
          </a:p>
        </p:txBody>
      </p:sp>
      <p:sp>
        <p:nvSpPr>
          <p:cNvPr id="10" name="Rectangle 7"/>
          <p:cNvSpPr>
            <a:spLocks noChangeArrowheads="1"/>
          </p:cNvSpPr>
          <p:nvPr/>
        </p:nvSpPr>
        <p:spPr bwMode="auto">
          <a:xfrm>
            <a:off x="1703388" y="3017838"/>
            <a:ext cx="76200" cy="838200"/>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defRPr/>
            </a:pPr>
            <a:endParaRPr lang="nb-NO" dirty="0"/>
          </a:p>
        </p:txBody>
      </p:sp>
      <p:sp>
        <p:nvSpPr>
          <p:cNvPr id="11" name="Rectangle 8"/>
          <p:cNvSpPr>
            <a:spLocks noChangeArrowheads="1"/>
          </p:cNvSpPr>
          <p:nvPr/>
        </p:nvSpPr>
        <p:spPr bwMode="auto">
          <a:xfrm>
            <a:off x="1550988" y="3017838"/>
            <a:ext cx="76200" cy="8382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p>
            <a:pPr>
              <a:defRPr/>
            </a:pPr>
            <a:endParaRPr lang="nb-NO" dirty="0"/>
          </a:p>
        </p:txBody>
      </p:sp>
      <p:sp>
        <p:nvSpPr>
          <p:cNvPr id="12" name="Rectangle 9"/>
          <p:cNvSpPr>
            <a:spLocks noChangeArrowheads="1"/>
          </p:cNvSpPr>
          <p:nvPr/>
        </p:nvSpPr>
        <p:spPr bwMode="auto">
          <a:xfrm flipH="1">
            <a:off x="2922588" y="2103438"/>
            <a:ext cx="76200" cy="17526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p>
            <a:pPr>
              <a:defRPr/>
            </a:pPr>
            <a:endParaRPr lang="nb-NO" dirty="0"/>
          </a:p>
        </p:txBody>
      </p:sp>
      <p:sp>
        <p:nvSpPr>
          <p:cNvPr id="13" name="Rectangle 10"/>
          <p:cNvSpPr>
            <a:spLocks noChangeArrowheads="1"/>
          </p:cNvSpPr>
          <p:nvPr/>
        </p:nvSpPr>
        <p:spPr bwMode="auto">
          <a:xfrm>
            <a:off x="3074988" y="3246438"/>
            <a:ext cx="76200" cy="609600"/>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defRPr/>
            </a:pPr>
            <a:endParaRPr lang="nb-NO" dirty="0"/>
          </a:p>
        </p:txBody>
      </p:sp>
      <p:sp>
        <p:nvSpPr>
          <p:cNvPr id="14" name="Rectangle 11"/>
          <p:cNvSpPr>
            <a:spLocks noChangeArrowheads="1"/>
          </p:cNvSpPr>
          <p:nvPr/>
        </p:nvSpPr>
        <p:spPr bwMode="auto">
          <a:xfrm flipH="1">
            <a:off x="4522788" y="1341438"/>
            <a:ext cx="76200" cy="25146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p>
            <a:pPr>
              <a:defRPr/>
            </a:pPr>
            <a:endParaRPr lang="nb-NO" dirty="0"/>
          </a:p>
        </p:txBody>
      </p:sp>
      <p:sp>
        <p:nvSpPr>
          <p:cNvPr id="15" name="Rectangle 12"/>
          <p:cNvSpPr>
            <a:spLocks noChangeArrowheads="1"/>
          </p:cNvSpPr>
          <p:nvPr/>
        </p:nvSpPr>
        <p:spPr bwMode="auto">
          <a:xfrm flipH="1">
            <a:off x="6046788" y="1722438"/>
            <a:ext cx="76200" cy="21336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p>
            <a:pPr>
              <a:defRPr/>
            </a:pPr>
            <a:endParaRPr lang="nb-NO" dirty="0"/>
          </a:p>
        </p:txBody>
      </p:sp>
      <p:sp>
        <p:nvSpPr>
          <p:cNvPr id="16" name="Rectangle 13"/>
          <p:cNvSpPr>
            <a:spLocks noChangeArrowheads="1"/>
          </p:cNvSpPr>
          <p:nvPr/>
        </p:nvSpPr>
        <p:spPr bwMode="auto">
          <a:xfrm>
            <a:off x="6199188" y="3094038"/>
            <a:ext cx="76200" cy="762000"/>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defRPr/>
            </a:pPr>
            <a:endParaRPr lang="nb-NO" dirty="0"/>
          </a:p>
        </p:txBody>
      </p:sp>
      <p:sp>
        <p:nvSpPr>
          <p:cNvPr id="17" name="Rectangle 14"/>
          <p:cNvSpPr>
            <a:spLocks noChangeArrowheads="1"/>
          </p:cNvSpPr>
          <p:nvPr/>
        </p:nvSpPr>
        <p:spPr bwMode="auto">
          <a:xfrm>
            <a:off x="4675188" y="3551238"/>
            <a:ext cx="76200" cy="304800"/>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defRPr/>
            </a:pPr>
            <a:endParaRPr lang="nb-NO" dirty="0"/>
          </a:p>
        </p:txBody>
      </p:sp>
      <p:sp>
        <p:nvSpPr>
          <p:cNvPr id="33806" name="Text Box 15"/>
          <p:cNvSpPr txBox="1">
            <a:spLocks noChangeArrowheads="1"/>
          </p:cNvSpPr>
          <p:nvPr/>
        </p:nvSpPr>
        <p:spPr bwMode="auto">
          <a:xfrm>
            <a:off x="1398588" y="3894138"/>
            <a:ext cx="5334000" cy="785812"/>
          </a:xfrm>
          <a:prstGeom prst="rect">
            <a:avLst/>
          </a:prstGeom>
          <a:noFill/>
          <a:ln w="9525">
            <a:noFill/>
            <a:miter lim="800000"/>
            <a:headEnd/>
            <a:tailEnd/>
          </a:ln>
        </p:spPr>
        <p:txBody>
          <a:bodyPr>
            <a:spAutoFit/>
          </a:bodyPr>
          <a:lstStyle/>
          <a:p>
            <a:pPr eaLnBrk="0" hangingPunct="0">
              <a:spcBef>
                <a:spcPct val="50000"/>
              </a:spcBef>
            </a:pPr>
            <a:r>
              <a:rPr lang="nb-NO">
                <a:latin typeface="Arial" charset="0"/>
              </a:rPr>
              <a:t>1	     10		100	    ”lenge etter”</a:t>
            </a:r>
          </a:p>
          <a:p>
            <a:pPr eaLnBrk="0" hangingPunct="0">
              <a:spcBef>
                <a:spcPct val="50000"/>
              </a:spcBef>
            </a:pPr>
            <a:r>
              <a:rPr lang="nb-NO">
                <a:latin typeface="Arial" charset="0"/>
              </a:rPr>
              <a:t>antall eksposisjoner</a:t>
            </a:r>
          </a:p>
        </p:txBody>
      </p:sp>
      <p:sp>
        <p:nvSpPr>
          <p:cNvPr id="33807" name="Line 16"/>
          <p:cNvSpPr>
            <a:spLocks noChangeShapeType="1"/>
          </p:cNvSpPr>
          <p:nvPr/>
        </p:nvSpPr>
        <p:spPr bwMode="auto">
          <a:xfrm>
            <a:off x="1474788" y="4313238"/>
            <a:ext cx="3276600" cy="0"/>
          </a:xfrm>
          <a:prstGeom prst="line">
            <a:avLst/>
          </a:prstGeom>
          <a:noFill/>
          <a:ln w="19050">
            <a:solidFill>
              <a:schemeClr val="tx1"/>
            </a:solidFill>
            <a:round/>
            <a:headEnd/>
            <a:tailEnd/>
          </a:ln>
        </p:spPr>
        <p:txBody>
          <a:bodyPr wrap="none" anchor="ctr"/>
          <a:lstStyle/>
          <a:p>
            <a:endParaRPr lang="nb-NO"/>
          </a:p>
        </p:txBody>
      </p:sp>
      <p:sp>
        <p:nvSpPr>
          <p:cNvPr id="20" name="Line 17"/>
          <p:cNvSpPr>
            <a:spLocks noChangeShapeType="1"/>
          </p:cNvSpPr>
          <p:nvPr/>
        </p:nvSpPr>
        <p:spPr bwMode="auto">
          <a:xfrm>
            <a:off x="7543800" y="1570038"/>
            <a:ext cx="0" cy="557212"/>
          </a:xfrm>
          <a:prstGeom prst="line">
            <a:avLst/>
          </a:prstGeom>
          <a:noFill/>
          <a:ln w="57150">
            <a:solidFill>
              <a:schemeClr val="accent3">
                <a:lumMod val="60000"/>
                <a:lumOff val="40000"/>
              </a:schemeClr>
            </a:solidFill>
            <a:round/>
            <a:headEnd/>
            <a:tailEnd/>
          </a:ln>
          <a:effectLst/>
          <a:extLst/>
        </p:spPr>
        <p:txBody>
          <a:bodyPr wrap="none"/>
          <a:lstStyle/>
          <a:p>
            <a:pPr>
              <a:defRPr/>
            </a:pPr>
            <a:endParaRPr lang="nb-NO" dirty="0"/>
          </a:p>
        </p:txBody>
      </p:sp>
      <p:sp>
        <p:nvSpPr>
          <p:cNvPr id="21" name="Line 18"/>
          <p:cNvSpPr>
            <a:spLocks noChangeShapeType="1"/>
          </p:cNvSpPr>
          <p:nvPr/>
        </p:nvSpPr>
        <p:spPr bwMode="auto">
          <a:xfrm>
            <a:off x="7543800" y="2941638"/>
            <a:ext cx="0" cy="609600"/>
          </a:xfrm>
          <a:prstGeom prst="line">
            <a:avLst/>
          </a:prstGeom>
          <a:noFill/>
          <a:ln w="57150">
            <a:solidFill>
              <a:schemeClr val="accent1">
                <a:lumMod val="60000"/>
                <a:lumOff val="40000"/>
              </a:schemeClr>
            </a:solidFill>
            <a:round/>
            <a:headEnd/>
            <a:tailEnd/>
          </a:ln>
          <a:effectLst/>
          <a:extLst/>
        </p:spPr>
        <p:txBody>
          <a:bodyPr wrap="none"/>
          <a:lstStyle/>
          <a:p>
            <a:pPr>
              <a:defRPr/>
            </a:pPr>
            <a:endParaRPr lang="nb-NO" dirty="0"/>
          </a:p>
        </p:txBody>
      </p:sp>
      <p:sp>
        <p:nvSpPr>
          <p:cNvPr id="33810" name="Line 19"/>
          <p:cNvSpPr>
            <a:spLocks noChangeShapeType="1"/>
          </p:cNvSpPr>
          <p:nvPr/>
        </p:nvSpPr>
        <p:spPr bwMode="auto">
          <a:xfrm>
            <a:off x="5513388" y="3017838"/>
            <a:ext cx="1143000" cy="0"/>
          </a:xfrm>
          <a:prstGeom prst="line">
            <a:avLst/>
          </a:prstGeom>
          <a:noFill/>
          <a:ln w="9525">
            <a:solidFill>
              <a:schemeClr val="tx1"/>
            </a:solidFill>
            <a:prstDash val="dash"/>
            <a:round/>
            <a:headEnd/>
            <a:tailEnd/>
          </a:ln>
        </p:spPr>
        <p:txBody>
          <a:bodyPr wrap="none"/>
          <a:lstStyle/>
          <a:p>
            <a:endParaRPr lang="nb-NO"/>
          </a:p>
        </p:txBody>
      </p:sp>
      <p:sp>
        <p:nvSpPr>
          <p:cNvPr id="33811" name="Text Box 20"/>
          <p:cNvSpPr txBox="1">
            <a:spLocks noChangeArrowheads="1"/>
          </p:cNvSpPr>
          <p:nvPr/>
        </p:nvSpPr>
        <p:spPr bwMode="auto">
          <a:xfrm>
            <a:off x="323850" y="5773738"/>
            <a:ext cx="8280400" cy="365125"/>
          </a:xfrm>
          <a:prstGeom prst="rect">
            <a:avLst/>
          </a:prstGeom>
          <a:noFill/>
          <a:ln w="9525">
            <a:noFill/>
            <a:miter lim="800000"/>
            <a:headEnd/>
            <a:tailEnd/>
          </a:ln>
        </p:spPr>
        <p:txBody>
          <a:bodyPr>
            <a:spAutoFit/>
          </a:bodyPr>
          <a:lstStyle/>
          <a:p>
            <a:pPr>
              <a:spcBef>
                <a:spcPct val="50000"/>
              </a:spcBef>
            </a:pPr>
            <a:endParaRPr lang="nb-NO">
              <a:latin typeface="Arial" charset="0"/>
            </a:endParaRPr>
          </a:p>
        </p:txBody>
      </p:sp>
      <p:sp>
        <p:nvSpPr>
          <p:cNvPr id="24" name="Rectangle 21"/>
          <p:cNvSpPr>
            <a:spLocks noChangeArrowheads="1"/>
          </p:cNvSpPr>
          <p:nvPr/>
        </p:nvSpPr>
        <p:spPr bwMode="auto">
          <a:xfrm>
            <a:off x="1022350" y="188913"/>
            <a:ext cx="7726363" cy="695325"/>
          </a:xfrm>
          <a:prstGeom prst="rect">
            <a:avLst/>
          </a:prstGeom>
          <a:noFill/>
          <a:ln>
            <a:noFill/>
          </a:ln>
          <a:effectLst/>
          <a:extLst/>
        </p:spPr>
        <p:txBody>
          <a:bodyPr anchor="b"/>
          <a:lstStyle/>
          <a:p>
            <a:pPr>
              <a:defRPr/>
            </a:pPr>
            <a:r>
              <a:rPr lang="nb-NO" sz="3600" dirty="0">
                <a:solidFill>
                  <a:schemeClr val="tx2"/>
                </a:solidFill>
                <a:latin typeface="+mj-lt"/>
              </a:rPr>
              <a:t>Toleranse og </a:t>
            </a:r>
            <a:r>
              <a:rPr lang="nb-NO" sz="3600" dirty="0" err="1">
                <a:solidFill>
                  <a:schemeClr val="tx2"/>
                </a:solidFill>
                <a:latin typeface="+mj-lt"/>
              </a:rPr>
              <a:t>sensitisering</a:t>
            </a:r>
            <a:r>
              <a:rPr lang="nb-NO" sz="3600" dirty="0">
                <a:solidFill>
                  <a:schemeClr val="tx2"/>
                </a:solidFill>
                <a:latin typeface="+mj-lt"/>
              </a:rPr>
              <a:t> </a:t>
            </a:r>
          </a:p>
        </p:txBody>
      </p:sp>
      <p:cxnSp>
        <p:nvCxnSpPr>
          <p:cNvPr id="25" name="Rett linje 24"/>
          <p:cNvCxnSpPr/>
          <p:nvPr/>
        </p:nvCxnSpPr>
        <p:spPr>
          <a:xfrm flipH="1">
            <a:off x="5132388" y="3551238"/>
            <a:ext cx="87312" cy="5603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tt linje 25"/>
          <p:cNvCxnSpPr/>
          <p:nvPr/>
        </p:nvCxnSpPr>
        <p:spPr>
          <a:xfrm flipH="1">
            <a:off x="5292725" y="3535363"/>
            <a:ext cx="87313" cy="5603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kstSylinder 26"/>
          <p:cNvSpPr txBox="1"/>
          <p:nvPr/>
        </p:nvSpPr>
        <p:spPr>
          <a:xfrm>
            <a:off x="1474788" y="5157788"/>
            <a:ext cx="7273925" cy="922337"/>
          </a:xfrm>
          <a:prstGeom prst="rect">
            <a:avLst/>
          </a:prstGeom>
          <a:noFill/>
        </p:spPr>
        <p:txBody>
          <a:bodyPr>
            <a:spAutoFit/>
          </a:bodyPr>
          <a:lstStyle/>
          <a:p>
            <a:pPr>
              <a:defRPr/>
            </a:pPr>
            <a:r>
              <a:rPr lang="nb-NO" dirty="0"/>
              <a:t>Med tid: </a:t>
            </a:r>
          </a:p>
          <a:p>
            <a:pPr marL="285750" indent="-285750">
              <a:buFont typeface="Wingdings" pitchFamily="2" charset="2"/>
              <a:buChar char="Ø"/>
              <a:defRPr/>
            </a:pPr>
            <a:r>
              <a:rPr lang="nb-NO" dirty="0"/>
              <a:t>Lavere belønning for både rusmiddelet og for naturlige stimuli</a:t>
            </a:r>
          </a:p>
          <a:p>
            <a:pPr marL="285750" indent="-285750">
              <a:buFont typeface="Wingdings" pitchFamily="2" charset="2"/>
              <a:buChar char="Ø"/>
              <a:defRPr/>
            </a:pPr>
            <a:r>
              <a:rPr lang="nb-NO" dirty="0"/>
              <a:t>Økt betydning for rusmiddelet men lavere betydning for naturlige stimuli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verv">
  <a:themeElements>
    <a:clrScheme name="Solverv">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verv">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verv">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6850</TotalTime>
  <Words>1278</Words>
  <Application>Microsoft Office PowerPoint</Application>
  <PresentationFormat>Skjermfremvisning (4:3)</PresentationFormat>
  <Paragraphs>244</Paragraphs>
  <Slides>28</Slides>
  <Notes>28</Notes>
  <HiddenSlides>0</HiddenSlides>
  <MMClips>1</MMClips>
  <ScaleCrop>false</ScaleCrop>
  <HeadingPairs>
    <vt:vector size="4" baseType="variant">
      <vt:variant>
        <vt:lpstr>Tema</vt:lpstr>
      </vt:variant>
      <vt:variant>
        <vt:i4>1</vt:i4>
      </vt:variant>
      <vt:variant>
        <vt:lpstr>Lysbildetitler</vt:lpstr>
      </vt:variant>
      <vt:variant>
        <vt:i4>28</vt:i4>
      </vt:variant>
    </vt:vector>
  </HeadingPairs>
  <TitlesOfParts>
    <vt:vector size="29" baseType="lpstr">
      <vt:lpstr>Solverv</vt:lpstr>
      <vt:lpstr>Rus og avhengighet– Et biologisk perspektiv</vt:lpstr>
      <vt:lpstr>PowerPoint-presentasjon</vt:lpstr>
      <vt:lpstr>PowerPoint-presentasjon</vt:lpstr>
      <vt:lpstr>Rusmidlenes virkning i hjernen</vt:lpstr>
      <vt:lpstr>PowerPoint-presentasjon</vt:lpstr>
      <vt:lpstr>Hva er mening med livet?  </vt:lpstr>
      <vt:lpstr>PowerPoint-presentasjon</vt:lpstr>
      <vt:lpstr>PowerPoint-presentasjon</vt:lpstr>
      <vt:lpstr>PowerPoint-presentasjon</vt:lpstr>
      <vt:lpstr>PowerPoint-presentasjon</vt:lpstr>
      <vt:lpstr>PowerPoint-presentasjon</vt:lpstr>
      <vt:lpstr>Dopamin i nucleus accumbens</vt:lpstr>
      <vt:lpstr>Gjentatte inntak av rusmidler forandrer nervecellene</vt:lpstr>
      <vt:lpstr>PowerPoint-presentasjon</vt:lpstr>
      <vt:lpstr>Langvarige forandringer i cellenes funksjon i nucleus accumbens</vt:lpstr>
      <vt:lpstr>PowerPoint-presentasjon</vt:lpstr>
      <vt:lpstr>Utvikling av avhengighet</vt:lpstr>
      <vt:lpstr>PowerPoint-presentasjon</vt:lpstr>
      <vt:lpstr>Adferdskontroll:  Ta deg sammen!</vt:lpstr>
      <vt:lpstr>Vurdering av negative utfall- Feilkontroll i Anterior Cingulate Cortex (ACC)</vt:lpstr>
      <vt:lpstr>Alkoholeffekter på ERN – Error Related Negativity</vt:lpstr>
      <vt:lpstr>Rusmidler og effekter på feilkontroll</vt:lpstr>
      <vt:lpstr>Impulsivitet</vt:lpstr>
      <vt:lpstr>Dyremodeller</vt:lpstr>
      <vt:lpstr>Rusmiddelmisbrukere ligner pasienter med skader i prefrontal cortex</vt:lpstr>
      <vt:lpstr>Hypofrontalitet</vt:lpstr>
      <vt:lpstr>Diskontering av fremtidige goder </vt:lpstr>
      <vt:lpstr>PowerPoint-presentasjon</vt:lpstr>
    </vt:vector>
  </TitlesOfParts>
  <Company>Nasjonalt folkehelseinstitutt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liba</dc:creator>
  <cp:lastModifiedBy>Bachs, Liliana</cp:lastModifiedBy>
  <cp:revision>93</cp:revision>
  <cp:lastPrinted>2012-11-16T07:09:01Z</cp:lastPrinted>
  <dcterms:created xsi:type="dcterms:W3CDTF">2008-07-23T08:55:44Z</dcterms:created>
  <dcterms:modified xsi:type="dcterms:W3CDTF">2015-02-05T08:58:29Z</dcterms:modified>
</cp:coreProperties>
</file>