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80" r:id="rId3"/>
    <p:sldId id="261" r:id="rId4"/>
    <p:sldId id="268" r:id="rId5"/>
    <p:sldId id="283" r:id="rId6"/>
    <p:sldId id="267" r:id="rId7"/>
    <p:sldId id="256" r:id="rId8"/>
    <p:sldId id="258" r:id="rId9"/>
    <p:sldId id="259" r:id="rId10"/>
    <p:sldId id="260" r:id="rId11"/>
    <p:sldId id="262" r:id="rId12"/>
    <p:sldId id="263" r:id="rId13"/>
    <p:sldId id="264" r:id="rId14"/>
    <p:sldId id="257" r:id="rId15"/>
    <p:sldId id="265" r:id="rId16"/>
    <p:sldId id="281" r:id="rId17"/>
    <p:sldId id="282" r:id="rId18"/>
    <p:sldId id="270" r:id="rId19"/>
    <p:sldId id="276" r:id="rId20"/>
    <p:sldId id="275" r:id="rId21"/>
    <p:sldId id="274" r:id="rId22"/>
    <p:sldId id="271" r:id="rId23"/>
    <p:sldId id="279" r:id="rId24"/>
    <p:sldId id="272" r:id="rId25"/>
    <p:sldId id="273" r:id="rId26"/>
    <p:sldId id="277" r:id="rId27"/>
    <p:sldId id="284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2DFF-104A-4CD4-9E82-0AC7DFB7B620}" type="datetimeFigureOut">
              <a:rPr lang="nb-NO" smtClean="0"/>
              <a:t>19.04.2015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BC9C-4ECB-4303-99DF-4ED348B70E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44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BBC9C-4ECB-4303-99DF-4ED348B70E9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4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51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93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Øyvind  Hansen 2015</a:t>
            </a:r>
            <a:endParaRPr lang="nb-NO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477C-21AF-48AB-BE2F-1D5CC0E3C4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7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73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78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42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34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5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0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53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36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Øyvind  Hansen 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C49B-B832-477B-AAAC-FFAF40120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9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irus.no/rusmiddelutloste-dodsfall-i-norge-i-201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b-NO" sz="3200" dirty="0" smtClean="0"/>
              <a:t> </a:t>
            </a:r>
            <a:r>
              <a:rPr lang="nb-NO" sz="2800" dirty="0"/>
              <a:t>HJELPETILTAK TIL RUS OG MEDIKAMENT-AVHENGIGE. VEDLIKEHOLD ELLER RUSFRI BEHANDLING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0567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/>
              <a:t>Må få røyke heroin på Sprøyterommet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0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/>
              <a:t>De første kollektivenes ideologiske forankring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pPr eaLnBrk="1" hangingPunct="1">
              <a:defRPr/>
            </a:pPr>
            <a:r>
              <a:rPr lang="nb-NO" sz="2800" smtClean="0"/>
              <a:t>Ungdommenes egen vilje og kampkraft er sentral i endringsprosessen.</a:t>
            </a:r>
          </a:p>
          <a:p>
            <a:pPr eaLnBrk="1" hangingPunct="1">
              <a:defRPr/>
            </a:pPr>
            <a:r>
              <a:rPr lang="nb-NO" sz="2800" smtClean="0"/>
              <a:t>Årsakene til misbruket er sammensatte</a:t>
            </a:r>
          </a:p>
          <a:p>
            <a:pPr eaLnBrk="1" hangingPunct="1">
              <a:defRPr/>
            </a:pPr>
            <a:r>
              <a:rPr lang="nb-NO" sz="2800" smtClean="0"/>
              <a:t>Samfunnsmessige forhold, rustilgang</a:t>
            </a:r>
          </a:p>
          <a:p>
            <a:pPr eaLnBrk="1" hangingPunct="1">
              <a:defRPr/>
            </a:pPr>
            <a:r>
              <a:rPr lang="nb-NO" sz="2800" smtClean="0"/>
              <a:t>Sårbarhet som skyldes problematisk oppvekstmiljø, rotløshet, omsorgssvikt, tapsopplevelser, utstøting, mangel på tilhørighet med mer. </a:t>
            </a:r>
          </a:p>
          <a:p>
            <a:pPr eaLnBrk="1" hangingPunct="1">
              <a:defRPr/>
            </a:pPr>
            <a:r>
              <a:rPr lang="nb-NO" sz="2800" smtClean="0"/>
              <a:t>Sårbarhet som skyldes personlige forhold. (tilpasningsvanskeligheter som følge av psykiske plager, personlighet, arv, osv) </a:t>
            </a:r>
          </a:p>
          <a:p>
            <a:pPr eaLnBrk="1" hangingPunct="1">
              <a:buFontTx/>
              <a:buNone/>
              <a:defRPr/>
            </a:pPr>
            <a:endParaRPr lang="nb-NO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238027"/>
      </p:ext>
    </p:extLst>
  </p:cSld>
  <p:clrMapOvr>
    <a:masterClrMapping/>
  </p:clrMapOvr>
  <p:transition advTm="2866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>Innhold og organisering i de første kollektivene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Liten gruppe der alle var synlige.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Alle medlemmer (ansatte og elever) bor og samhandler på stedet.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Medbestemmelse. Allmøte tar demokratiske beslutninger i saker som gjelder dagliglivet.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Meningsfullt og nødvendig produktivt arbeid.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Fritid med mye samvær og felles aktiviteter.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Sosiale spilleregler og krav om absolutt rusavhold på stedet.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 smtClean="0"/>
              <a:t>Klare rammer og grenser for dagliglivet.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186598"/>
      </p:ext>
    </p:extLst>
  </p:cSld>
  <p:clrMapOvr>
    <a:masterClrMapping/>
  </p:clrMapOvr>
  <p:transition advTm="6859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pPr eaLnBrk="1" hangingPunct="1">
              <a:defRPr/>
            </a:pPr>
            <a:r>
              <a:rPr lang="nb-NO" sz="2800" smtClean="0"/>
              <a:t>Ungdommenes evaluering av Kollektivene (Waal, Andresen, Kaada 1981). Typiske utsagn: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nb-NO" dirty="0" smtClean="0"/>
              <a:t>Jeg betydde noe, følte meg respektert.</a:t>
            </a:r>
          </a:p>
          <a:p>
            <a:pPr eaLnBrk="1" hangingPunct="1">
              <a:defRPr/>
            </a:pPr>
            <a:r>
              <a:rPr lang="nb-NO" dirty="0" smtClean="0"/>
              <a:t>Det ble forventet noe av meg.</a:t>
            </a:r>
          </a:p>
          <a:p>
            <a:pPr eaLnBrk="1" hangingPunct="1">
              <a:defRPr/>
            </a:pPr>
            <a:r>
              <a:rPr lang="nb-NO" dirty="0" smtClean="0"/>
              <a:t>På Sollia er en person og menneske, ikke pasient.</a:t>
            </a:r>
          </a:p>
          <a:p>
            <a:pPr eaLnBrk="1" hangingPunct="1">
              <a:defRPr/>
            </a:pPr>
            <a:r>
              <a:rPr lang="nb-NO" dirty="0" smtClean="0"/>
              <a:t>På Sollia var det kjærlighet og samhørighet.</a:t>
            </a:r>
          </a:p>
          <a:p>
            <a:pPr eaLnBrk="1" hangingPunct="1">
              <a:defRPr/>
            </a:pPr>
            <a:r>
              <a:rPr lang="nb-NO" dirty="0" smtClean="0"/>
              <a:t>Jeg fikk interesser og meninger.</a:t>
            </a:r>
          </a:p>
          <a:p>
            <a:pPr eaLnBrk="1" hangingPunct="1">
              <a:defRPr/>
            </a:pPr>
            <a:r>
              <a:rPr lang="nb-NO" dirty="0" smtClean="0"/>
              <a:t>Jeg fikk selvtillit.</a:t>
            </a:r>
          </a:p>
          <a:p>
            <a:pPr>
              <a:defRPr/>
            </a:pPr>
            <a:r>
              <a:rPr lang="nb-NO" dirty="0"/>
              <a:t>Jeg slutta å flykte fra </a:t>
            </a:r>
            <a:r>
              <a:rPr lang="nb-NO" dirty="0" smtClean="0"/>
              <a:t>problemene.</a:t>
            </a:r>
            <a:endParaRPr lang="nb-NO" dirty="0"/>
          </a:p>
          <a:p>
            <a:pPr>
              <a:defRPr/>
            </a:pPr>
            <a:r>
              <a:rPr lang="nb-NO" dirty="0"/>
              <a:t>Det å kjenne at jeg var nyttig, det å få </a:t>
            </a:r>
            <a:r>
              <a:rPr lang="nb-NO" dirty="0" smtClean="0"/>
              <a:t>ros.</a:t>
            </a:r>
            <a:endParaRPr lang="nb-NO" dirty="0"/>
          </a:p>
          <a:p>
            <a:pPr>
              <a:defRPr/>
            </a:pPr>
            <a:r>
              <a:rPr lang="nb-NO" dirty="0"/>
              <a:t>Oppleve engasjementet i </a:t>
            </a:r>
            <a:r>
              <a:rPr lang="nb-NO" dirty="0" smtClean="0"/>
              <a:t>gruppa.</a:t>
            </a:r>
            <a:endParaRPr lang="nb-NO" dirty="0"/>
          </a:p>
          <a:p>
            <a:pPr>
              <a:defRPr/>
            </a:pPr>
            <a:r>
              <a:rPr lang="nb-NO" dirty="0"/>
              <a:t>Det å oppleve samarbeid og samhold i </a:t>
            </a:r>
            <a:r>
              <a:rPr lang="nb-NO" dirty="0" smtClean="0"/>
              <a:t>gruppa.</a:t>
            </a:r>
          </a:p>
          <a:p>
            <a:pPr>
              <a:defRPr/>
            </a:pPr>
            <a:r>
              <a:rPr lang="nb-NO" dirty="0"/>
              <a:t>Man kunne ikke skjule seg, for gruppa utfordret deg til å </a:t>
            </a:r>
            <a:r>
              <a:rPr lang="nb-NO" dirty="0" smtClean="0"/>
              <a:t>delta.</a:t>
            </a:r>
            <a:endParaRPr lang="nb-NO" dirty="0"/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53855"/>
      </p:ext>
    </p:extLst>
  </p:cSld>
  <p:clrMapOvr>
    <a:masterClrMapping/>
  </p:clrMapOvr>
  <p:transition advTm="16996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nb-NO" sz="3200" dirty="0" smtClean="0"/>
              <a:t>Waal, Andresen, Kaada 1981: «Kollektiv – hverdag og virkninger». Sollia i perioden 1970 – 76, Tilstand ved etter- undersøkelsen (DTES)</a:t>
            </a:r>
          </a:p>
        </p:txBody>
      </p:sp>
      <p:graphicFrame>
        <p:nvGraphicFramePr>
          <p:cNvPr id="34917" name="Group 101"/>
          <p:cNvGraphicFramePr>
            <a:graphicFrameLocks noGrp="1"/>
          </p:cNvGraphicFramePr>
          <p:nvPr>
            <p:ph idx="1"/>
          </p:nvPr>
        </p:nvGraphicFramePr>
        <p:xfrm>
          <a:off x="457200" y="2924175"/>
          <a:ext cx="8507413" cy="3097213"/>
        </p:xfrm>
        <a:graphic>
          <a:graphicData uri="http://schemas.openxmlformats.org/drawingml/2006/table">
            <a:tbl>
              <a:tblPr/>
              <a:tblGrid>
                <a:gridCol w="2027238"/>
                <a:gridCol w="2016125"/>
                <a:gridCol w="2016125"/>
                <a:gridCol w="2447925"/>
              </a:tblGrid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Skalatype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tilfredsstillende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uavklart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Ikke tilfredsstillende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Rusmiddelbruk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(67)  - 54 - (46)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(25) - 17 - (17)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(8) -  29  . (37)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Sosial funksjon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(71)  - 57 - (49)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(17) - 11 - (11)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(13) - 31 - (49)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Sosial tilhørighet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(54) -  43  - (37)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(38) - 34 - (26)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(8)  -  23 - (37)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712222"/>
      </p:ext>
    </p:extLst>
  </p:cSld>
  <p:clrMapOvr>
    <a:masterClrMapping/>
  </p:clrMapOvr>
  <p:transition advTm="15228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Faglig anerkjennelse og satsing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nb-NO" dirty="0"/>
              <a:t>1980 </a:t>
            </a:r>
            <a:r>
              <a:rPr lang="nb-NO" dirty="0" err="1"/>
              <a:t>Tyrili</a:t>
            </a:r>
            <a:r>
              <a:rPr lang="nb-NO" dirty="0"/>
              <a:t>- kollektivet (barnevern &amp; rus)</a:t>
            </a:r>
          </a:p>
          <a:p>
            <a:pPr>
              <a:defRPr/>
            </a:pPr>
            <a:r>
              <a:rPr lang="nb-NO" dirty="0"/>
              <a:t>1980 </a:t>
            </a:r>
            <a:r>
              <a:rPr lang="nb-NO" dirty="0" err="1"/>
              <a:t>Renåvangen</a:t>
            </a:r>
            <a:r>
              <a:rPr lang="nb-NO" dirty="0"/>
              <a:t> (fra 1987terapeutisk samfunn)</a:t>
            </a:r>
          </a:p>
          <a:p>
            <a:pPr>
              <a:defRPr/>
            </a:pPr>
            <a:r>
              <a:rPr lang="nb-NO" dirty="0"/>
              <a:t>1980 </a:t>
            </a:r>
            <a:r>
              <a:rPr lang="nb-NO" dirty="0" err="1"/>
              <a:t>Klokkergården</a:t>
            </a:r>
            <a:r>
              <a:rPr lang="nb-NO" dirty="0"/>
              <a:t> (</a:t>
            </a:r>
            <a:r>
              <a:rPr lang="nb-NO" dirty="0" err="1"/>
              <a:t>Lms</a:t>
            </a:r>
            <a:r>
              <a:rPr lang="nb-NO" dirty="0"/>
              <a:t> - barnevern)</a:t>
            </a:r>
          </a:p>
          <a:p>
            <a:pPr>
              <a:defRPr/>
            </a:pPr>
            <a:r>
              <a:rPr lang="nb-NO" dirty="0"/>
              <a:t>1981 Selbukollektivet  - (rus) </a:t>
            </a:r>
            <a:r>
              <a:rPr lang="nb-NO" dirty="0">
                <a:solidFill>
                  <a:srgbClr val="CC0066"/>
                </a:solidFill>
              </a:rPr>
              <a:t>avviklet 1994</a:t>
            </a:r>
          </a:p>
          <a:p>
            <a:pPr>
              <a:defRPr/>
            </a:pPr>
            <a:r>
              <a:rPr lang="nb-NO" dirty="0"/>
              <a:t>1982 </a:t>
            </a:r>
            <a:r>
              <a:rPr lang="nb-NO" dirty="0" err="1"/>
              <a:t>Hiimsmoen</a:t>
            </a:r>
            <a:r>
              <a:rPr lang="nb-NO" dirty="0"/>
              <a:t>- kollektivet (barnevern &amp; rus)</a:t>
            </a:r>
          </a:p>
          <a:p>
            <a:pPr>
              <a:defRPr/>
            </a:pPr>
            <a:r>
              <a:rPr lang="nb-NO" dirty="0"/>
              <a:t>1983 </a:t>
            </a:r>
            <a:r>
              <a:rPr lang="nb-NO" dirty="0" err="1"/>
              <a:t>Fossumkollektivet</a:t>
            </a:r>
            <a:r>
              <a:rPr lang="nb-NO" dirty="0"/>
              <a:t> (barnevern &amp; rus)</a:t>
            </a:r>
          </a:p>
          <a:p>
            <a:pPr>
              <a:defRPr/>
            </a:pPr>
            <a:r>
              <a:rPr lang="nb-NO" dirty="0"/>
              <a:t>1983 </a:t>
            </a:r>
            <a:r>
              <a:rPr lang="nb-NO" dirty="0" err="1"/>
              <a:t>Storbuan</a:t>
            </a:r>
            <a:r>
              <a:rPr lang="nb-NO" dirty="0"/>
              <a:t>- kollektivet – (rus) </a:t>
            </a:r>
            <a:r>
              <a:rPr lang="nb-NO" dirty="0">
                <a:solidFill>
                  <a:srgbClr val="CC0066"/>
                </a:solidFill>
              </a:rPr>
              <a:t>avviklet </a:t>
            </a:r>
            <a:r>
              <a:rPr lang="nb-NO" dirty="0" smtClean="0">
                <a:solidFill>
                  <a:srgbClr val="CC0066"/>
                </a:solidFill>
              </a:rPr>
              <a:t>1998</a:t>
            </a:r>
          </a:p>
          <a:p>
            <a:pPr>
              <a:defRPr/>
            </a:pPr>
            <a:endParaRPr lang="nb-NO" dirty="0" smtClean="0">
              <a:solidFill>
                <a:srgbClr val="CC0066"/>
              </a:solidFill>
            </a:endParaRPr>
          </a:p>
          <a:p>
            <a:pPr>
              <a:defRPr/>
            </a:pPr>
            <a:endParaRPr lang="nb-NO" dirty="0">
              <a:solidFill>
                <a:srgbClr val="CC0066"/>
              </a:solidFill>
            </a:endParaRP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2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>1980 årene - Økt satsing på rusbehandling i kollektiver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1984 - Svalstuen- kollektivet – </a:t>
            </a:r>
            <a:r>
              <a:rPr lang="nb-NO" sz="2400" dirty="0" smtClean="0">
                <a:solidFill>
                  <a:srgbClr val="CC0066"/>
                </a:solidFill>
              </a:rPr>
              <a:t>avviklet 2008 ikke fornyet avtale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1984 ?- Lofotkollektivet – (rus) </a:t>
            </a:r>
            <a:r>
              <a:rPr lang="nb-NO" sz="2400" dirty="0" smtClean="0">
                <a:solidFill>
                  <a:srgbClr val="CC0066"/>
                </a:solidFill>
              </a:rPr>
              <a:t>avviklet</a:t>
            </a: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1985 - Floen kollektivet (rus) nå statlig og medikamentfritt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1986 - </a:t>
            </a:r>
            <a:r>
              <a:rPr lang="nb-NO" sz="2400" dirty="0" err="1" smtClean="0"/>
              <a:t>Langørjan</a:t>
            </a:r>
            <a:r>
              <a:rPr lang="nb-NO" sz="2400" dirty="0" smtClean="0"/>
              <a:t> gård (rus)</a:t>
            </a:r>
            <a:r>
              <a:rPr lang="nb-NO" sz="2400" dirty="0" smtClean="0">
                <a:solidFill>
                  <a:srgbClr val="FF0000"/>
                </a:solidFill>
              </a:rPr>
              <a:t> Avviklet 2011 Ikke ny avtale</a:t>
            </a: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1987 – Kvinnekollektivet Arken (ikke medlever nå 12 trinn)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1988 - Skjerfheimkollektivet (barnevern) statlig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1989 - </a:t>
            </a:r>
            <a:r>
              <a:rPr lang="nb-NO" sz="2400" dirty="0" err="1" smtClean="0"/>
              <a:t>Kvamsgrind</a:t>
            </a:r>
            <a:r>
              <a:rPr lang="nb-NO" sz="2400" dirty="0" smtClean="0"/>
              <a:t>- kollektivet (barnevern/rus)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1989 - Styve Gard (barnevern) </a:t>
            </a:r>
            <a:r>
              <a:rPr lang="nb-NO" sz="2400" dirty="0" smtClean="0">
                <a:solidFill>
                  <a:srgbClr val="CC0066"/>
                </a:solidFill>
              </a:rPr>
              <a:t>avviklet 2009 ikke fornyet avtale</a:t>
            </a: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1989 -  Sørlandskollektivet – </a:t>
            </a:r>
            <a:r>
              <a:rPr lang="nb-NO" sz="2400" dirty="0" smtClean="0">
                <a:solidFill>
                  <a:srgbClr val="CC0066"/>
                </a:solidFill>
              </a:rPr>
              <a:t>avviklet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/>
              <a:t>1989 -  </a:t>
            </a:r>
            <a:r>
              <a:rPr lang="nb-NO" sz="2400" dirty="0" err="1" smtClean="0"/>
              <a:t>Lamokollektivet</a:t>
            </a:r>
            <a:r>
              <a:rPr lang="nb-NO" sz="2400" dirty="0" smtClean="0"/>
              <a:t> – (nå statlig barnevern institusjon) 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nb-NO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nb-NO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636691"/>
      </p:ext>
    </p:extLst>
  </p:cSld>
  <p:clrMapOvr>
    <a:masterClrMapping/>
  </p:clrMapOvr>
  <p:transition advTm="6887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nb-NO" sz="2400" dirty="0" err="1"/>
              <a:t>Floenkollektivet</a:t>
            </a:r>
            <a:r>
              <a:rPr lang="nb-NO" sz="2400" dirty="0"/>
              <a:t> er </a:t>
            </a:r>
            <a:r>
              <a:rPr lang="nb-NO" sz="2400" dirty="0" err="1"/>
              <a:t>eit</a:t>
            </a:r>
            <a:r>
              <a:rPr lang="nb-NO" sz="2400" dirty="0"/>
              <a:t> faseinndelt terapeutisk samfunn, som tilbyr medisinfri og relasjonsbasert rusbehandling til </a:t>
            </a:r>
            <a:r>
              <a:rPr lang="nb-NO" sz="2400" dirty="0" err="1"/>
              <a:t>personar</a:t>
            </a:r>
            <a:r>
              <a:rPr lang="nb-NO" sz="2400" dirty="0"/>
              <a:t> i aldersgruppa 18-30 år</a:t>
            </a:r>
            <a:r>
              <a:rPr lang="nb-NO" sz="2400" dirty="0" smtClean="0"/>
              <a:t>. ​​​​​​​​​​​​​​​​​​​​​​​​​​​​​​​​​​​​​​​​​​​​​​</a:t>
            </a:r>
            <a:r>
              <a:rPr lang="nb-NO" sz="2400" dirty="0" err="1"/>
              <a:t>Floenkollektivet</a:t>
            </a:r>
            <a:r>
              <a:rPr lang="nb-NO" sz="2400" dirty="0"/>
              <a:t> blei starta i 1985 og blei del av Helse Bergen i </a:t>
            </a:r>
            <a:r>
              <a:rPr lang="nb-NO" sz="2400" dirty="0" smtClean="0"/>
              <a:t>2004.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/>
              <a:t>kan </a:t>
            </a:r>
            <a:r>
              <a:rPr lang="nb-NO" sz="2400" dirty="0" err="1"/>
              <a:t>seie</a:t>
            </a:r>
            <a:r>
              <a:rPr lang="nb-NO" sz="2400" dirty="0"/>
              <a:t> at </a:t>
            </a:r>
            <a:r>
              <a:rPr lang="nb-NO" sz="2400" dirty="0" err="1"/>
              <a:t>ein</a:t>
            </a:r>
            <a:r>
              <a:rPr lang="nb-NO" sz="2400" dirty="0"/>
              <a:t> </a:t>
            </a:r>
            <a:r>
              <a:rPr lang="nb-NO" sz="2400" dirty="0" err="1"/>
              <a:t>nyttar</a:t>
            </a:r>
            <a:r>
              <a:rPr lang="nb-NO" sz="2400" dirty="0"/>
              <a:t> "fellesskapet som metode".</a:t>
            </a:r>
            <a:r>
              <a:rPr lang="nb-NO" sz="2400" dirty="0" smtClean="0"/>
              <a:t>​ 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2855"/>
            <a:ext cx="8191500" cy="36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7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nb-NO" sz="2400" b="1" dirty="0"/>
              <a:t>ARKEN </a:t>
            </a:r>
            <a:r>
              <a:rPr lang="nb-NO" sz="2400" dirty="0"/>
              <a:t>har ti plasser. Alle plassene er avtaleplasser for Helse Sør-Øst </a:t>
            </a:r>
            <a:br>
              <a:rPr lang="nb-NO" sz="2400" dirty="0"/>
            </a:br>
            <a:r>
              <a:rPr lang="nb-NO" sz="2400" dirty="0"/>
              <a:t>Pasientene må ha et alvorlig rusproblem, og ARKEN behandler kvinner med alle typer misbruk av legale og illegale midler. Tilbudet er i utgangspunktet for kvinner over 23 år. </a:t>
            </a:r>
            <a:r>
              <a:rPr lang="nb-NO" sz="2400" dirty="0" smtClean="0"/>
              <a:t>ARKEN </a:t>
            </a:r>
            <a:r>
              <a:rPr lang="nb-NO" sz="2400" dirty="0"/>
              <a:t>tilbyr ikke behandling til kvinner som er i medikamentassistert behandling</a:t>
            </a:r>
            <a:r>
              <a:rPr lang="nb-NO" sz="2400" b="1" dirty="0"/>
              <a:t/>
            </a:r>
            <a:br>
              <a:rPr lang="nb-NO" sz="2400" b="1" dirty="0"/>
            </a:br>
            <a:r>
              <a:rPr lang="nb-NO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95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5657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>Levefellesskapets behandlingsmessige fordeler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672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nb-NO" smtClean="0"/>
              <a:t>Tettere personlig tilnærming til den enkelte</a:t>
            </a:r>
          </a:p>
          <a:p>
            <a:pPr eaLnBrk="1" hangingPunct="1">
              <a:defRPr/>
            </a:pPr>
            <a:r>
              <a:rPr lang="nb-NO" smtClean="0"/>
              <a:t>Sterk grad av kontinuitet i relasjonene</a:t>
            </a:r>
          </a:p>
          <a:p>
            <a:pPr eaLnBrk="1" hangingPunct="1">
              <a:defRPr/>
            </a:pPr>
            <a:r>
              <a:rPr lang="nb-NO" smtClean="0"/>
              <a:t>Trygghet og forutsigbarhet i hverdagen</a:t>
            </a:r>
          </a:p>
          <a:p>
            <a:pPr eaLnBrk="1" hangingPunct="1">
              <a:defRPr/>
            </a:pPr>
            <a:r>
              <a:rPr lang="nb-NO" smtClean="0"/>
              <a:t>En ideell arena for personlig utvikling</a:t>
            </a:r>
          </a:p>
          <a:p>
            <a:pPr eaLnBrk="1" hangingPunct="1">
              <a:defRPr/>
            </a:pPr>
            <a:r>
              <a:rPr lang="nb-NO" smtClean="0"/>
              <a:t>Inkluderende tette fellesskap som læringsarena</a:t>
            </a:r>
          </a:p>
          <a:p>
            <a:pPr eaLnBrk="1" hangingPunct="1">
              <a:defRPr/>
            </a:pPr>
            <a:r>
              <a:rPr lang="nb-NO" smtClean="0"/>
              <a:t>Stiller krav til den enkelte </a:t>
            </a:r>
          </a:p>
          <a:p>
            <a:pPr eaLnBrk="1" hangingPunct="1">
              <a:defRPr/>
            </a:pPr>
            <a:r>
              <a:rPr lang="nb-NO" smtClean="0"/>
              <a:t>Et ideelt utgangspunkt for endringsarbeid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416786"/>
      </p:ext>
    </p:extLst>
  </p:cSld>
  <p:clrMapOvr>
    <a:masterClrMapping/>
  </p:clrMapOvr>
  <p:transition advTm="3276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>Kollektivenes fremtidsperspektiv etter reformene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/>
              <a:t>Er Staten villig til å satse på langsiktighet i relasjonsarbeid og oppfølgingsforpliktelser?</a:t>
            </a:r>
          </a:p>
          <a:p>
            <a:pPr eaLnBrk="1" hangingPunct="1">
              <a:defRPr/>
            </a:pPr>
            <a:r>
              <a:rPr lang="nb-NO" dirty="0" smtClean="0"/>
              <a:t>Er økonomien viktigere enn resultatene?</a:t>
            </a:r>
          </a:p>
          <a:p>
            <a:pPr eaLnBrk="1" hangingPunct="1">
              <a:defRPr/>
            </a:pPr>
            <a:r>
              <a:rPr lang="nb-NO" dirty="0" smtClean="0"/>
              <a:t>Er medisinering blitt førstevalget?</a:t>
            </a:r>
          </a:p>
          <a:p>
            <a:pPr eaLnBrk="1" hangingPunct="1">
              <a:defRPr/>
            </a:pPr>
            <a:r>
              <a:rPr lang="nb-NO" dirty="0" smtClean="0"/>
              <a:t> Rusfeltet preges nå av substitusjonsbehandling og skadereduksjon på bekostning av behandling og rehabilitering med rusfrihet som mål.</a:t>
            </a:r>
          </a:p>
          <a:p>
            <a:pPr eaLnBrk="1" hangingPunct="1">
              <a:defRPr/>
            </a:pPr>
            <a:endParaRPr lang="nb-NO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683708"/>
      </p:ext>
    </p:extLst>
  </p:cSld>
  <p:clrMapOvr>
    <a:masterClrMapping/>
  </p:clrMapOvr>
  <p:transition advTm="415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Begrepenes historiske betydning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Rusbruk – misbruk – avhengighet</a:t>
            </a:r>
          </a:p>
          <a:p>
            <a:r>
              <a:rPr lang="nb-NO" dirty="0"/>
              <a:t>Umoral, karakterbrist- sykdom- avvik- atferdsproblem - sosialt problem – sykdom</a:t>
            </a:r>
          </a:p>
          <a:p>
            <a:r>
              <a:rPr lang="nb-NO" dirty="0"/>
              <a:t>Pasient – elev – klient – pasient</a:t>
            </a:r>
          </a:p>
          <a:p>
            <a:r>
              <a:rPr lang="nb-NO" dirty="0"/>
              <a:t>Helse – psykisk helsevern -LOST – helse TSB</a:t>
            </a:r>
          </a:p>
          <a:p>
            <a:r>
              <a:rPr lang="nb-NO" dirty="0"/>
              <a:t>Stat – fylke – statlige helseforetak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8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>Rus- kollektivenes situasjon i dag</a:t>
            </a:r>
            <a:br>
              <a:rPr lang="nb-NO" sz="4000" smtClean="0"/>
            </a:br>
            <a:r>
              <a:rPr lang="nb-NO" sz="4000" smtClean="0"/>
              <a:t>Utfordringer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b-NO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dirty="0" smtClean="0"/>
              <a:t>Økt fokus på medisinering og kort tid. Truer det tidkrevende sosialpedagogiske innholdet.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dirty="0" smtClean="0"/>
              <a:t>Pasient eller elev?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dirty="0" smtClean="0"/>
              <a:t>Våre elever fikk i  2004 pasientrettigheter men fortsetter å ha plikter i forhold til fellesskapet og kollektivets daglige liv som utgjør rammen i det sosialpedagogiske arbeidet. (Tverrfaglig)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dirty="0" smtClean="0"/>
              <a:t>Vi oppnår mye mer med en deltagende elev enn en passiv pasient, og  dette er et viktig skille i forhold til sykdoms og klinikkideologien.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735964"/>
      </p:ext>
    </p:extLst>
  </p:cSld>
  <p:clrMapOvr>
    <a:masterClrMapping/>
  </p:clrMapOvr>
  <p:transition advTm="289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>kollektivenes situasjon i dag</a:t>
            </a:r>
            <a:br>
              <a:rPr lang="nb-NO" sz="4000" smtClean="0"/>
            </a:br>
            <a:endParaRPr lang="nb-NO" sz="40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nb-NO" dirty="0" smtClean="0"/>
              <a:t>Tar spesialisthelsetjenesten kvelertak?</a:t>
            </a:r>
          </a:p>
          <a:p>
            <a:pPr eaLnBrk="1" hangingPunct="1">
              <a:defRPr/>
            </a:pPr>
            <a:r>
              <a:rPr lang="nb-NO" dirty="0" smtClean="0"/>
              <a:t>For stort fokus på medisinske løsninger og nedprioritering av </a:t>
            </a:r>
            <a:r>
              <a:rPr lang="nb-NO" dirty="0" err="1" smtClean="0"/>
              <a:t>sosialpedagogisk</a:t>
            </a:r>
            <a:r>
              <a:rPr lang="nb-NO" dirty="0" smtClean="0"/>
              <a:t> innhold av-vitaliserer rusfrie behandlingstilbud.</a:t>
            </a:r>
          </a:p>
          <a:p>
            <a:pPr eaLnBrk="1" hangingPunct="1">
              <a:defRPr/>
            </a:pPr>
            <a:r>
              <a:rPr lang="nb-NO" dirty="0" smtClean="0"/>
              <a:t>Helse eller sosiale ferdigheter og rehabilitering? </a:t>
            </a:r>
          </a:p>
          <a:p>
            <a:pPr eaLnBrk="1" hangingPunct="1">
              <a:defRPr/>
            </a:pPr>
            <a:r>
              <a:rPr lang="nb-NO" dirty="0" smtClean="0"/>
              <a:t>Ja takk, begge deler </a:t>
            </a:r>
            <a:r>
              <a:rPr lang="nb-NO" u="sng" dirty="0" smtClean="0"/>
              <a:t>samtidig</a:t>
            </a:r>
            <a:r>
              <a:rPr lang="nb-NO" dirty="0" smtClean="0"/>
              <a:t>!</a:t>
            </a:r>
          </a:p>
          <a:p>
            <a:pPr eaLnBrk="1" hangingPunct="1">
              <a:defRPr/>
            </a:pPr>
            <a:r>
              <a:rPr lang="nb-NO" dirty="0" smtClean="0"/>
              <a:t>Tid og kontinuitet er avgjørende faktorer. Evalueringer dokumenterer effekten av stabile og trygge relasjoner over lang tid.</a:t>
            </a:r>
          </a:p>
          <a:p>
            <a:pPr eaLnBrk="1" hangingPunct="1">
              <a:buFontTx/>
              <a:buNone/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049864"/>
      </p:ext>
    </p:extLst>
  </p:cSld>
  <p:clrMapOvr>
    <a:masterClrMapping/>
  </p:clrMapOvr>
  <p:transition advTm="1506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dirty="0" smtClean="0"/>
              <a:t>Hvem har vært på Sollia?</a:t>
            </a:r>
            <a:br>
              <a:rPr lang="nb-NO" dirty="0" smtClean="0"/>
            </a:br>
            <a:r>
              <a:rPr lang="nb-NO" sz="2000" dirty="0" smtClean="0"/>
              <a:t>Fauske 2004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Perioden 1997 – 2002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52 personer, 14 (27%) kvinner, 38 menn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Snittalder ved inntak 29,8 år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Snittalder for rusdebut 13,1 år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Av disse hadde 50 brukt sprøyter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47 personer hadde brukt heroin. 38 (73%) som hovedrusmiddel.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67% hadde hatt psykiske plager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23 % oppgir å ha begått selvmordsforsøk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800" smtClean="0"/>
              <a:t>55 % hadde blitt behandlet i psykiatrien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2800" smtClean="0"/>
          </a:p>
          <a:p>
            <a:pPr eaLnBrk="1" hangingPunct="1">
              <a:lnSpc>
                <a:spcPct val="80000"/>
              </a:lnSpc>
              <a:defRPr/>
            </a:pPr>
            <a:endParaRPr lang="nb-NO" sz="2800" smtClean="0"/>
          </a:p>
          <a:p>
            <a:pPr eaLnBrk="1" hangingPunct="1">
              <a:lnSpc>
                <a:spcPct val="80000"/>
              </a:lnSpc>
              <a:defRPr/>
            </a:pPr>
            <a:endParaRPr lang="nb-NO" sz="2800" smtClean="0"/>
          </a:p>
          <a:p>
            <a:pPr eaLnBrk="1" hangingPunct="1">
              <a:lnSpc>
                <a:spcPct val="80000"/>
              </a:lnSpc>
              <a:defRPr/>
            </a:pPr>
            <a:endParaRPr lang="nb-NO" sz="2800" smtClean="0"/>
          </a:p>
        </p:txBody>
      </p:sp>
    </p:spTree>
    <p:extLst>
      <p:ext uri="{BB962C8B-B14F-4D97-AF65-F5344CB8AC3E}">
        <p14:creationId xmlns:p14="http://schemas.microsoft.com/office/powerpoint/2010/main" val="28590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2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smtClean="0"/>
              <a:t/>
            </a:r>
            <a:br>
              <a:rPr lang="nb-NO" sz="4000" smtClean="0"/>
            </a:br>
            <a:r>
              <a:rPr lang="nb-NO" sz="2800" smtClean="0"/>
              <a:t>Andel rusfrie beregnet ut fra ulike utvalgsstørrelser etter antall år etter utskriving. Prosent., 52 av 52 (samtlige) elever inntatt på Solliakollektivet</a:t>
            </a:r>
            <a:br>
              <a:rPr lang="nb-NO" sz="2800" smtClean="0"/>
            </a:br>
            <a:r>
              <a:rPr lang="nb-NO" sz="2800" smtClean="0"/>
              <a:t>i perioden 1997 - 2002 (Fauske 2004)</a:t>
            </a:r>
          </a:p>
        </p:txBody>
      </p:sp>
      <p:graphicFrame>
        <p:nvGraphicFramePr>
          <p:cNvPr id="54417" name="Group 145"/>
          <p:cNvGraphicFramePr>
            <a:graphicFrameLocks noGrp="1"/>
          </p:cNvGraphicFramePr>
          <p:nvPr>
            <p:ph idx="1"/>
          </p:nvPr>
        </p:nvGraphicFramePr>
        <p:xfrm>
          <a:off x="457200" y="2349500"/>
          <a:ext cx="8229600" cy="3621088"/>
        </p:xfrm>
        <a:graphic>
          <a:graphicData uri="http://schemas.openxmlformats.org/drawingml/2006/table">
            <a:tbl>
              <a:tblPr/>
              <a:tblGrid>
                <a:gridCol w="1738313"/>
                <a:gridCol w="1573212"/>
                <a:gridCol w="2105025"/>
                <a:gridCol w="2011363"/>
                <a:gridCol w="801687"/>
              </a:tblGrid>
              <a:tr h="163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Antall år etter utskriving fra kollektivet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Spørreskjema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Spørreskjema og ufullstendige opplysninger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Spørreskjema, ufullstendige opplysninger og døde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1 - 2 år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3 - 4 år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5 - 6 år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Andel totalt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71022"/>
      </p:ext>
    </p:extLst>
  </p:cSld>
  <p:clrMapOvr>
    <a:masterClrMapping/>
  </p:clrMapOvr>
  <p:transition advTm="13516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57521" name="Rectangle 17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2400" smtClean="0"/>
              <a:t>Russituasjon etter fullføring av oppholdet og oppfølging etter kollektivet. Absolutte tall (N = 52)., elever fra Solliakollektivet 97-02  (Fauske 2004)</a:t>
            </a:r>
          </a:p>
        </p:txBody>
      </p:sp>
      <p:graphicFrame>
        <p:nvGraphicFramePr>
          <p:cNvPr id="57535" name="Group 191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143397"/>
        </p:xfrm>
        <a:graphic>
          <a:graphicData uri="http://schemas.openxmlformats.org/drawingml/2006/table">
            <a:tbl>
              <a:tblPr/>
              <a:tblGrid>
                <a:gridCol w="2098675"/>
                <a:gridCol w="1212850"/>
                <a:gridCol w="1882775"/>
                <a:gridCol w="1368425"/>
                <a:gridCol w="1666875"/>
              </a:tblGrid>
              <a:tr h="5761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Fullført opplegg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Nei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237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Oppfølging etter kollektivet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Nei/ikke oppgitt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Nei/ikke oppgitt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Rusfri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Lettere misbruk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Tyngre misbruk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Død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Mangler opplysninger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03915"/>
      </p:ext>
    </p:extLst>
  </p:cSld>
  <p:clrMapOvr>
    <a:masterClrMapping/>
  </p:clrMapOvr>
  <p:transition advTm="14188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Flere heroinavhengige fanges i Lar-nettet</a:t>
            </a:r>
            <a:br>
              <a:rPr lang="nb-NO" sz="3600" dirty="0" smtClean="0"/>
            </a:br>
            <a:r>
              <a:rPr lang="nb-NO" sz="3600" dirty="0" smtClean="0"/>
              <a:t>Færre når rusfri behandling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1997 – 2002 hadde 73% av elevene på Sollia heroin som </a:t>
            </a:r>
            <a:r>
              <a:rPr lang="nb-NO" dirty="0" err="1" smtClean="0"/>
              <a:t>hovedrusmiddel</a:t>
            </a:r>
            <a:r>
              <a:rPr lang="nb-NO" dirty="0" smtClean="0"/>
              <a:t>.</a:t>
            </a:r>
          </a:p>
          <a:p>
            <a:r>
              <a:rPr lang="nb-NO" dirty="0" smtClean="0"/>
              <a:t>I 2013 hadde 15% heroin som </a:t>
            </a:r>
            <a:r>
              <a:rPr lang="nb-NO" dirty="0" err="1" smtClean="0"/>
              <a:t>hovedrusmiddel</a:t>
            </a:r>
            <a:endParaRPr lang="nb-NO" dirty="0" smtClean="0"/>
          </a:p>
          <a:p>
            <a:r>
              <a:rPr lang="nb-NO" dirty="0" smtClean="0"/>
              <a:t>I 1997 var det 200 i Lar</a:t>
            </a:r>
          </a:p>
          <a:p>
            <a:r>
              <a:rPr lang="nb-NO" dirty="0" smtClean="0"/>
              <a:t>I 2013 var det 7000 i Lar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3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nb-NO" sz="4000" dirty="0" smtClean="0"/>
              <a:t>Framtidas rusbehandling?</a:t>
            </a:r>
            <a:r>
              <a:rPr lang="nb-NO" sz="4000" dirty="0"/>
              <a:t> </a:t>
            </a:r>
            <a:r>
              <a:rPr lang="nb-NO" sz="4000" dirty="0" err="1"/>
              <a:t>Vitusapoteket’s</a:t>
            </a:r>
            <a:r>
              <a:rPr lang="nb-NO" sz="4000" dirty="0"/>
              <a:t> MENY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Metadon 			Lar - ordinert</a:t>
            </a:r>
          </a:p>
          <a:p>
            <a:pPr marL="0" indent="0">
              <a:buNone/>
            </a:pPr>
            <a:r>
              <a:rPr lang="nb-NO" dirty="0" err="1" smtClean="0"/>
              <a:t>Buprenorfin</a:t>
            </a:r>
            <a:r>
              <a:rPr lang="nb-NO" dirty="0" smtClean="0"/>
              <a:t> 	  			«</a:t>
            </a:r>
          </a:p>
          <a:p>
            <a:pPr marL="0" indent="0">
              <a:buNone/>
            </a:pPr>
            <a:r>
              <a:rPr lang="nb-NO" dirty="0" smtClean="0"/>
              <a:t>Heroin for injeksjon 		«</a:t>
            </a:r>
          </a:p>
          <a:p>
            <a:pPr marL="0" indent="0">
              <a:buNone/>
            </a:pPr>
            <a:r>
              <a:rPr lang="nb-NO" dirty="0" smtClean="0"/>
              <a:t>Heroin for røyking 			«</a:t>
            </a:r>
          </a:p>
          <a:p>
            <a:pPr marL="0" indent="0">
              <a:buNone/>
            </a:pPr>
            <a:r>
              <a:rPr lang="nb-NO" dirty="0" smtClean="0"/>
              <a:t>Opium </a:t>
            </a:r>
            <a:r>
              <a:rPr lang="nb-NO" dirty="0" err="1" smtClean="0"/>
              <a:t>tabl</a:t>
            </a:r>
            <a:r>
              <a:rPr lang="nb-NO" dirty="0" smtClean="0"/>
              <a:t>.				«</a:t>
            </a:r>
          </a:p>
          <a:p>
            <a:pPr marL="0" indent="0">
              <a:buNone/>
            </a:pPr>
            <a:r>
              <a:rPr lang="nb-NO" dirty="0" smtClean="0"/>
              <a:t>Morfin </a:t>
            </a:r>
            <a:r>
              <a:rPr lang="nb-NO" dirty="0" err="1" smtClean="0"/>
              <a:t>tabl</a:t>
            </a:r>
            <a:r>
              <a:rPr lang="nb-NO" dirty="0" smtClean="0"/>
              <a:t>.				«</a:t>
            </a:r>
          </a:p>
          <a:p>
            <a:pPr marL="0" indent="0">
              <a:buNone/>
            </a:pPr>
            <a:r>
              <a:rPr lang="nb-NO" dirty="0" err="1" smtClean="0"/>
              <a:t>Benzodiazepin</a:t>
            </a:r>
            <a:r>
              <a:rPr lang="nb-NO" dirty="0" smtClean="0"/>
              <a:t> (resept)</a:t>
            </a:r>
          </a:p>
          <a:p>
            <a:pPr marL="0" indent="0">
              <a:buNone/>
            </a:pPr>
            <a:r>
              <a:rPr lang="nb-NO" dirty="0" smtClean="0"/>
              <a:t>Marihuana (1 gram reseptfri) kr. 200.-</a:t>
            </a:r>
          </a:p>
          <a:p>
            <a:pPr marL="0" indent="0">
              <a:buNone/>
            </a:pPr>
            <a:r>
              <a:rPr lang="nb-NO" dirty="0" smtClean="0"/>
              <a:t>Hasj (1 gram reseptfri) kr 300.-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Fra psykososialt problem til sykdom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Begrep som «diagnoser», «kronikere» «behandlingsresistente» dukker opp.</a:t>
            </a:r>
          </a:p>
          <a:p>
            <a:r>
              <a:rPr lang="nb-NO" dirty="0" smtClean="0"/>
              <a:t>Optimismens epoke er forbi. </a:t>
            </a:r>
          </a:p>
          <a:p>
            <a:r>
              <a:rPr lang="nb-NO" dirty="0" smtClean="0"/>
              <a:t>Målet </a:t>
            </a:r>
            <a:r>
              <a:rPr lang="nb-NO" dirty="0"/>
              <a:t>med hjelpen dreide kraftig i retning av å redusere </a:t>
            </a:r>
            <a:r>
              <a:rPr lang="nb-NO" dirty="0" smtClean="0"/>
              <a:t>sykdom og dødelighet.</a:t>
            </a:r>
          </a:p>
          <a:p>
            <a:r>
              <a:rPr lang="nb-NO" dirty="0" smtClean="0"/>
              <a:t>Hjelp med rusfrihet som mål svekkes.</a:t>
            </a:r>
          </a:p>
          <a:p>
            <a:r>
              <a:rPr lang="nb-NO" dirty="0" smtClean="0"/>
              <a:t>Rusgiftfrie behandlingsmiljøer forsvinner.</a:t>
            </a:r>
          </a:p>
          <a:p>
            <a:r>
              <a:rPr lang="nb-NO" dirty="0" smtClean="0"/>
              <a:t>1000 døgnbehandlingsplasser inkluderer Lar</a:t>
            </a:r>
          </a:p>
          <a:p>
            <a:r>
              <a:rPr lang="nb-NO" dirty="0" smtClean="0"/>
              <a:t>52 gjenværende Lar-frie døgnplasser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3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styrer utviklingen i rusbehandling?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 smtClean="0"/>
              <a:t>Åpne russcener som «forurenser» bybildet.</a:t>
            </a:r>
          </a:p>
          <a:p>
            <a:r>
              <a:rPr lang="nb-NO" sz="2800" dirty="0" smtClean="0"/>
              <a:t>Medieoppslag «Norge på overdosestatistikken»</a:t>
            </a:r>
          </a:p>
          <a:p>
            <a:r>
              <a:rPr lang="nb-NO" sz="2800" dirty="0" smtClean="0"/>
              <a:t>Pressgrupper som kjemper for en mer «human» ruspolitikk. </a:t>
            </a:r>
          </a:p>
          <a:p>
            <a:r>
              <a:rPr lang="nb-NO" sz="2800" dirty="0" smtClean="0"/>
              <a:t>Legaliserings-lobbyen.</a:t>
            </a:r>
          </a:p>
          <a:p>
            <a:r>
              <a:rPr lang="nb-NO" sz="2800" dirty="0" smtClean="0"/>
              <a:t>Høyt profilerte politikere med rusavhengige barn. (</a:t>
            </a:r>
            <a:r>
              <a:rPr lang="nb-NO" sz="2800" dirty="0" err="1" smtClean="0"/>
              <a:t>Stoltenbergutvalget</a:t>
            </a:r>
            <a:r>
              <a:rPr lang="nb-NO" sz="2800" dirty="0" smtClean="0"/>
              <a:t>)</a:t>
            </a:r>
          </a:p>
          <a:p>
            <a:r>
              <a:rPr lang="nb-NO" sz="2800" dirty="0" smtClean="0"/>
              <a:t>Politiske miljøer som selv bruker narkotika </a:t>
            </a:r>
          </a:p>
          <a:p>
            <a:r>
              <a:rPr lang="nb-NO" sz="2800" dirty="0" smtClean="0"/>
              <a:t>Brukerorganisasjoner.</a:t>
            </a:r>
          </a:p>
          <a:p>
            <a:r>
              <a:rPr lang="nb-NO" sz="2800" dirty="0" smtClean="0"/>
              <a:t>Avholdsorganisasjoner.</a:t>
            </a:r>
          </a:p>
          <a:p>
            <a:r>
              <a:rPr lang="nb-NO" sz="2800" dirty="0" smtClean="0"/>
              <a:t>Forsknings og fagmiljøer.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4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Overdosedød i Norge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hlinkClick r:id="rId2"/>
              </a:rPr>
              <a:t>http://www.sirus.no/rusmiddelutloste-dodsfall-i-norge-i-2013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529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Overdosestatistikk kilde SIRUS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80920" cy="5112568"/>
          </a:xfr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6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Litt historikk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488832" cy="4464496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/>
              <a:t>1962 – Europas første spesialklinikk for behandling av narkomane. SKN Hov i 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b="1" dirty="0" smtClean="0"/>
              <a:t>Avhengighet av narkotiske stoffer og vanedannende legemidler defineres som sykdom. </a:t>
            </a:r>
          </a:p>
          <a:p>
            <a:pPr algn="l"/>
            <a:r>
              <a:rPr lang="nb-NO" b="1" dirty="0" smtClean="0"/>
              <a:t>1965 – Bruk av narkotika blant ungdom.</a:t>
            </a:r>
          </a:p>
          <a:p>
            <a:pPr algn="l"/>
            <a:r>
              <a:rPr lang="nb-NO" b="1" dirty="0" smtClean="0"/>
              <a:t>1969 – En gruppe unge pasienter ser behov for alternativ til sykdom og klinikksenger.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Øyvind  Hansen 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0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dirty="0"/>
              <a:t>1970 Norges første </a:t>
            </a:r>
            <a:r>
              <a:rPr lang="nb-NO" dirty="0" smtClean="0"/>
              <a:t>kollektiv, Sollia </a:t>
            </a:r>
            <a:r>
              <a:rPr lang="nb-NO" sz="3600" dirty="0" smtClean="0"/>
              <a:t>45 år med Rusfritt </a:t>
            </a:r>
            <a:r>
              <a:rPr lang="nb-NO" sz="3600" dirty="0" err="1" smtClean="0"/>
              <a:t>levefellesskap</a:t>
            </a:r>
            <a:r>
              <a:rPr lang="nb-NO" sz="3600" dirty="0" smtClean="0"/>
              <a:t>.</a:t>
            </a:r>
          </a:p>
        </p:txBody>
      </p:sp>
      <p:pic>
        <p:nvPicPr>
          <p:cNvPr id="307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4864"/>
            <a:ext cx="8229600" cy="39212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n-NO" altLang="nb-NO" sz="1200" smtClean="0"/>
              <a:t>Øyvind  Hansen 2015</a:t>
            </a:r>
            <a:endParaRPr lang="nb-NO" altLang="nb-NO" sz="12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3600" smtClean="0"/>
              <a:t>Rusbehandling</a:t>
            </a:r>
            <a:r>
              <a:rPr lang="nb-NO" sz="2800" smtClean="0"/>
              <a:t> i </a:t>
            </a:r>
            <a:r>
              <a:rPr lang="nb-NO" sz="3600" smtClean="0"/>
              <a:t>kollektiver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b-NO" dirty="0" smtClean="0"/>
              <a:t>Andresen / Waal skriver i 1978 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 smtClean="0"/>
              <a:t>”institusjonene er et resultat av at man i forrige århundre betraktet menneskelige avviksformer og lidelser som sykdom, vi kan si at behandlerne tidlig trodde at pasienten var et individ med hjernesykdom eller medfødt defekt”.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 smtClean="0"/>
              <a:t>”institusjonene har en egen dynamikk og krever at pasientene tilpasser seg en kunstig tilværelse”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 smtClean="0"/>
              <a:t>”Vi er derfor opptatt av institusjonenes antiterapeutiske virkninger”. </a:t>
            </a:r>
            <a:r>
              <a:rPr lang="nb-NO" sz="1800" dirty="0" smtClean="0"/>
              <a:t>Behandlingskollektiv? S. 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451560"/>
      </p:ext>
    </p:extLst>
  </p:cSld>
  <p:clrMapOvr>
    <a:masterClrMapping/>
  </p:clrMapOvr>
  <p:transition advTm="3478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2|12.2|4.8|10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8|14.9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|5.4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5|10.5|7|24.9|22.8|1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2|1.7|1.2|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|1.2|1|1.1|1.4|2.2|1.3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3.4|3|2.6|3.5|6.3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1|2.2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10.3|11.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1449</Words>
  <Application>Microsoft Office PowerPoint</Application>
  <PresentationFormat>Skjermfremvisning (4:3)</PresentationFormat>
  <Paragraphs>261</Paragraphs>
  <Slides>27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Times New Roman</vt:lpstr>
      <vt:lpstr>Office-tema</vt:lpstr>
      <vt:lpstr> HJELPETILTAK TIL RUS OG MEDIKAMENT-AVHENGIGE. VEDLIKEHOLD ELLER RUSFRI BEHANDLING</vt:lpstr>
      <vt:lpstr>Begrepenes historiske betydning</vt:lpstr>
      <vt:lpstr>Fra psykososialt problem til sykdom</vt:lpstr>
      <vt:lpstr>Hva styrer utviklingen i rusbehandling?</vt:lpstr>
      <vt:lpstr>Overdosedød i Norge</vt:lpstr>
      <vt:lpstr>Overdosestatistikk kilde SIRUS</vt:lpstr>
      <vt:lpstr>Litt historikk </vt:lpstr>
      <vt:lpstr>1970 Norges første kollektiv, Sollia 45 år med Rusfritt levefellesskap.</vt:lpstr>
      <vt:lpstr>Rusbehandling i kollektiver</vt:lpstr>
      <vt:lpstr>De første kollektivenes ideologiske forankring</vt:lpstr>
      <vt:lpstr>Innhold og organisering i de første kollektivene</vt:lpstr>
      <vt:lpstr>Ungdommenes evaluering av Kollektivene (Waal, Andresen, Kaada 1981). Typiske utsagn:</vt:lpstr>
      <vt:lpstr>Waal, Andresen, Kaada 1981: «Kollektiv – hverdag og virkninger». Sollia i perioden 1970 – 76, Tilstand ved etter- undersøkelsen (DTES)</vt:lpstr>
      <vt:lpstr>Faglig anerkjennelse og satsing</vt:lpstr>
      <vt:lpstr>1980 årene - Økt satsing på rusbehandling i kollektiver</vt:lpstr>
      <vt:lpstr>Floenkollektivet er eit faseinndelt terapeutisk samfunn, som tilbyr medisinfri og relasjonsbasert rusbehandling til personar i aldersgruppa 18-30 år. ​​​​​​​​​​​​​​​​​​​​​​​​​​​​​​​​​​​​​​​​​​​​​​Floenkollektivet blei starta i 1985 og blei del av Helse Bergen i 2004. Ein kan seie at ein nyttar "fellesskapet som metode".​  </vt:lpstr>
      <vt:lpstr>ARKEN har ti plasser. Alle plassene er avtaleplasser for Helse Sør-Øst  Pasientene må ha et alvorlig rusproblem, og ARKEN behandler kvinner med alle typer misbruk av legale og illegale midler. Tilbudet er i utgangspunktet for kvinner over 23 år. ARKEN tilbyr ikke behandling til kvinner som er i medikamentassistert behandling  </vt:lpstr>
      <vt:lpstr>Levefellesskapets behandlingsmessige fordeler</vt:lpstr>
      <vt:lpstr>Kollektivenes fremtidsperspektiv etter reformene</vt:lpstr>
      <vt:lpstr>Rus- kollektivenes situasjon i dag Utfordringer</vt:lpstr>
      <vt:lpstr>kollektivenes situasjon i dag </vt:lpstr>
      <vt:lpstr>Hvem har vært på Sollia? Fauske 2004</vt:lpstr>
      <vt:lpstr>L</vt:lpstr>
      <vt:lpstr> Andel rusfrie beregnet ut fra ulike utvalgsstørrelser etter antall år etter utskriving. Prosent., 52 av 52 (samtlige) elever inntatt på Solliakollektivet i perioden 1997 - 2002 (Fauske 2004)</vt:lpstr>
      <vt:lpstr>Russituasjon etter fullføring av oppholdet og oppfølging etter kollektivet. Absolutte tall (N = 52)., elever fra Solliakollektivet 97-02  (Fauske 2004)</vt:lpstr>
      <vt:lpstr>Flere heroinavhengige fanges i Lar-nettet Færre når rusfri behandling</vt:lpstr>
      <vt:lpstr>Framtidas rusbehandling? Vitusapoteket’s MENY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 historisk bakgrunn</dc:title>
  <dc:creator>Hansen</dc:creator>
  <cp:lastModifiedBy>Knut Reinås</cp:lastModifiedBy>
  <cp:revision>52</cp:revision>
  <dcterms:created xsi:type="dcterms:W3CDTF">2015-04-16T03:57:17Z</dcterms:created>
  <dcterms:modified xsi:type="dcterms:W3CDTF">2015-04-19T09:06:06Z</dcterms:modified>
</cp:coreProperties>
</file>