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notesMasterIdLst>
    <p:notesMasterId r:id="rId41"/>
  </p:notesMasterIdLst>
  <p:sldIdLst>
    <p:sldId id="258" r:id="rId2"/>
    <p:sldId id="260" r:id="rId3"/>
    <p:sldId id="261" r:id="rId4"/>
    <p:sldId id="266" r:id="rId5"/>
    <p:sldId id="259" r:id="rId6"/>
    <p:sldId id="262" r:id="rId7"/>
    <p:sldId id="284" r:id="rId8"/>
    <p:sldId id="263" r:id="rId9"/>
    <p:sldId id="264" r:id="rId10"/>
    <p:sldId id="267" r:id="rId11"/>
    <p:sldId id="271" r:id="rId12"/>
    <p:sldId id="272" r:id="rId13"/>
    <p:sldId id="274" r:id="rId14"/>
    <p:sldId id="273" r:id="rId15"/>
    <p:sldId id="275" r:id="rId16"/>
    <p:sldId id="276" r:id="rId17"/>
    <p:sldId id="270" r:id="rId18"/>
    <p:sldId id="269" r:id="rId19"/>
    <p:sldId id="277" r:id="rId20"/>
    <p:sldId id="278" r:id="rId21"/>
    <p:sldId id="279" r:id="rId22"/>
    <p:sldId id="282" r:id="rId23"/>
    <p:sldId id="283" r:id="rId24"/>
    <p:sldId id="281" r:id="rId25"/>
    <p:sldId id="280" r:id="rId26"/>
    <p:sldId id="256" r:id="rId27"/>
    <p:sldId id="285" r:id="rId28"/>
    <p:sldId id="286" r:id="rId29"/>
    <p:sldId id="295" r:id="rId30"/>
    <p:sldId id="287" r:id="rId31"/>
    <p:sldId id="288" r:id="rId32"/>
    <p:sldId id="289" r:id="rId33"/>
    <p:sldId id="299" r:id="rId34"/>
    <p:sldId id="294" r:id="rId35"/>
    <p:sldId id="290" r:id="rId36"/>
    <p:sldId id="293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40" autoAdjust="0"/>
  </p:normalViewPr>
  <p:slideViewPr>
    <p:cSldViewPr snapToGrid="0" snapToObjects="1">
      <p:cViewPr varScale="1">
        <p:scale>
          <a:sx n="72" d="100"/>
          <a:sy n="72" d="100"/>
        </p:scale>
        <p:origin x="17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tig%20Erik:Users:stigeriks:Documents:Narkotika:reaksjoner%20-%20bruk%20og%20besittel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tig%20Erik:Users:stigeriks:Documents:Narkotika:reaksjoner%20-%20bruk%20og%20besittel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tig%20Erik:Users:stigeriks:Documents:Presentasjoner:reaksjoner%20-%20bruk%20og%20besittelse%20(versjon%20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Arbeidsb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Arbeids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SSB!$A$133</c:f>
              <c:strCache>
                <c:ptCount val="1"/>
                <c:pt idx="0">
                  <c:v>¬¬¬ Narkotika, bruk</c:v>
                </c:pt>
              </c:strCache>
            </c:strRef>
          </c:tx>
          <c:cat>
            <c:strRef>
              <c:f>SSB!$C$2:$K$3</c:f>
              <c:strCache>
                <c:ptCount val="8"/>
                <c:pt idx="0">
                  <c:v>Betinget påtaleunnlatelse</c:v>
                </c:pt>
                <c:pt idx="1">
                  <c:v>Forenklet forelegg</c:v>
                </c:pt>
                <c:pt idx="2">
                  <c:v>Forelegg</c:v>
                </c:pt>
                <c:pt idx="3">
                  <c:v>Bot ved dom</c:v>
                </c:pt>
                <c:pt idx="4">
                  <c:v>Samfunnsstraff</c:v>
                </c:pt>
                <c:pt idx="5">
                  <c:v>Betinget fengsel</c:v>
                </c:pt>
                <c:pt idx="6">
                  <c:v>Ubetinget fengsel</c:v>
                </c:pt>
                <c:pt idx="7">
                  <c:v>Særreaksjon eller annen type reaksjon</c:v>
                </c:pt>
              </c:strCache>
            </c:strRef>
          </c:cat>
          <c:val>
            <c:numRef>
              <c:f>SSB!$C$133:$J$133</c:f>
              <c:numCache>
                <c:formatCode>General</c:formatCode>
                <c:ptCount val="8"/>
                <c:pt idx="0">
                  <c:v>606</c:v>
                </c:pt>
                <c:pt idx="1">
                  <c:v>0</c:v>
                </c:pt>
                <c:pt idx="2">
                  <c:v>4038</c:v>
                </c:pt>
                <c:pt idx="3">
                  <c:v>94</c:v>
                </c:pt>
                <c:pt idx="4">
                  <c:v>17</c:v>
                </c:pt>
                <c:pt idx="5">
                  <c:v>176</c:v>
                </c:pt>
                <c:pt idx="6">
                  <c:v>228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v>Narkotika, besittelse</c:v>
          </c:tx>
          <c:cat>
            <c:strRef>
              <c:f>SSB!$C$2:$K$3</c:f>
              <c:strCache>
                <c:ptCount val="8"/>
                <c:pt idx="0">
                  <c:v>Betinget påtaleunnlatelse</c:v>
                </c:pt>
                <c:pt idx="1">
                  <c:v>Forenklet forelegg</c:v>
                </c:pt>
                <c:pt idx="2">
                  <c:v>Forelegg</c:v>
                </c:pt>
                <c:pt idx="3">
                  <c:v>Bot ved dom</c:v>
                </c:pt>
                <c:pt idx="4">
                  <c:v>Samfunnsstraff</c:v>
                </c:pt>
                <c:pt idx="5">
                  <c:v>Betinget fengsel</c:v>
                </c:pt>
                <c:pt idx="6">
                  <c:v>Ubetinget fengsel</c:v>
                </c:pt>
                <c:pt idx="7">
                  <c:v>Særreaksjon eller annen type reaksjon</c:v>
                </c:pt>
              </c:strCache>
            </c:strRef>
          </c:cat>
          <c:val>
            <c:numRef>
              <c:f>SSB!$C$134:$J$134</c:f>
              <c:numCache>
                <c:formatCode>General</c:formatCode>
                <c:ptCount val="8"/>
                <c:pt idx="0">
                  <c:v>125</c:v>
                </c:pt>
                <c:pt idx="1">
                  <c:v>0</c:v>
                </c:pt>
                <c:pt idx="2">
                  <c:v>2794</c:v>
                </c:pt>
                <c:pt idx="3">
                  <c:v>70</c:v>
                </c:pt>
                <c:pt idx="4">
                  <c:v>6</c:v>
                </c:pt>
                <c:pt idx="5">
                  <c:v>57</c:v>
                </c:pt>
                <c:pt idx="6">
                  <c:v>61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v>Narkotikaforbrytelser - straffeloven</c:v>
          </c:tx>
          <c:cat>
            <c:strRef>
              <c:f>SSB!$C$2:$J$2</c:f>
              <c:strCache>
                <c:ptCount val="8"/>
                <c:pt idx="0">
                  <c:v>Betinget påtaleunnlatelse</c:v>
                </c:pt>
                <c:pt idx="1">
                  <c:v>Forenklet forelegg</c:v>
                </c:pt>
                <c:pt idx="2">
                  <c:v>Forelegg</c:v>
                </c:pt>
                <c:pt idx="3">
                  <c:v>Bot ved dom</c:v>
                </c:pt>
                <c:pt idx="4">
                  <c:v>Samfunnsstraff</c:v>
                </c:pt>
                <c:pt idx="5">
                  <c:v>Betinget fengsel</c:v>
                </c:pt>
                <c:pt idx="6">
                  <c:v>Ubetinget fengsel</c:v>
                </c:pt>
                <c:pt idx="7">
                  <c:v>Særreaksjon eller annen type reaksjon</c:v>
                </c:pt>
              </c:strCache>
            </c:strRef>
          </c:cat>
          <c:val>
            <c:numRef>
              <c:f>SSB!$C$32:$J$32</c:f>
              <c:numCache>
                <c:formatCode>General</c:formatCode>
                <c:ptCount val="8"/>
                <c:pt idx="0">
                  <c:v>252</c:v>
                </c:pt>
                <c:pt idx="1">
                  <c:v>0</c:v>
                </c:pt>
                <c:pt idx="2">
                  <c:v>4563</c:v>
                </c:pt>
                <c:pt idx="3">
                  <c:v>123</c:v>
                </c:pt>
                <c:pt idx="4">
                  <c:v>501</c:v>
                </c:pt>
                <c:pt idx="5">
                  <c:v>1339</c:v>
                </c:pt>
                <c:pt idx="6">
                  <c:v>1214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'Ark1'!$B$28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'Ark1'!$C$27:$G$27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'Ark1'!$C$28:$G$28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  <c:pt idx="4">
                  <c:v>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'Ark1'!$B$29</c:f>
              <c:strCache>
                <c:ptCount val="1"/>
                <c:pt idx="0">
                  <c:v>ESPAD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'Ark1'!$C$27:$G$27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'Ark1'!$C$29:$G$29</c:f>
              <c:numCache>
                <c:formatCode>General</c:formatCode>
                <c:ptCount val="5"/>
                <c:pt idx="0">
                  <c:v>5.6</c:v>
                </c:pt>
                <c:pt idx="1">
                  <c:v>7</c:v>
                </c:pt>
                <c:pt idx="2">
                  <c:v>9.5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510792"/>
        <c:axId val="225506872"/>
      </c:lineChart>
      <c:catAx>
        <c:axId val="22551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5506872"/>
        <c:crosses val="autoZero"/>
        <c:auto val="1"/>
        <c:lblAlgn val="ctr"/>
        <c:lblOffset val="100"/>
        <c:noMultiLvlLbl val="0"/>
      </c:catAx>
      <c:valAx>
        <c:axId val="225506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255107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77952755905498E-2"/>
          <c:y val="9.7222222222222196E-2"/>
          <c:w val="0.88762204724409399"/>
          <c:h val="0.69744750656167998"/>
        </c:manualLayout>
      </c:layout>
      <c:lineChart>
        <c:grouping val="standard"/>
        <c:varyColors val="0"/>
        <c:ser>
          <c:idx val="1"/>
          <c:order val="0"/>
          <c:tx>
            <c:strRef>
              <c:f>'Ark1'!$B$23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'Ark1'!$C$22:$G$22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'Ark1'!$C$23:$G$23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15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'Ark1'!$B$24</c:f>
              <c:strCache>
                <c:ptCount val="1"/>
                <c:pt idx="0">
                  <c:v>ESPAD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'Ark1'!$C$22:$G$22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'Ark1'!$C$24:$G$24</c:f>
              <c:numCache>
                <c:formatCode>General</c:formatCode>
                <c:ptCount val="5"/>
                <c:pt idx="0">
                  <c:v>12</c:v>
                </c:pt>
                <c:pt idx="1">
                  <c:v>17</c:v>
                </c:pt>
                <c:pt idx="2">
                  <c:v>22</c:v>
                </c:pt>
                <c:pt idx="3">
                  <c:v>19</c:v>
                </c:pt>
                <c:pt idx="4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508440"/>
        <c:axId val="225504128"/>
      </c:lineChart>
      <c:catAx>
        <c:axId val="22550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5504128"/>
        <c:crosses val="autoZero"/>
        <c:auto val="1"/>
        <c:lblAlgn val="ctr"/>
        <c:lblOffset val="100"/>
        <c:noMultiLvlLbl val="0"/>
      </c:catAx>
      <c:valAx>
        <c:axId val="225504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255084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24905-7F4B-1440-9474-8B3A0B33CF22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EB180A57-C9E9-FE4E-94CF-F3124921BC3C}">
      <dgm:prSet phldrT="[Tekst]"/>
      <dgm:spPr/>
      <dgm:t>
        <a:bodyPr/>
        <a:lstStyle/>
        <a:p>
          <a:r>
            <a:rPr lang="nb-NO" dirty="0" smtClean="0"/>
            <a:t>Kriminalisering</a:t>
          </a:r>
          <a:endParaRPr lang="nb-NO" dirty="0"/>
        </a:p>
      </dgm:t>
    </dgm:pt>
    <dgm:pt modelId="{6A490544-8B03-3942-BAE4-931AF98C6DFF}" type="parTrans" cxnId="{24222FAC-E1B7-6A43-83F4-407B9CFB6E00}">
      <dgm:prSet/>
      <dgm:spPr/>
      <dgm:t>
        <a:bodyPr/>
        <a:lstStyle/>
        <a:p>
          <a:endParaRPr lang="nb-NO"/>
        </a:p>
      </dgm:t>
    </dgm:pt>
    <dgm:pt modelId="{F6A7BD39-A9E4-E549-9029-30AF350EE6FA}" type="sibTrans" cxnId="{24222FAC-E1B7-6A43-83F4-407B9CFB6E00}">
      <dgm:prSet/>
      <dgm:spPr/>
      <dgm:t>
        <a:bodyPr/>
        <a:lstStyle/>
        <a:p>
          <a:endParaRPr lang="nb-NO"/>
        </a:p>
      </dgm:t>
    </dgm:pt>
    <dgm:pt modelId="{EBF202A6-7C1E-7246-A47C-69C6D1DA1F5F}">
      <dgm:prSet phldrT="[Tekst]"/>
      <dgm:spPr/>
      <dgm:t>
        <a:bodyPr/>
        <a:lstStyle/>
        <a:p>
          <a:r>
            <a:rPr lang="nb-NO" dirty="0" smtClean="0"/>
            <a:t>Avkriminalisering</a:t>
          </a:r>
          <a:endParaRPr lang="nb-NO" dirty="0"/>
        </a:p>
      </dgm:t>
    </dgm:pt>
    <dgm:pt modelId="{D8309B8D-452F-BA4A-BE51-D367F6AA1410}" type="parTrans" cxnId="{4688FD20-D187-AE46-8156-6E5585BE14C7}">
      <dgm:prSet/>
      <dgm:spPr/>
      <dgm:t>
        <a:bodyPr/>
        <a:lstStyle/>
        <a:p>
          <a:endParaRPr lang="nb-NO"/>
        </a:p>
      </dgm:t>
    </dgm:pt>
    <dgm:pt modelId="{994581D4-7B16-884F-89D2-DB1966D09C74}" type="sibTrans" cxnId="{4688FD20-D187-AE46-8156-6E5585BE14C7}">
      <dgm:prSet/>
      <dgm:spPr/>
      <dgm:t>
        <a:bodyPr/>
        <a:lstStyle/>
        <a:p>
          <a:endParaRPr lang="nb-NO"/>
        </a:p>
      </dgm:t>
    </dgm:pt>
    <dgm:pt modelId="{C7DD92CF-11B2-3F45-9490-31A31862A4B5}">
      <dgm:prSet phldrT="[Tekst]"/>
      <dgm:spPr/>
      <dgm:t>
        <a:bodyPr/>
        <a:lstStyle/>
        <a:p>
          <a:r>
            <a:rPr lang="nb-NO" dirty="0" smtClean="0"/>
            <a:t>Legalisering</a:t>
          </a:r>
          <a:endParaRPr lang="nb-NO" dirty="0"/>
        </a:p>
      </dgm:t>
    </dgm:pt>
    <dgm:pt modelId="{527CD281-E8DF-4C45-BF78-B0DEE7525940}" type="parTrans" cxnId="{63298580-CDDB-BB48-9C77-2EC97BEDE4C3}">
      <dgm:prSet/>
      <dgm:spPr/>
      <dgm:t>
        <a:bodyPr/>
        <a:lstStyle/>
        <a:p>
          <a:endParaRPr lang="nb-NO"/>
        </a:p>
      </dgm:t>
    </dgm:pt>
    <dgm:pt modelId="{3FD84335-4734-2941-BB1B-6A04BC18C470}" type="sibTrans" cxnId="{63298580-CDDB-BB48-9C77-2EC97BEDE4C3}">
      <dgm:prSet/>
      <dgm:spPr/>
      <dgm:t>
        <a:bodyPr/>
        <a:lstStyle/>
        <a:p>
          <a:endParaRPr lang="nb-NO"/>
        </a:p>
      </dgm:t>
    </dgm:pt>
    <dgm:pt modelId="{759B974D-872C-D64B-B613-C19B4818737A}" type="pres">
      <dgm:prSet presAssocID="{FB924905-7F4B-1440-9474-8B3A0B33CF22}" presName="Name0" presStyleCnt="0">
        <dgm:presLayoutVars>
          <dgm:dir/>
          <dgm:animLvl val="lvl"/>
          <dgm:resizeHandles val="exact"/>
        </dgm:presLayoutVars>
      </dgm:prSet>
      <dgm:spPr/>
    </dgm:pt>
    <dgm:pt modelId="{E22069BF-614F-884C-8341-994ADD2598AE}" type="pres">
      <dgm:prSet presAssocID="{EB180A57-C9E9-FE4E-94CF-F3124921BC3C}" presName="parTxOnly" presStyleLbl="node1" presStyleIdx="0" presStyleCnt="3" custLinFactNeighborX="-821" custLinFactNeighborY="-57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36D1687-924F-0649-AC68-0D52CA56159A}" type="pres">
      <dgm:prSet presAssocID="{F6A7BD39-A9E4-E549-9029-30AF350EE6FA}" presName="parTxOnlySpace" presStyleCnt="0"/>
      <dgm:spPr/>
    </dgm:pt>
    <dgm:pt modelId="{2DEEF0FB-645D-C54B-BD84-A26A277324A1}" type="pres">
      <dgm:prSet presAssocID="{EBF202A6-7C1E-7246-A47C-69C6D1DA1F5F}" presName="parTxOnly" presStyleLbl="node1" presStyleIdx="1" presStyleCnt="3" custLinFactNeighborX="-8557" custLinFactNeighborY="-62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138F7B0-BFA1-974F-B741-AC669F4EC405}" type="pres">
      <dgm:prSet presAssocID="{994581D4-7B16-884F-89D2-DB1966D09C74}" presName="parTxOnlySpace" presStyleCnt="0"/>
      <dgm:spPr/>
    </dgm:pt>
    <dgm:pt modelId="{B442DD0F-799A-1A49-930B-89A3ACF013CE}" type="pres">
      <dgm:prSet presAssocID="{C7DD92CF-11B2-3F45-9490-31A31862A4B5}" presName="parTxOnly" presStyleLbl="node1" presStyleIdx="2" presStyleCnt="3" custLinFactNeighborX="821" custLinFactNeighborY="-63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688FD20-D187-AE46-8156-6E5585BE14C7}" srcId="{FB924905-7F4B-1440-9474-8B3A0B33CF22}" destId="{EBF202A6-7C1E-7246-A47C-69C6D1DA1F5F}" srcOrd="1" destOrd="0" parTransId="{D8309B8D-452F-BA4A-BE51-D367F6AA1410}" sibTransId="{994581D4-7B16-884F-89D2-DB1966D09C74}"/>
    <dgm:cxn modelId="{74CA8122-B894-6D48-BC33-28F4109BB90C}" type="presOf" srcId="{EB180A57-C9E9-FE4E-94CF-F3124921BC3C}" destId="{E22069BF-614F-884C-8341-994ADD2598AE}" srcOrd="0" destOrd="0" presId="urn:microsoft.com/office/officeart/2005/8/layout/chevron1"/>
    <dgm:cxn modelId="{63298580-CDDB-BB48-9C77-2EC97BEDE4C3}" srcId="{FB924905-7F4B-1440-9474-8B3A0B33CF22}" destId="{C7DD92CF-11B2-3F45-9490-31A31862A4B5}" srcOrd="2" destOrd="0" parTransId="{527CD281-E8DF-4C45-BF78-B0DEE7525940}" sibTransId="{3FD84335-4734-2941-BB1B-6A04BC18C470}"/>
    <dgm:cxn modelId="{EA7C5D9E-C2CC-CD41-A0D4-50DBD3D91887}" type="presOf" srcId="{EBF202A6-7C1E-7246-A47C-69C6D1DA1F5F}" destId="{2DEEF0FB-645D-C54B-BD84-A26A277324A1}" srcOrd="0" destOrd="0" presId="urn:microsoft.com/office/officeart/2005/8/layout/chevron1"/>
    <dgm:cxn modelId="{CD6D3033-0384-0642-8B91-408DAC02C45A}" type="presOf" srcId="{C7DD92CF-11B2-3F45-9490-31A31862A4B5}" destId="{B442DD0F-799A-1A49-930B-89A3ACF013CE}" srcOrd="0" destOrd="0" presId="urn:microsoft.com/office/officeart/2005/8/layout/chevron1"/>
    <dgm:cxn modelId="{1AEA0B03-9614-984C-882C-F0C0AE9D46F5}" type="presOf" srcId="{FB924905-7F4B-1440-9474-8B3A0B33CF22}" destId="{759B974D-872C-D64B-B613-C19B4818737A}" srcOrd="0" destOrd="0" presId="urn:microsoft.com/office/officeart/2005/8/layout/chevron1"/>
    <dgm:cxn modelId="{24222FAC-E1B7-6A43-83F4-407B9CFB6E00}" srcId="{FB924905-7F4B-1440-9474-8B3A0B33CF22}" destId="{EB180A57-C9E9-FE4E-94CF-F3124921BC3C}" srcOrd="0" destOrd="0" parTransId="{6A490544-8B03-3942-BAE4-931AF98C6DFF}" sibTransId="{F6A7BD39-A9E4-E549-9029-30AF350EE6FA}"/>
    <dgm:cxn modelId="{3B6F67A3-F7DC-E54B-97F5-E35EE62778BD}" type="presParOf" srcId="{759B974D-872C-D64B-B613-C19B4818737A}" destId="{E22069BF-614F-884C-8341-994ADD2598AE}" srcOrd="0" destOrd="0" presId="urn:microsoft.com/office/officeart/2005/8/layout/chevron1"/>
    <dgm:cxn modelId="{89C44BFD-C052-1348-B8F1-7CAE8BAC7A6E}" type="presParOf" srcId="{759B974D-872C-D64B-B613-C19B4818737A}" destId="{336D1687-924F-0649-AC68-0D52CA56159A}" srcOrd="1" destOrd="0" presId="urn:microsoft.com/office/officeart/2005/8/layout/chevron1"/>
    <dgm:cxn modelId="{4D68CFE6-C5DD-6F48-9D8D-527111DDCEEC}" type="presParOf" srcId="{759B974D-872C-D64B-B613-C19B4818737A}" destId="{2DEEF0FB-645D-C54B-BD84-A26A277324A1}" srcOrd="2" destOrd="0" presId="urn:microsoft.com/office/officeart/2005/8/layout/chevron1"/>
    <dgm:cxn modelId="{8C58CBD1-9DB1-CC41-9E25-B17F69184B01}" type="presParOf" srcId="{759B974D-872C-D64B-B613-C19B4818737A}" destId="{C138F7B0-BFA1-974F-B741-AC669F4EC405}" srcOrd="3" destOrd="0" presId="urn:microsoft.com/office/officeart/2005/8/layout/chevron1"/>
    <dgm:cxn modelId="{BFAE6C7B-6281-4A46-9B50-17509B95C15F}" type="presParOf" srcId="{759B974D-872C-D64B-B613-C19B4818737A}" destId="{B442DD0F-799A-1A49-930B-89A3ACF013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E42D-DE24-0047-AA26-A18A8111D79B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49DB4-0B1B-E74A-A375-7F22B70630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38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Babor</a:t>
            </a:r>
            <a:r>
              <a:rPr lang="nb-NO" dirty="0" smtClean="0"/>
              <a:t> et al: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Drug</a:t>
            </a:r>
            <a:r>
              <a:rPr lang="nb-NO" baseline="0" dirty="0" smtClean="0"/>
              <a:t> Policy and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Public </a:t>
            </a:r>
            <a:r>
              <a:rPr lang="nb-NO" baseline="0" dirty="0" err="1" smtClean="0"/>
              <a:t>Good</a:t>
            </a:r>
            <a:r>
              <a:rPr lang="nb-NO" baseline="0" dirty="0" smtClean="0"/>
              <a:t> (2010)</a:t>
            </a:r>
          </a:p>
          <a:p>
            <a:r>
              <a:rPr lang="nb-NO" baseline="0" dirty="0" err="1" smtClean="0"/>
              <a:t>Shiner</a:t>
            </a:r>
            <a:r>
              <a:rPr lang="nb-NO" baseline="0" dirty="0" smtClean="0"/>
              <a:t> (2015) </a:t>
            </a:r>
            <a:r>
              <a:rPr lang="nb-NO" baseline="0" dirty="0" err="1" smtClean="0"/>
              <a:t>Drug</a:t>
            </a:r>
            <a:r>
              <a:rPr lang="nb-NO" baseline="0" dirty="0" smtClean="0"/>
              <a:t> policy reform and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reclassification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cannabis in England and Wales: A </a:t>
            </a:r>
            <a:r>
              <a:rPr lang="nb-NO" baseline="0" dirty="0" err="1" smtClean="0"/>
              <a:t>cautionary</a:t>
            </a:r>
            <a:r>
              <a:rPr lang="nb-NO" baseline="0" dirty="0" smtClean="0"/>
              <a:t> tale</a:t>
            </a:r>
          </a:p>
          <a:p>
            <a:r>
              <a:rPr lang="nb-NO" baseline="0" dirty="0" smtClean="0"/>
              <a:t>Reuter (2010) </a:t>
            </a:r>
            <a:r>
              <a:rPr lang="nb-NO" baseline="0" dirty="0" err="1" smtClean="0"/>
              <a:t>Marijuana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Legalization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learned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countries</a:t>
            </a:r>
            <a:endParaRPr lang="nb-NO" baseline="0" dirty="0" smtClean="0"/>
          </a:p>
          <a:p>
            <a:r>
              <a:rPr lang="nb-NO" baseline="0" dirty="0" err="1" smtClean="0"/>
              <a:t>MacCoun</a:t>
            </a:r>
            <a:r>
              <a:rPr lang="nb-NO" baseline="0" dirty="0" smtClean="0"/>
              <a:t> mfl (2009) Do Citizens </a:t>
            </a:r>
            <a:r>
              <a:rPr lang="nb-NO" baseline="0" dirty="0" err="1" smtClean="0"/>
              <a:t>Know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State </a:t>
            </a:r>
            <a:r>
              <a:rPr lang="nb-NO" baseline="0" dirty="0" err="1" smtClean="0"/>
              <a:t>Decriminalized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Marijuana</a:t>
            </a:r>
            <a:r>
              <a:rPr lang="nb-NO" baseline="0" dirty="0" smtClean="0"/>
              <a:t>?</a:t>
            </a:r>
          </a:p>
          <a:p>
            <a:r>
              <a:rPr lang="nb-NO" baseline="0" dirty="0" smtClean="0"/>
              <a:t>Williams og Bretteville Jensen (2013)</a:t>
            </a:r>
          </a:p>
          <a:p>
            <a:r>
              <a:rPr lang="nb-NO" baseline="0" dirty="0" err="1" smtClean="0"/>
              <a:t>Miech</a:t>
            </a:r>
            <a:r>
              <a:rPr lang="nb-NO" baseline="0" dirty="0" smtClean="0"/>
              <a:t> et al (2015) Trends in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marijuana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attitudes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marijuana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among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before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after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decriminalization</a:t>
            </a:r>
            <a:r>
              <a:rPr lang="nb-NO" baseline="0" dirty="0" smtClean="0"/>
              <a:t>: The case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California 2007-2013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9DB4-0B1B-E74A-A375-7F22B70630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008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9DB4-0B1B-E74A-A375-7F22B706303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28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EMCDDA: </a:t>
            </a:r>
            <a:r>
              <a:rPr lang="nb-NO" dirty="0" err="1" smtClean="0"/>
              <a:t>Drug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plicy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profile</a:t>
            </a:r>
            <a:r>
              <a:rPr lang="nb-NO" baseline="0" dirty="0" smtClean="0"/>
              <a:t>: Portugal (2011)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9DB4-0B1B-E74A-A375-7F22B706303C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2312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årene fram</a:t>
            </a:r>
            <a:r>
              <a:rPr lang="nb-NO" baseline="0" dirty="0" smtClean="0"/>
              <a:t> til 2013 så vi en økning i antallet cannabispåvirkede bilførere, en økning i antallet dødsulykker som involverte cannabis</a:t>
            </a:r>
          </a:p>
          <a:p>
            <a:r>
              <a:rPr lang="nb-NO" baseline="0" dirty="0" smtClean="0"/>
              <a:t>Det var også en økning i sykehusinnleggelser relatert til cannabis og i antallet legevaktbesøk som følge av cannabis….</a:t>
            </a:r>
          </a:p>
          <a:p>
            <a:r>
              <a:rPr lang="nb-NO" baseline="0" dirty="0" smtClean="0"/>
              <a:t>Mer en dobling i antallet forgiftningstilfeller blant barn – men små tall (25 i 2013)</a:t>
            </a:r>
          </a:p>
          <a:p>
            <a:r>
              <a:rPr lang="nb-NO" baseline="0" dirty="0" smtClean="0"/>
              <a:t>Økning i antallet beslag av cannabis fra Colorado til andre stater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9AC3E-C953-3142-8B50-A9859F08385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366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http://</a:t>
            </a:r>
            <a:r>
              <a:rPr lang="nb-NO" dirty="0" err="1" smtClean="0"/>
              <a:t>www.rmhidta.org</a:t>
            </a:r>
            <a:r>
              <a:rPr lang="nb-NO" dirty="0" smtClean="0"/>
              <a:t>/html/2015%20PREVIEW%20Legalization%20of%20MJ%20in%20Colorado%20the%20Impact.pdf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9DB4-0B1B-E74A-A375-7F22B706303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4483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Drug</a:t>
            </a:r>
            <a:r>
              <a:rPr lang="nb-NO" dirty="0" smtClean="0"/>
              <a:t> Policy Alliance</a:t>
            </a:r>
            <a:r>
              <a:rPr lang="nb-NO" baseline="0" dirty="0" smtClean="0"/>
              <a:t> (2015) </a:t>
            </a:r>
            <a:r>
              <a:rPr lang="nb-NO" baseline="0" dirty="0" err="1" smtClean="0"/>
              <a:t>Marijuana</a:t>
            </a:r>
            <a:r>
              <a:rPr lang="nb-NO" baseline="0" dirty="0" smtClean="0"/>
              <a:t> Arrests in Colorado </a:t>
            </a:r>
            <a:r>
              <a:rPr lang="nb-NO" baseline="0" dirty="0" err="1" smtClean="0"/>
              <a:t>After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Passage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Amendment</a:t>
            </a:r>
            <a:r>
              <a:rPr lang="nb-NO" baseline="0" dirty="0" smtClean="0"/>
              <a:t> 64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9DB4-0B1B-E74A-A375-7F22B70630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168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RMHIDTA</a:t>
            </a:r>
            <a:r>
              <a:rPr lang="nb-NO" baseline="0" dirty="0" smtClean="0"/>
              <a:t> The </a:t>
            </a:r>
            <a:r>
              <a:rPr lang="nb-NO" baseline="0" dirty="0" err="1" smtClean="0"/>
              <a:t>legalization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marijuana</a:t>
            </a:r>
            <a:r>
              <a:rPr lang="nb-NO" baseline="0" dirty="0" smtClean="0"/>
              <a:t> in Colorado http://</a:t>
            </a:r>
            <a:r>
              <a:rPr lang="nb-NO" baseline="0" dirty="0" err="1" smtClean="0"/>
              <a:t>www.rmhidta.org</a:t>
            </a:r>
            <a:r>
              <a:rPr lang="nb-NO" baseline="0" dirty="0" smtClean="0"/>
              <a:t>/html/2015%20PREVIEW%20Legalization%20of%20MJ%20in%20Colorado%20the%20Impact.pdf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9DB4-0B1B-E74A-A375-7F22B70630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99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Ingen</a:t>
            </a:r>
            <a:r>
              <a:rPr lang="nb-NO" baseline="0" dirty="0" smtClean="0"/>
              <a:t> tvil om at narkotika og narkotikakriminalitet har betydning for fengselspopulasjonen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Vi vet at en stor andel av de som sitter inne har problemer med narkotika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Vi vet også at mange bruker narkotika under soning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Ikke alle disse sitter inne for narkotikadommer, men narkotikakriminalitet utgjør likevel en stor andel av kriminaliteten i Norge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Narkoforbrytelser har relativt høy strafferamme </a:t>
            </a:r>
            <a:r>
              <a:rPr lang="nb-NO" baseline="0" dirty="0" smtClean="0">
                <a:sym typeface="Wingdings"/>
              </a:rPr>
              <a:t> hvis man dømmes for flere forhold blir narkotikaforbrytelsen registrert som </a:t>
            </a:r>
            <a:r>
              <a:rPr lang="nb-NO" baseline="0" dirty="0" err="1" smtClean="0">
                <a:sym typeface="Wingdings"/>
              </a:rPr>
              <a:t>hovedforbrytelse</a:t>
            </a:r>
            <a:r>
              <a:rPr lang="nb-NO" baseline="0" dirty="0" smtClean="0">
                <a:sym typeface="Wingdings"/>
              </a:rPr>
              <a:t> fordi den har lengst strafferamme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https</a:t>
            </a:r>
            <a:r>
              <a:rPr lang="nb-NO" dirty="0" smtClean="0"/>
              <a:t>://</a:t>
            </a:r>
            <a:r>
              <a:rPr lang="nb-NO" dirty="0" err="1" smtClean="0"/>
              <a:t>www.regjeringen.no</a:t>
            </a:r>
            <a:r>
              <a:rPr lang="nb-NO" dirty="0" smtClean="0"/>
              <a:t>/</a:t>
            </a:r>
            <a:r>
              <a:rPr lang="nb-NO" dirty="0" err="1" smtClean="0"/>
              <a:t>nb</a:t>
            </a:r>
            <a:r>
              <a:rPr lang="nb-NO" dirty="0" smtClean="0"/>
              <a:t>/dokumentarkiv/</a:t>
            </a:r>
            <a:r>
              <a:rPr lang="nb-NO" dirty="0" err="1" smtClean="0"/>
              <a:t>stoltenberg</a:t>
            </a:r>
            <a:r>
              <a:rPr lang="nb-NO" dirty="0" smtClean="0"/>
              <a:t>-ii/</a:t>
            </a:r>
            <a:r>
              <a:rPr lang="nb-NO" dirty="0" err="1" smtClean="0"/>
              <a:t>jd</a:t>
            </a:r>
            <a:r>
              <a:rPr lang="nb-NO" dirty="0" smtClean="0"/>
              <a:t>/tema-og-redaksjonelt-innhold/kampanjesider/2008/straff-som-virker-2/hvem-sitter-i-fengsel/id526654/</a:t>
            </a:r>
          </a:p>
          <a:p>
            <a:endParaRPr lang="nb-NO" dirty="0" smtClean="0"/>
          </a:p>
          <a:p>
            <a:r>
              <a:rPr lang="nb-NO" dirty="0" err="1" smtClean="0"/>
              <a:t>https</a:t>
            </a:r>
            <a:r>
              <a:rPr lang="nb-NO" dirty="0" smtClean="0"/>
              <a:t>://</a:t>
            </a:r>
            <a:r>
              <a:rPr lang="nb-NO" dirty="0" err="1" smtClean="0"/>
              <a:t>www.regjeringen.no</a:t>
            </a:r>
            <a:r>
              <a:rPr lang="nb-NO" dirty="0" smtClean="0"/>
              <a:t>/</a:t>
            </a:r>
            <a:r>
              <a:rPr lang="nb-NO" dirty="0" err="1" smtClean="0"/>
              <a:t>nb</a:t>
            </a:r>
            <a:r>
              <a:rPr lang="nb-NO" dirty="0" smtClean="0"/>
              <a:t>/dokument/</a:t>
            </a:r>
            <a:r>
              <a:rPr lang="nb-NO" dirty="0" err="1" smtClean="0"/>
              <a:t>dep</a:t>
            </a:r>
            <a:r>
              <a:rPr lang="nb-NO" dirty="0" smtClean="0"/>
              <a:t>/</a:t>
            </a:r>
            <a:r>
              <a:rPr lang="nb-NO" dirty="0" err="1" smtClean="0"/>
              <a:t>hod</a:t>
            </a:r>
            <a:r>
              <a:rPr lang="nb-NO" dirty="0" smtClean="0"/>
              <a:t>/</a:t>
            </a:r>
            <a:r>
              <a:rPr lang="nb-NO" dirty="0" err="1" smtClean="0"/>
              <a:t>stmeld</a:t>
            </a:r>
            <a:r>
              <a:rPr lang="nb-NO" dirty="0" smtClean="0"/>
              <a:t>/19961997/st-meld-nr-16_1996-97/30/id191034/</a:t>
            </a:r>
          </a:p>
          <a:p>
            <a:endParaRPr lang="nb-NO" dirty="0" smtClean="0"/>
          </a:p>
          <a:p>
            <a:r>
              <a:rPr lang="nb-NO" dirty="0" smtClean="0"/>
              <a:t>http://</a:t>
            </a:r>
            <a:r>
              <a:rPr lang="nb-NO" dirty="0" err="1" smtClean="0"/>
              <a:t>www.ssb.no</a:t>
            </a:r>
            <a:r>
              <a:rPr lang="nb-NO" dirty="0" smtClean="0"/>
              <a:t>/sosiale-forhold-og-kriminalitet/statistikker/straff/</a:t>
            </a:r>
            <a:r>
              <a:rPr lang="nb-NO" dirty="0" err="1" smtClean="0"/>
              <a:t>aar</a:t>
            </a:r>
            <a:r>
              <a:rPr lang="nb-NO" dirty="0" smtClean="0"/>
              <a:t>/</a:t>
            </a:r>
          </a:p>
          <a:p>
            <a:endParaRPr lang="nb-NO" dirty="0" smtClean="0"/>
          </a:p>
          <a:p>
            <a:r>
              <a:rPr lang="nb-NO" dirty="0" err="1" smtClean="0"/>
              <a:t>https</a:t>
            </a:r>
            <a:r>
              <a:rPr lang="nb-NO" dirty="0" smtClean="0"/>
              <a:t>://</a:t>
            </a:r>
            <a:r>
              <a:rPr lang="nb-NO" dirty="0" err="1" smtClean="0"/>
              <a:t>www.ssb.no</a:t>
            </a:r>
            <a:r>
              <a:rPr lang="nb-NO" dirty="0" smtClean="0"/>
              <a:t>/statistikkbanken/</a:t>
            </a:r>
            <a:r>
              <a:rPr lang="nb-NO" dirty="0" err="1" smtClean="0"/>
              <a:t>selectout</a:t>
            </a:r>
            <a:r>
              <a:rPr lang="nb-NO" dirty="0" smtClean="0"/>
              <a:t>/</a:t>
            </a:r>
            <a:r>
              <a:rPr lang="nb-NO" dirty="0" err="1" smtClean="0"/>
              <a:t>ShowTable.asp?FileformatId</a:t>
            </a:r>
            <a:r>
              <a:rPr lang="nb-NO" dirty="0" smtClean="0"/>
              <a:t>=2&amp;Queryfile=2015318143112704506022Fengsel05&amp;PLanguage=0&amp;MainTable=Fengsel05&amp;potsize=2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F0F5-C5CB-254E-9A11-1BC1252DC5F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77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Drøyt halvparten av de anmeldte narkotikasakene i 2013</a:t>
            </a:r>
            <a:r>
              <a:rPr lang="nb-NO" baseline="0" dirty="0" smtClean="0"/>
              <a:t> var bruk og besittelse</a:t>
            </a:r>
          </a:p>
          <a:p>
            <a:r>
              <a:rPr lang="nb-NO" baseline="0" dirty="0" smtClean="0"/>
              <a:t>Og litt under halvparten var det som klassifiseres som brudd på straffeloven (besittelse av større mengder, salg, innførsel </a:t>
            </a:r>
            <a:r>
              <a:rPr lang="nb-NO" baseline="0" dirty="0" err="1" smtClean="0"/>
              <a:t>etc</a:t>
            </a:r>
            <a:r>
              <a:rPr lang="nb-NO" baseline="0" dirty="0" smtClean="0"/>
              <a:t>)</a:t>
            </a:r>
          </a:p>
          <a:p>
            <a:endParaRPr lang="nb-NO" dirty="0" smtClean="0"/>
          </a:p>
          <a:p>
            <a:r>
              <a:rPr lang="nb-NO" dirty="0" smtClean="0"/>
              <a:t>KILDER</a:t>
            </a:r>
          </a:p>
          <a:p>
            <a:r>
              <a:rPr lang="nb-NO" dirty="0" smtClean="0"/>
              <a:t>http://</a:t>
            </a:r>
            <a:r>
              <a:rPr lang="nb-NO" dirty="0" err="1" smtClean="0"/>
              <a:t>www.ssb.no</a:t>
            </a:r>
            <a:r>
              <a:rPr lang="nb-NO" dirty="0" smtClean="0"/>
              <a:t>/sosiale-forhold-og-kriminalitet/statistikker/lovbrudda/</a:t>
            </a:r>
            <a:r>
              <a:rPr lang="nb-NO" dirty="0" err="1" smtClean="0"/>
              <a:t>aar</a:t>
            </a:r>
            <a:r>
              <a:rPr lang="nb-NO" dirty="0" smtClean="0"/>
              <a:t>/2014-05-21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F0F5-C5CB-254E-9A11-1BC1252DC5F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85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Antall</a:t>
            </a:r>
            <a:r>
              <a:rPr lang="nb-NO" baseline="0" dirty="0" smtClean="0"/>
              <a:t> reaksjoner på bruk av narkotika i 2013: 5160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Som</a:t>
            </a:r>
            <a:r>
              <a:rPr lang="nb-NO" baseline="0" dirty="0" smtClean="0"/>
              <a:t> hovedregel avgjøres saker som gjelder bruk og besittelse med forelegg. Rundt 8 av 10 saker som gjaldt bruk ga bot/forelegg i 2013.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606 (12%) ga betinget påtaleunnlatelse</a:t>
            </a:r>
          </a:p>
          <a:p>
            <a:endParaRPr lang="nb-NO" dirty="0" smtClean="0"/>
          </a:p>
          <a:p>
            <a:r>
              <a:rPr lang="nb-NO" baseline="0" dirty="0" smtClean="0"/>
              <a:t>228 saker ga likevel ubetinget fengsel – sannsynligvis fordi det gjaldt flere forhold og narkotikaforbrytelsen var det forholdet som hadde høyest strafferamme.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F0F5-C5CB-254E-9A11-1BC1252DC5F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08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Antall reaksjoner på besittelse</a:t>
            </a:r>
            <a:r>
              <a:rPr lang="nb-NO" baseline="0" dirty="0" smtClean="0"/>
              <a:t> </a:t>
            </a:r>
            <a:r>
              <a:rPr lang="nb-NO" dirty="0" smtClean="0"/>
              <a:t>i 2013: 3113</a:t>
            </a:r>
          </a:p>
          <a:p>
            <a:endParaRPr lang="nb-NO" dirty="0" smtClean="0"/>
          </a:p>
          <a:p>
            <a:r>
              <a:rPr lang="nb-NO" dirty="0" smtClean="0"/>
              <a:t>90% (2794)</a:t>
            </a:r>
            <a:r>
              <a:rPr lang="nb-NO" baseline="0" dirty="0" smtClean="0"/>
              <a:t> ga forelegg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125 ga betinget påtaleunnlatelse</a:t>
            </a:r>
            <a:endParaRPr lang="nb-NO" dirty="0" smtClean="0"/>
          </a:p>
          <a:p>
            <a:endParaRPr lang="nb-NO" baseline="0" dirty="0" smtClean="0"/>
          </a:p>
          <a:p>
            <a:r>
              <a:rPr lang="nb-NO" baseline="0" dirty="0" smtClean="0"/>
              <a:t>Og det var 61 tilfeller som ga ubetinget fengsel – totalt 289 saker på bruk </a:t>
            </a:r>
            <a:r>
              <a:rPr lang="nb-NO" baseline="0" smtClean="0"/>
              <a:t>og besittelse ga </a:t>
            </a:r>
            <a:r>
              <a:rPr lang="nb-NO" baseline="0" dirty="0" smtClean="0"/>
              <a:t>ubetinget fengsel, av i alt litt over 8200 saker.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F0F5-C5CB-254E-9A11-1BC1252DC5F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077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Knapt</a:t>
            </a:r>
            <a:r>
              <a:rPr lang="nb-NO" baseline="0" dirty="0" smtClean="0"/>
              <a:t> 8000 reaksjoner på narkotikaforbrytelser i fjor – nesten 6 av 10 avgjort ved bot, drøyt 1200 resulterte i ubetinget fengsel.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F0F5-C5CB-254E-9A11-1BC1252DC5F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7569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EMCDDA: </a:t>
            </a:r>
            <a:r>
              <a:rPr lang="nb-NO" dirty="0" err="1" smtClean="0"/>
              <a:t>Prosecution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drug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users</a:t>
            </a:r>
            <a:r>
              <a:rPr lang="nb-NO" baseline="0" dirty="0" smtClean="0"/>
              <a:t> in Europe – </a:t>
            </a:r>
            <a:r>
              <a:rPr lang="nb-NO" baseline="0" dirty="0" err="1" smtClean="0"/>
              <a:t>variying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pathways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similar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objectives</a:t>
            </a:r>
            <a:r>
              <a:rPr lang="nb-NO" baseline="0" dirty="0" smtClean="0"/>
              <a:t> (2002)</a:t>
            </a:r>
            <a:endParaRPr lang="nb-NO" dirty="0" smtClean="0"/>
          </a:p>
          <a:p>
            <a:r>
              <a:rPr lang="nb-NO" dirty="0" smtClean="0"/>
              <a:t>EMCDDA 2: </a:t>
            </a:r>
            <a:r>
              <a:rPr lang="nb-NO" dirty="0" err="1" smtClean="0"/>
              <a:t>Drug</a:t>
            </a:r>
            <a:r>
              <a:rPr lang="nb-NO" dirty="0" smtClean="0"/>
              <a:t> </a:t>
            </a:r>
            <a:r>
              <a:rPr lang="nb-NO" dirty="0" err="1" smtClean="0"/>
              <a:t>offences</a:t>
            </a:r>
            <a:r>
              <a:rPr lang="nb-NO" dirty="0" smtClean="0"/>
              <a:t>: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Sentencing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outcomes</a:t>
            </a:r>
            <a:r>
              <a:rPr lang="nb-NO" baseline="0" dirty="0" smtClean="0"/>
              <a:t> (2009)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9DB4-0B1B-E74A-A375-7F22B706303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95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Caulkins</a:t>
            </a:r>
            <a:r>
              <a:rPr lang="nb-NO" dirty="0" smtClean="0"/>
              <a:t> et al: </a:t>
            </a:r>
            <a:r>
              <a:rPr lang="nb-NO" dirty="0" err="1" smtClean="0"/>
              <a:t>Marijuana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Legalization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Everyone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Needs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Know</a:t>
            </a:r>
            <a:endParaRPr lang="nb-NO" baseline="0" dirty="0" smtClean="0"/>
          </a:p>
          <a:p>
            <a:r>
              <a:rPr lang="nb-NO" baseline="0" dirty="0" smtClean="0"/>
              <a:t>FBI http://</a:t>
            </a:r>
            <a:r>
              <a:rPr lang="nb-NO" baseline="0" dirty="0" err="1" smtClean="0"/>
              <a:t>www.fbi.gov</a:t>
            </a:r>
            <a:r>
              <a:rPr lang="nb-NO" baseline="0" dirty="0" smtClean="0"/>
              <a:t>/</a:t>
            </a:r>
            <a:r>
              <a:rPr lang="nb-NO" baseline="0" dirty="0" err="1" smtClean="0"/>
              <a:t>about-us</a:t>
            </a:r>
            <a:r>
              <a:rPr lang="nb-NO" baseline="0" dirty="0" smtClean="0"/>
              <a:t>/</a:t>
            </a:r>
            <a:r>
              <a:rPr lang="nb-NO" baseline="0" dirty="0" err="1" smtClean="0"/>
              <a:t>cjis</a:t>
            </a:r>
            <a:r>
              <a:rPr lang="nb-NO" baseline="0" dirty="0" smtClean="0"/>
              <a:t>/</a:t>
            </a:r>
            <a:r>
              <a:rPr lang="nb-NO" baseline="0" dirty="0" err="1" smtClean="0"/>
              <a:t>ucr</a:t>
            </a:r>
            <a:r>
              <a:rPr lang="nb-NO" baseline="0" dirty="0" smtClean="0"/>
              <a:t>/</a:t>
            </a:r>
            <a:r>
              <a:rPr lang="nb-NO" baseline="0" dirty="0" err="1" smtClean="0"/>
              <a:t>crime</a:t>
            </a:r>
            <a:r>
              <a:rPr lang="nb-NO" baseline="0" dirty="0" smtClean="0"/>
              <a:t>-in-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-</a:t>
            </a:r>
            <a:r>
              <a:rPr lang="nb-NO" baseline="0" dirty="0" err="1" smtClean="0"/>
              <a:t>u.s</a:t>
            </a:r>
            <a:r>
              <a:rPr lang="nb-NO" baseline="0" dirty="0" smtClean="0"/>
              <a:t>/2011/crime-in-the-u.s.-2011/persons-</a:t>
            </a:r>
            <a:r>
              <a:rPr lang="nb-NO" baseline="0" dirty="0" err="1" smtClean="0"/>
              <a:t>arrested</a:t>
            </a:r>
            <a:r>
              <a:rPr lang="nb-NO" baseline="0" dirty="0" smtClean="0"/>
              <a:t>/persons-</a:t>
            </a:r>
            <a:r>
              <a:rPr lang="nb-NO" baseline="0" dirty="0" err="1" smtClean="0"/>
              <a:t>arrested</a:t>
            </a:r>
            <a:endParaRPr lang="nb-NO" baseline="0" dirty="0" smtClean="0"/>
          </a:p>
          <a:p>
            <a:r>
              <a:rPr lang="nb-NO" baseline="0" dirty="0" smtClean="0"/>
              <a:t>Humphreys: http://</a:t>
            </a:r>
            <a:r>
              <a:rPr lang="nb-NO" baseline="0" dirty="0" err="1" smtClean="0"/>
              <a:t>www.washingtonpost.com</a:t>
            </a:r>
            <a:r>
              <a:rPr lang="nb-NO" baseline="0" dirty="0" smtClean="0"/>
              <a:t>/</a:t>
            </a:r>
            <a:r>
              <a:rPr lang="nb-NO" baseline="0" dirty="0" err="1" smtClean="0"/>
              <a:t>blogs</a:t>
            </a:r>
            <a:r>
              <a:rPr lang="nb-NO" baseline="0" dirty="0" smtClean="0"/>
              <a:t>/</a:t>
            </a:r>
            <a:r>
              <a:rPr lang="nb-NO" baseline="0" dirty="0" err="1" smtClean="0"/>
              <a:t>wonkblog</a:t>
            </a:r>
            <a:r>
              <a:rPr lang="nb-NO" baseline="0" dirty="0" smtClean="0"/>
              <a:t>/</a:t>
            </a:r>
            <a:r>
              <a:rPr lang="nb-NO" baseline="0" dirty="0" err="1" smtClean="0"/>
              <a:t>wp</a:t>
            </a:r>
            <a:r>
              <a:rPr lang="nb-NO" baseline="0" dirty="0" smtClean="0"/>
              <a:t>/2015/02/11/</a:t>
            </a:r>
            <a:r>
              <a:rPr lang="nb-NO" baseline="0" dirty="0" err="1" smtClean="0"/>
              <a:t>even</a:t>
            </a:r>
            <a:r>
              <a:rPr lang="nb-NO" baseline="0" dirty="0" smtClean="0"/>
              <a:t>-as-</a:t>
            </a:r>
            <a:r>
              <a:rPr lang="nb-NO" baseline="0" dirty="0" err="1" smtClean="0"/>
              <a:t>marijuana</a:t>
            </a:r>
            <a:r>
              <a:rPr lang="nb-NO" baseline="0" dirty="0" smtClean="0"/>
              <a:t>-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-rises-arrests-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-falling/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F0F5-C5CB-254E-9A11-1BC1252DC5F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779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Penal</a:t>
            </a:r>
            <a:r>
              <a:rPr lang="nb-NO" dirty="0" smtClean="0"/>
              <a:t> reform:</a:t>
            </a:r>
            <a:r>
              <a:rPr lang="nb-NO" baseline="0" dirty="0" smtClean="0"/>
              <a:t> Global Prison Trends 2015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49DB4-0B1B-E74A-A375-7F22B70630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55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BBA6-2895-1442-B729-3171DE66A6A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7" name="Rektangel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A39BBA6-2895-1442-B729-3171DE66A6A9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39BBA6-2895-1442-B729-3171DE66A6A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7" name="Rektangel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A39BBA6-2895-1442-B729-3171DE66A6A9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39BBA6-2895-1442-B729-3171DE66A6A9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39BBA6-2895-1442-B729-3171DE66A6A9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b-NO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39BBA6-2895-1442-B729-3171DE66A6A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39BBA6-2895-1442-B729-3171DE66A6A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8" name="Rektangel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1" name="Rektangel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A39BBA6-2895-1442-B729-3171DE66A6A9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Dra bildet til plassholderen eller klikk ikonet for å legge til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F129EF-2B7E-E44D-AA8D-7A96B0C02313}" type="datetimeFigureOut">
              <a:rPr lang="nb-NO" smtClean="0"/>
              <a:t>20.04.2015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Rektangel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39BBA6-2895-1442-B729-3171DE66A6A9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envergov.org/Portals/720/documents/statistics/2014/XCitywide_Reported_Offenses_2014.pdf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avkriminalisering/ legalisering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Stig Erik Sørheim </a:t>
            </a:r>
          </a:p>
          <a:p>
            <a:r>
              <a:rPr lang="nb-NO" dirty="0" smtClean="0"/>
              <a:t>Actis – Rusfeltets samarbeidsorgan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907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Er Fengslene fulle av narkomane?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38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Narkotika og fengsel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4627" y="1985174"/>
            <a:ext cx="7556313" cy="4144963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Klar sammenheng mellom rusproblemer og kriminalitet</a:t>
            </a:r>
          </a:p>
          <a:p>
            <a:r>
              <a:rPr lang="nb-NO" dirty="0" smtClean="0"/>
              <a:t>Rundt 60% av innsatte i norske fengsler er rusmisbrukere (</a:t>
            </a:r>
            <a:r>
              <a:rPr lang="nb-NO" dirty="0" err="1" smtClean="0"/>
              <a:t>regjeringen.no</a:t>
            </a:r>
            <a:r>
              <a:rPr lang="nb-NO" dirty="0" smtClean="0"/>
              <a:t>)</a:t>
            </a:r>
          </a:p>
          <a:p>
            <a:r>
              <a:rPr lang="nb-NO" dirty="0" smtClean="0"/>
              <a:t>40-60% bruker narkotika en eller flere ganger under soning (</a:t>
            </a:r>
            <a:r>
              <a:rPr lang="nb-NO" dirty="0" err="1" smtClean="0"/>
              <a:t>regjeringen.no</a:t>
            </a:r>
            <a:r>
              <a:rPr lang="nb-NO" dirty="0" smtClean="0"/>
              <a:t>)</a:t>
            </a:r>
          </a:p>
          <a:p>
            <a:r>
              <a:rPr lang="nb-NO" dirty="0" smtClean="0"/>
              <a:t>46% av alle som ble straffet for forbrytelser i 2013 hadde narkotikalovbrudd som hovedlovbrudd (SSB)</a:t>
            </a:r>
          </a:p>
          <a:p>
            <a:r>
              <a:rPr lang="nb-NO" dirty="0" smtClean="0"/>
              <a:t>Drøyt 1 av 4 som sitter inne soner en ”narkodom” (SSB)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560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Narkotikaforbrytelser i Norge (2013)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25300 anmeldte brudd på legemiddelloven (bruk og besittelse) </a:t>
            </a:r>
          </a:p>
          <a:p>
            <a:endParaRPr lang="nb-NO" dirty="0" smtClean="0"/>
          </a:p>
          <a:p>
            <a:r>
              <a:rPr lang="nb-NO" dirty="0" smtClean="0"/>
              <a:t>24100 anmeldte narkotikaforbrytelser (brudd på straffeloven)</a:t>
            </a:r>
          </a:p>
          <a:p>
            <a:endParaRPr lang="nb-NO" dirty="0" smtClean="0"/>
          </a:p>
          <a:p>
            <a:r>
              <a:rPr lang="nb-NO" dirty="0" smtClean="0"/>
              <a:t>1170 tilfeller av grove narkotikaforbrytelser</a:t>
            </a:r>
          </a:p>
          <a:p>
            <a:endParaRPr lang="nb-NO" dirty="0"/>
          </a:p>
          <a:p>
            <a:r>
              <a:rPr lang="nb-NO" dirty="0" smtClean="0"/>
              <a:t>Relativt høye strafferammer for narkotikaforbrytelser</a:t>
            </a:r>
          </a:p>
          <a:p>
            <a:endParaRPr lang="nb-NO" dirty="0"/>
          </a:p>
          <a:p>
            <a:r>
              <a:rPr lang="nb-NO" dirty="0" smtClean="0"/>
              <a:t>… men de færreste narkotikasakene ender med fengsel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…og nesten ingen sitter inne for bruk og besittelse</a:t>
            </a:r>
          </a:p>
        </p:txBody>
      </p:sp>
    </p:spTree>
    <p:extLst>
      <p:ext uri="{BB962C8B-B14F-4D97-AF65-F5344CB8AC3E}">
        <p14:creationId xmlns:p14="http://schemas.microsoft.com/office/powerpoint/2010/main" val="21189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Reaksjoner på bruk av narkotika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472965"/>
              </p:ext>
            </p:extLst>
          </p:nvPr>
        </p:nvGraphicFramePr>
        <p:xfrm>
          <a:off x="498475" y="1600200"/>
          <a:ext cx="7556500" cy="497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11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Reaksjoner på besittelse av narkotika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2455"/>
              </p:ext>
            </p:extLst>
          </p:nvPr>
        </p:nvGraphicFramePr>
        <p:xfrm>
          <a:off x="457200" y="1600200"/>
          <a:ext cx="8032794" cy="504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71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Reaksjoner på narkotikaforbrytelser</a:t>
            </a:r>
            <a:endParaRPr lang="nb-NO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630510"/>
              </p:ext>
            </p:extLst>
          </p:nvPr>
        </p:nvGraphicFramePr>
        <p:xfrm>
          <a:off x="698616" y="1600200"/>
          <a:ext cx="7988183" cy="498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7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Narkotikaforbrytelser i Europa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De fleste land skiller mellom personlig bruk og omsetning</a:t>
            </a:r>
          </a:p>
          <a:p>
            <a:r>
              <a:rPr lang="nb-NO" dirty="0" smtClean="0"/>
              <a:t>Hvis det ikke er skjerpende omstendigheter er det svært usannsynlig at man havner i fengsel for personlig bruk i Europa (EMCDDA)</a:t>
            </a:r>
          </a:p>
          <a:p>
            <a:r>
              <a:rPr lang="nb-NO" dirty="0" smtClean="0"/>
              <a:t>Selv for omsetning er lange dommer sjeldne – antakelig fordi de fleste sakene er små og narkobaroner er ganske sjeldne (EMCDDA 2)</a:t>
            </a:r>
          </a:p>
          <a:p>
            <a:r>
              <a:rPr lang="nb-NO" dirty="0" smtClean="0"/>
              <a:t>Fengsling for personlig bruk ofte koblet med </a:t>
            </a:r>
          </a:p>
          <a:p>
            <a:pPr lvl="1"/>
            <a:r>
              <a:rPr lang="nb-NO" dirty="0" smtClean="0"/>
              <a:t>Ubetalte bøter</a:t>
            </a:r>
          </a:p>
          <a:p>
            <a:pPr lvl="1"/>
            <a:r>
              <a:rPr lang="nb-NO" dirty="0" smtClean="0"/>
              <a:t>Brudd på prøveløslatelsesvilkår</a:t>
            </a:r>
          </a:p>
          <a:p>
            <a:pPr lvl="1"/>
            <a:r>
              <a:rPr lang="nb-NO" dirty="0" smtClean="0"/>
              <a:t>Kombinasjon med andre forbrytelser</a:t>
            </a:r>
          </a:p>
          <a:p>
            <a:pPr lvl="1"/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9484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Cannabis i amerikanske fengsler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750.000 arrestasjoner for </a:t>
            </a:r>
            <a:r>
              <a:rPr lang="nb-NO" dirty="0" err="1" smtClean="0"/>
              <a:t>marijuana</a:t>
            </a:r>
            <a:r>
              <a:rPr lang="nb-NO" dirty="0" smtClean="0"/>
              <a:t> i USA per år (FBI)</a:t>
            </a:r>
            <a:endParaRPr lang="nb-NO" dirty="0"/>
          </a:p>
          <a:p>
            <a:r>
              <a:rPr lang="nb-NO" dirty="0" smtClean="0"/>
              <a:t>Mindre enn 1% av fangene i amerikanske fengsler sitter inne for cannabisrelaterte forbrytelser (</a:t>
            </a:r>
            <a:r>
              <a:rPr lang="nb-NO" dirty="0" err="1" smtClean="0"/>
              <a:t>Caulkins</a:t>
            </a:r>
            <a:r>
              <a:rPr lang="nb-NO" dirty="0" smtClean="0"/>
              <a:t> et al.)</a:t>
            </a:r>
          </a:p>
          <a:p>
            <a:r>
              <a:rPr lang="nb-NO" dirty="0" err="1" smtClean="0"/>
              <a:t>Marijuanabruken</a:t>
            </a:r>
            <a:r>
              <a:rPr lang="nb-NO" dirty="0" smtClean="0"/>
              <a:t> har gått opp, men færre blir arrestert (Humphreys)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50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Internasjonalt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Andelen innsatte med narkotikaproblemer varierer mellom 40 og 80 %</a:t>
            </a:r>
          </a:p>
          <a:p>
            <a:r>
              <a:rPr lang="nb-NO" dirty="0"/>
              <a:t>Forbrytelser knyttet til bruk og besittelse utgjør </a:t>
            </a:r>
            <a:r>
              <a:rPr lang="nb-NO" dirty="0" err="1"/>
              <a:t>ca</a:t>
            </a:r>
            <a:r>
              <a:rPr lang="nb-NO" dirty="0"/>
              <a:t> 80 % av alle narkotikarelaterte </a:t>
            </a:r>
            <a:r>
              <a:rPr lang="nb-NO" dirty="0" smtClean="0"/>
              <a:t>forbrytelser</a:t>
            </a:r>
            <a:endParaRPr lang="nb-NO" dirty="0"/>
          </a:p>
          <a:p>
            <a:r>
              <a:rPr lang="nb-NO" dirty="0" smtClean="0"/>
              <a:t>33 land har dødsstraff for narkotikaforbrytelser, rundt 1000 henrettes årlig </a:t>
            </a:r>
          </a:p>
          <a:p>
            <a:r>
              <a:rPr lang="nb-NO" dirty="0" smtClean="0"/>
              <a:t>En rekke alternativer til fengsel er tilgjengelig, </a:t>
            </a:r>
            <a:r>
              <a:rPr lang="nb-NO" dirty="0" err="1" smtClean="0"/>
              <a:t>f.eks</a:t>
            </a:r>
            <a:r>
              <a:rPr lang="nb-NO" dirty="0" smtClean="0"/>
              <a:t> </a:t>
            </a:r>
            <a:r>
              <a:rPr lang="nb-NO" dirty="0" err="1" smtClean="0"/>
              <a:t>Drug</a:t>
            </a:r>
            <a:r>
              <a:rPr lang="nb-NO" dirty="0" smtClean="0"/>
              <a:t> Courts og såkalte ”</a:t>
            </a:r>
            <a:r>
              <a:rPr lang="nb-NO" dirty="0" err="1" smtClean="0"/>
              <a:t>swift</a:t>
            </a:r>
            <a:r>
              <a:rPr lang="nb-NO" dirty="0" smtClean="0"/>
              <a:t>, </a:t>
            </a:r>
            <a:r>
              <a:rPr lang="nb-NO" dirty="0" err="1" smtClean="0"/>
              <a:t>certain</a:t>
            </a:r>
            <a:r>
              <a:rPr lang="nb-NO" dirty="0" smtClean="0"/>
              <a:t>, moderate </a:t>
            </a:r>
            <a:r>
              <a:rPr lang="nb-NO" dirty="0" err="1" smtClean="0"/>
              <a:t>sanctions</a:t>
            </a:r>
            <a:r>
              <a:rPr lang="nb-NO" dirty="0" smtClean="0"/>
              <a:t>”</a:t>
            </a:r>
            <a:r>
              <a:rPr lang="nb-NO" dirty="0"/>
              <a:t> (</a:t>
            </a:r>
            <a:r>
              <a:rPr lang="nb-NO" dirty="0" err="1"/>
              <a:t>Penal</a:t>
            </a:r>
            <a:r>
              <a:rPr lang="nb-NO" dirty="0"/>
              <a:t> Reform)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4191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Avkriminalisering:</a:t>
            </a:r>
            <a:br>
              <a:rPr lang="nb-NO" dirty="0" smtClean="0"/>
            </a:br>
            <a:r>
              <a:rPr lang="nb-NO" dirty="0" smtClean="0"/>
              <a:t>Hva skjer i Portugal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8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modeller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"/>
          </p:nvPr>
        </p:nvSpPr>
        <p:spPr>
          <a:xfrm>
            <a:off x="336188" y="1600200"/>
            <a:ext cx="8641274" cy="4495800"/>
          </a:xfrm>
        </p:spPr>
        <p:txBody>
          <a:bodyPr>
            <a:noAutofit/>
          </a:bodyPr>
          <a:lstStyle/>
          <a:p>
            <a:r>
              <a:rPr lang="nb-NO" sz="1200" dirty="0" smtClean="0"/>
              <a:t>Kriminalisering (dagens politikk):</a:t>
            </a:r>
          </a:p>
          <a:p>
            <a:pPr lvl="1"/>
            <a:r>
              <a:rPr lang="nb-NO" sz="1200" dirty="0" smtClean="0"/>
              <a:t>Narkotiske stoffer er begrenset til medisinsk og vitenskapelig bruk</a:t>
            </a:r>
          </a:p>
          <a:p>
            <a:pPr lvl="1"/>
            <a:r>
              <a:rPr lang="nb-NO" sz="1200" dirty="0" smtClean="0"/>
              <a:t>Rekreasjonsbruk er forbudt – og anses som en forbrytelse</a:t>
            </a:r>
          </a:p>
          <a:p>
            <a:pPr lvl="1"/>
            <a:r>
              <a:rPr lang="nb-NO" sz="1200" dirty="0" smtClean="0"/>
              <a:t>Produksjon, transport, innførsel og salg er forbudt</a:t>
            </a:r>
          </a:p>
          <a:p>
            <a:endParaRPr lang="nb-NO" sz="1200" dirty="0"/>
          </a:p>
          <a:p>
            <a:r>
              <a:rPr lang="nb-NO" sz="1200" dirty="0" err="1" smtClean="0"/>
              <a:t>Depenalisering</a:t>
            </a:r>
            <a:endParaRPr lang="nb-NO" sz="1200" dirty="0" smtClean="0"/>
          </a:p>
          <a:p>
            <a:pPr lvl="1"/>
            <a:r>
              <a:rPr lang="nb-NO" sz="1200" dirty="0" smtClean="0"/>
              <a:t>Dagens narkotikaregime opprettholdes, men strafferammene senkes</a:t>
            </a:r>
          </a:p>
          <a:p>
            <a:pPr lvl="1"/>
            <a:r>
              <a:rPr lang="nb-NO" sz="1200" dirty="0" smtClean="0"/>
              <a:t>I realiteten har vi sett en </a:t>
            </a:r>
            <a:r>
              <a:rPr lang="nb-NO" sz="1200" dirty="0" err="1" smtClean="0"/>
              <a:t>depenalisering</a:t>
            </a:r>
            <a:r>
              <a:rPr lang="nb-NO" sz="1200" dirty="0" smtClean="0"/>
              <a:t> i praktiseringen av lovverket de siste tiårene</a:t>
            </a:r>
          </a:p>
          <a:p>
            <a:pPr lvl="1"/>
            <a:endParaRPr lang="nb-NO" sz="1200" dirty="0" smtClean="0"/>
          </a:p>
          <a:p>
            <a:r>
              <a:rPr lang="nb-NO" sz="1200" dirty="0" smtClean="0"/>
              <a:t>Avkriminalisering</a:t>
            </a:r>
          </a:p>
          <a:p>
            <a:pPr lvl="1"/>
            <a:r>
              <a:rPr lang="nb-NO" sz="1200" dirty="0" smtClean="0"/>
              <a:t>Narkotiske stoffer er begrenset til medisinsk og vitenskapelig bruk</a:t>
            </a:r>
          </a:p>
          <a:p>
            <a:pPr lvl="1"/>
            <a:r>
              <a:rPr lang="nb-NO" sz="1200" dirty="0" smtClean="0"/>
              <a:t>Rekreasjonsbruk er forbudt – men anses som en mindre alvorlig forseelse som ikke straffes med fengsel eller kommer på rullebladet</a:t>
            </a:r>
          </a:p>
          <a:p>
            <a:pPr lvl="1"/>
            <a:r>
              <a:rPr lang="nb-NO" sz="1200" dirty="0" smtClean="0"/>
              <a:t>Produksjon, transport, innførsel og salg er forbudt</a:t>
            </a:r>
          </a:p>
          <a:p>
            <a:pPr lvl="1"/>
            <a:endParaRPr lang="nb-NO" sz="1200" dirty="0" smtClean="0"/>
          </a:p>
          <a:p>
            <a:r>
              <a:rPr lang="nb-NO" sz="1200" dirty="0" smtClean="0"/>
              <a:t>Legalisering</a:t>
            </a:r>
            <a:endParaRPr lang="nb-NO" sz="1200" dirty="0"/>
          </a:p>
          <a:p>
            <a:pPr lvl="1"/>
            <a:r>
              <a:rPr lang="nb-NO" sz="1200" dirty="0" smtClean="0"/>
              <a:t>Narkotiske stoffer er ikke begrenset til medisinsk og vitenskapelig bruk</a:t>
            </a:r>
          </a:p>
          <a:p>
            <a:pPr lvl="1"/>
            <a:r>
              <a:rPr lang="nb-NO" sz="1200" dirty="0" smtClean="0"/>
              <a:t>Rekreasjonsbruk er tillatt</a:t>
            </a:r>
          </a:p>
          <a:p>
            <a:pPr lvl="1"/>
            <a:r>
              <a:rPr lang="nb-NO" sz="1200" dirty="0" smtClean="0"/>
              <a:t>Produksjon, transport, innførsel og salg er tillatt</a:t>
            </a:r>
          </a:p>
          <a:p>
            <a:pPr lvl="1"/>
            <a:r>
              <a:rPr lang="nb-NO" sz="1200" dirty="0" smtClean="0"/>
              <a:t>Ulike modeller for regulering av omsetningen, begrensninger på bruk </a:t>
            </a:r>
            <a:r>
              <a:rPr lang="nb-NO" sz="1200" dirty="0" err="1" smtClean="0"/>
              <a:t>etc</a:t>
            </a:r>
            <a:endParaRPr lang="nb-NO" sz="1200" dirty="0" smtClean="0"/>
          </a:p>
        </p:txBody>
      </p:sp>
    </p:spTree>
    <p:extLst>
      <p:ext uri="{BB962C8B-B14F-4D97-AF65-F5344CB8AC3E}">
        <p14:creationId xmlns:p14="http://schemas.microsoft.com/office/powerpoint/2010/main" val="13889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Portugals eksempel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Historie</a:t>
            </a:r>
          </a:p>
          <a:p>
            <a:pPr lvl="1"/>
            <a:r>
              <a:rPr lang="nb-NO" dirty="0"/>
              <a:t>Portugal var et diktatur fram til midten av 70-tallet</a:t>
            </a:r>
          </a:p>
          <a:p>
            <a:pPr lvl="1"/>
            <a:r>
              <a:rPr lang="nb-NO" dirty="0"/>
              <a:t>Erfaringer med et repressivt politiapparat</a:t>
            </a:r>
          </a:p>
          <a:p>
            <a:r>
              <a:rPr lang="nb-NO" dirty="0" smtClean="0"/>
              <a:t>Heroinepidemi på 90-tallet</a:t>
            </a:r>
          </a:p>
          <a:p>
            <a:pPr lvl="1"/>
            <a:r>
              <a:rPr lang="nb-NO" dirty="0" smtClean="0"/>
              <a:t>Overdoser</a:t>
            </a:r>
          </a:p>
          <a:p>
            <a:pPr lvl="1"/>
            <a:r>
              <a:rPr lang="nb-NO" dirty="0" smtClean="0"/>
              <a:t>HIV/AIDS</a:t>
            </a:r>
          </a:p>
          <a:p>
            <a:r>
              <a:rPr lang="nb-NO" dirty="0" smtClean="0"/>
              <a:t>Ny narkotikastrategi i 2001</a:t>
            </a:r>
          </a:p>
          <a:p>
            <a:pPr lvl="1"/>
            <a:r>
              <a:rPr lang="nb-NO" dirty="0" smtClean="0"/>
              <a:t>Avkriminaliserte bruk av alle narkotiske stoffer</a:t>
            </a:r>
          </a:p>
          <a:p>
            <a:pPr lvl="1"/>
            <a:r>
              <a:rPr lang="nb-NO" dirty="0" smtClean="0"/>
              <a:t>Økt satsing på behandling</a:t>
            </a:r>
          </a:p>
          <a:p>
            <a:pPr lvl="1"/>
            <a:r>
              <a:rPr lang="nb-NO" dirty="0" smtClean="0"/>
              <a:t>Økt satsing på forebygging</a:t>
            </a:r>
          </a:p>
          <a:p>
            <a:pPr lvl="1"/>
            <a:r>
              <a:rPr lang="nb-NO" dirty="0" smtClean="0"/>
              <a:t>Sprøyteutdeling og HIV-forebygging</a:t>
            </a:r>
          </a:p>
        </p:txBody>
      </p:sp>
    </p:spTree>
    <p:extLst>
      <p:ext uri="{BB962C8B-B14F-4D97-AF65-F5344CB8AC3E}">
        <p14:creationId xmlns:p14="http://schemas.microsoft.com/office/powerpoint/2010/main" val="295090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Lovverket i Portugal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Bruk og besittelse av narkotika er forbudt</a:t>
            </a:r>
          </a:p>
          <a:p>
            <a:r>
              <a:rPr lang="nb-NO" dirty="0" smtClean="0"/>
              <a:t>Besittelse av stoff til eget bruk straffes ikke med fengsel, men brukeren må møte for en komite</a:t>
            </a:r>
          </a:p>
          <a:p>
            <a:r>
              <a:rPr lang="nb-NO" dirty="0" smtClean="0"/>
              <a:t>Hvis komiteen mener det foreligger et misbruksproblem, kan de henvise til behandling</a:t>
            </a:r>
          </a:p>
          <a:p>
            <a:r>
              <a:rPr lang="nb-NO" dirty="0" smtClean="0"/>
              <a:t>Besittelse av større mengder stoff kan straffes med bøter eller fengsel</a:t>
            </a:r>
          </a:p>
          <a:p>
            <a:r>
              <a:rPr lang="nb-NO" dirty="0" smtClean="0"/>
              <a:t>Definisjonen av ”eget bruk” er forholdsvis liberal (10 dagers bruk)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068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Portugals symbolbetydning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Portugal ble raskt gjort til et case for ”legalisering”</a:t>
            </a:r>
          </a:p>
          <a:p>
            <a:r>
              <a:rPr lang="nb-NO" dirty="0" smtClean="0"/>
              <a:t>Men landet skiller seg ikke så mye fra hovedstrømmen i Europeisk politikk (EMCDDA)</a:t>
            </a:r>
          </a:p>
          <a:p>
            <a:pPr lvl="1"/>
            <a:r>
              <a:rPr lang="nb-NO" dirty="0" smtClean="0"/>
              <a:t>Vektlegging av behandling og helsetjenester</a:t>
            </a:r>
          </a:p>
          <a:p>
            <a:pPr lvl="1"/>
            <a:r>
              <a:rPr lang="nb-NO" dirty="0" smtClean="0"/>
              <a:t>Avkriminalisering av bruk</a:t>
            </a:r>
          </a:p>
          <a:p>
            <a:pPr lvl="1"/>
            <a:r>
              <a:rPr lang="nb-NO" dirty="0" smtClean="0"/>
              <a:t>Skadereduksjon</a:t>
            </a:r>
          </a:p>
          <a:p>
            <a:r>
              <a:rPr lang="nb-NO" dirty="0" smtClean="0"/>
              <a:t>Avkriminalisering bare ett element i politikken</a:t>
            </a:r>
          </a:p>
          <a:p>
            <a:r>
              <a:rPr lang="nb-NO" dirty="0" smtClean="0"/>
              <a:t>Utviklingen i Portugal skiller seg ikke vesentlig fra andre europeiske land med en annen politikk (EMCDDA)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4454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Positive utviklingstrekk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Nedgang i overdoser</a:t>
            </a:r>
          </a:p>
          <a:p>
            <a:r>
              <a:rPr lang="nb-NO" dirty="0" smtClean="0"/>
              <a:t>Nedgang i HIV/AIDS-smitte</a:t>
            </a:r>
          </a:p>
          <a:p>
            <a:r>
              <a:rPr lang="nb-NO" dirty="0" smtClean="0"/>
              <a:t>Bedre tilgang på behandling</a:t>
            </a:r>
          </a:p>
          <a:p>
            <a:r>
              <a:rPr lang="nb-NO" dirty="0" smtClean="0"/>
              <a:t>Fjernet behandlingskøer</a:t>
            </a:r>
          </a:p>
          <a:p>
            <a:r>
              <a:rPr lang="nb-NO" dirty="0" smtClean="0"/>
              <a:t>Narkotikabruken er lavere enn gjennomsnittet i Europa, og vesentlig lavere enn </a:t>
            </a:r>
            <a:r>
              <a:rPr lang="nb-NO" dirty="0" err="1" smtClean="0"/>
              <a:t>f.eks</a:t>
            </a:r>
            <a:r>
              <a:rPr lang="nb-NO" dirty="0" smtClean="0"/>
              <a:t> Spania</a:t>
            </a:r>
          </a:p>
          <a:p>
            <a:r>
              <a:rPr lang="nb-NO" dirty="0" smtClean="0"/>
              <a:t>Men: påstandene om at narkotikabruken blant ungdom har gått ned, stemmer ikke helt med funn fra ESPAD-undersøkelsen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0926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67960" cy="75895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Cannabisbruk siste 30 dager – Portugal og Europa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5757333" y="639233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ESPAD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63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Cannabisbruk i Portugal og resten av Europa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1112550"/>
              </p:ext>
            </p:extLst>
          </p:nvPr>
        </p:nvGraphicFramePr>
        <p:xfrm>
          <a:off x="-51027" y="1735667"/>
          <a:ext cx="8856699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5319889" y="6099048"/>
            <a:ext cx="217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ESPAD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14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Legalisering:</a:t>
            </a:r>
            <a:br>
              <a:rPr lang="nb-NO" dirty="0" smtClean="0"/>
            </a:br>
            <a:r>
              <a:rPr lang="nb-NO" dirty="0" smtClean="0"/>
              <a:t>- Hva skjer i Colorado?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268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Litt historikk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Colorado innførte medisinsk </a:t>
            </a:r>
            <a:r>
              <a:rPr lang="nb-NO" dirty="0" err="1" smtClean="0"/>
              <a:t>marijuana</a:t>
            </a:r>
            <a:r>
              <a:rPr lang="nb-NO" dirty="0" smtClean="0"/>
              <a:t> i 2000</a:t>
            </a:r>
          </a:p>
          <a:p>
            <a:pPr lvl="1"/>
            <a:r>
              <a:rPr lang="nb-NO" dirty="0" smtClean="0"/>
              <a:t>Et lite program med &lt;5000 pasienter og ingen utsalg</a:t>
            </a:r>
          </a:p>
          <a:p>
            <a:r>
              <a:rPr lang="nb-NO" dirty="0" smtClean="0"/>
              <a:t>Politiske endringer fra og med 2009</a:t>
            </a:r>
          </a:p>
          <a:p>
            <a:pPr lvl="1"/>
            <a:r>
              <a:rPr lang="nb-NO" dirty="0" smtClean="0"/>
              <a:t>Voldsom ekspansjon i medisinsk </a:t>
            </a:r>
            <a:r>
              <a:rPr lang="nb-NO" dirty="0" err="1" smtClean="0"/>
              <a:t>marijuana</a:t>
            </a:r>
            <a:endParaRPr lang="nb-NO" dirty="0" smtClean="0"/>
          </a:p>
          <a:p>
            <a:pPr lvl="1"/>
            <a:r>
              <a:rPr lang="nb-NO" dirty="0" smtClean="0"/>
              <a:t>Fra 5000 pasienter i 2008 til &gt;100.000 pasienter og 500 utsalg i 2012</a:t>
            </a:r>
            <a:endParaRPr lang="nb-NO" dirty="0"/>
          </a:p>
          <a:p>
            <a:r>
              <a:rPr lang="nb-NO" dirty="0" smtClean="0"/>
              <a:t>Colorado gjennomførte folkeavstemning om legalisering av cannabis i 2012</a:t>
            </a:r>
          </a:p>
          <a:p>
            <a:r>
              <a:rPr lang="nb-NO" dirty="0" smtClean="0"/>
              <a:t>Legalisering ble vedtatt med virkning fra 1. januar 2013</a:t>
            </a:r>
          </a:p>
          <a:p>
            <a:r>
              <a:rPr lang="nb-NO" dirty="0" smtClean="0"/>
              <a:t>Ordningen måtte utredes </a:t>
            </a:r>
            <a:r>
              <a:rPr lang="nb-NO" dirty="0" smtClean="0">
                <a:sym typeface="Wingdings"/>
              </a:rPr>
              <a:t></a:t>
            </a:r>
            <a:r>
              <a:rPr lang="nb-NO" dirty="0" smtClean="0"/>
              <a:t>de første cannabisutsalgene åpnet ikke før 1. januar 2014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298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Legalisering i Colorado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612648" y="2160690"/>
            <a:ext cx="8153400" cy="3752008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Regulate</a:t>
            </a:r>
            <a:r>
              <a:rPr lang="nb-NO" dirty="0"/>
              <a:t> </a:t>
            </a:r>
            <a:r>
              <a:rPr lang="nb-NO" dirty="0" err="1"/>
              <a:t>marijuana</a:t>
            </a:r>
            <a:r>
              <a:rPr lang="nb-NO" dirty="0"/>
              <a:t> like </a:t>
            </a:r>
            <a:r>
              <a:rPr lang="nb-NO" dirty="0" err="1"/>
              <a:t>alcohol</a:t>
            </a:r>
            <a:r>
              <a:rPr lang="nb-NO" dirty="0"/>
              <a:t> </a:t>
            </a:r>
            <a:r>
              <a:rPr lang="nb-NO" dirty="0" err="1"/>
              <a:t>Act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2012”</a:t>
            </a:r>
          </a:p>
          <a:p>
            <a:endParaRPr lang="nb-NO" dirty="0"/>
          </a:p>
          <a:p>
            <a:pPr lvl="1"/>
            <a:r>
              <a:rPr lang="nb-NO" dirty="0"/>
              <a:t>21 års aldersgrense</a:t>
            </a:r>
          </a:p>
          <a:p>
            <a:pPr lvl="1"/>
            <a:r>
              <a:rPr lang="nb-NO" dirty="0"/>
              <a:t>Lisensiering av produksjon og salg av </a:t>
            </a:r>
            <a:r>
              <a:rPr lang="nb-NO" dirty="0" err="1"/>
              <a:t>marijuana</a:t>
            </a:r>
            <a:endParaRPr lang="nb-NO" dirty="0"/>
          </a:p>
          <a:p>
            <a:pPr lvl="1"/>
            <a:r>
              <a:rPr lang="nb-NO" dirty="0" err="1"/>
              <a:t>Ca</a:t>
            </a:r>
            <a:r>
              <a:rPr lang="nb-NO" dirty="0"/>
              <a:t> 25 % skatt på dyrket </a:t>
            </a:r>
            <a:r>
              <a:rPr lang="nb-NO" dirty="0" err="1"/>
              <a:t>marijuana</a:t>
            </a:r>
            <a:endParaRPr lang="nb-NO" dirty="0"/>
          </a:p>
          <a:p>
            <a:pPr lvl="1"/>
            <a:r>
              <a:rPr lang="nb-NO" dirty="0"/>
              <a:t>De første $40 millionene av skatteinntektene </a:t>
            </a:r>
            <a:r>
              <a:rPr lang="nb-NO" dirty="0" err="1"/>
              <a:t>reseveres</a:t>
            </a:r>
            <a:r>
              <a:rPr lang="nb-NO" dirty="0"/>
              <a:t> for utdanningsformål</a:t>
            </a:r>
          </a:p>
          <a:p>
            <a:pPr lvl="1"/>
            <a:r>
              <a:rPr lang="nb-NO" dirty="0"/>
              <a:t>Kommuner kan selv bestemme om de vil tillate eller forby salg av </a:t>
            </a:r>
            <a:r>
              <a:rPr lang="nb-NO" dirty="0" err="1"/>
              <a:t>marijuana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9321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Utviklingstrekk etter legalisering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8474" y="1981200"/>
            <a:ext cx="8169314" cy="4144963"/>
          </a:xfrm>
        </p:spPr>
        <p:txBody>
          <a:bodyPr>
            <a:normAutofit fontScale="55000" lnSpcReduction="20000"/>
          </a:bodyPr>
          <a:lstStyle/>
          <a:p>
            <a:r>
              <a:rPr lang="nb-NO" sz="5600" dirty="0" smtClean="0"/>
              <a:t>For tidlig å trekke klare konklusjoner</a:t>
            </a:r>
          </a:p>
          <a:p>
            <a:pPr lvl="1"/>
            <a:r>
              <a:rPr lang="nb-NO" sz="5300" dirty="0" smtClean="0"/>
              <a:t>Begrenset med oppdaterte tall så langt</a:t>
            </a:r>
          </a:p>
          <a:p>
            <a:pPr lvl="1"/>
            <a:endParaRPr lang="nb-NO" sz="5300" dirty="0"/>
          </a:p>
          <a:p>
            <a:r>
              <a:rPr lang="nb-NO" sz="5900" dirty="0" smtClean="0"/>
              <a:t>Ekspansjonen </a:t>
            </a:r>
            <a:r>
              <a:rPr lang="nb-NO" sz="5900" dirty="0"/>
              <a:t>i medisinsk </a:t>
            </a:r>
            <a:r>
              <a:rPr lang="nb-NO" sz="5900" dirty="0" err="1"/>
              <a:t>marijuana</a:t>
            </a:r>
            <a:r>
              <a:rPr lang="nb-NO" sz="5900" dirty="0"/>
              <a:t> gjør det vanskelig å isolere effektene av </a:t>
            </a:r>
            <a:r>
              <a:rPr lang="nb-NO" sz="5900" dirty="0" smtClean="0"/>
              <a:t>legalisering</a:t>
            </a:r>
          </a:p>
          <a:p>
            <a:pPr lvl="1"/>
            <a:endParaRPr lang="nb-NO" sz="5600" dirty="0"/>
          </a:p>
          <a:p>
            <a:r>
              <a:rPr lang="nb-NO" sz="5600" dirty="0"/>
              <a:t>Det foreligger ikke nye data på bruk for 2014</a:t>
            </a:r>
          </a:p>
          <a:p>
            <a:pPr lvl="1"/>
            <a:r>
              <a:rPr lang="nb-NO" sz="5000" dirty="0"/>
              <a:t>Colorado hadde allerede en av de høyeste bruksratene i USA før legalisering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40018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Hva sier FNs narkotikakonvensjoner?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11285" y="1600200"/>
            <a:ext cx="8653726" cy="5257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b-NO" sz="4600" dirty="0" smtClean="0"/>
              <a:t>SINGLE CONVENTION (1961) og CONVENTION ON PSYCHOTROPIC SUBSTANCES (1971)</a:t>
            </a:r>
          </a:p>
          <a:p>
            <a:pPr marL="0" indent="0">
              <a:buNone/>
            </a:pPr>
            <a:r>
              <a:rPr lang="nb-NO" sz="4600" dirty="0" smtClean="0"/>
              <a:t>	</a:t>
            </a:r>
          </a:p>
          <a:p>
            <a:r>
              <a:rPr lang="nb-NO" sz="4600" dirty="0" smtClean="0"/>
              <a:t>Artikkel 33: Landene skal </a:t>
            </a:r>
            <a:r>
              <a:rPr lang="nb-NO" sz="4600" b="1" dirty="0" smtClean="0">
                <a:solidFill>
                  <a:srgbClr val="FF0000"/>
                </a:solidFill>
              </a:rPr>
              <a:t>ikke tillate besittelse av narkotika </a:t>
            </a:r>
            <a:r>
              <a:rPr lang="nb-NO" sz="4600" dirty="0" smtClean="0"/>
              <a:t>uten lovlig tillatelse</a:t>
            </a:r>
          </a:p>
          <a:p>
            <a:endParaRPr lang="nb-NO" sz="4600" dirty="0" smtClean="0"/>
          </a:p>
          <a:p>
            <a:r>
              <a:rPr lang="nb-NO" sz="4600" dirty="0" smtClean="0"/>
              <a:t>Artikkel 36: </a:t>
            </a:r>
          </a:p>
          <a:p>
            <a:pPr lvl="1"/>
            <a:r>
              <a:rPr lang="nb-NO" sz="4600" dirty="0" smtClean="0"/>
              <a:t>A)….Landene skal innføre de nødvendige tiltakene for å sikre at dyrking produksjon (…) [og] salg av narkotiske stoffer (…) </a:t>
            </a:r>
            <a:r>
              <a:rPr lang="nb-NO" sz="4600" b="1" dirty="0" smtClean="0">
                <a:solidFill>
                  <a:srgbClr val="FF0000"/>
                </a:solidFill>
              </a:rPr>
              <a:t>skal være straffbare forbrytelser </a:t>
            </a:r>
            <a:r>
              <a:rPr lang="nb-NO" sz="4600" dirty="0" smtClean="0"/>
              <a:t>(…) og at alvorlige forbrytelser skal kunne gi tilstrekkelig </a:t>
            </a:r>
            <a:r>
              <a:rPr lang="nb-NO" sz="4600" dirty="0" err="1" smtClean="0"/>
              <a:t>strafferaksjon</a:t>
            </a:r>
            <a:r>
              <a:rPr lang="nb-NO" sz="4600" dirty="0" smtClean="0"/>
              <a:t>, særlig fengselsstraff eller annen frihetsberøvelse</a:t>
            </a:r>
            <a:endParaRPr lang="nb-NO" sz="4600" dirty="0"/>
          </a:p>
          <a:p>
            <a:pPr lvl="1"/>
            <a:r>
              <a:rPr lang="nb-NO" sz="4600" dirty="0" smtClean="0"/>
              <a:t>b) (…) når personer som misbruker narkotiske stoffer har begått slike forbrytelser kan landene </a:t>
            </a:r>
            <a:r>
              <a:rPr lang="nb-NO" sz="4600" b="1" dirty="0" smtClean="0">
                <a:solidFill>
                  <a:srgbClr val="FF0000"/>
                </a:solidFill>
              </a:rPr>
              <a:t>legge til rette for (…) at misbrukerne skal gjennomgå behandlingstiltak, utdanning, rehabilitering og sosial </a:t>
            </a:r>
            <a:r>
              <a:rPr lang="nb-NO" sz="4600" b="1" dirty="0" err="1" smtClean="0">
                <a:solidFill>
                  <a:srgbClr val="FF0000"/>
                </a:solidFill>
              </a:rPr>
              <a:t>reintegrering</a:t>
            </a:r>
            <a:r>
              <a:rPr lang="nb-NO" sz="4600" b="1" dirty="0" smtClean="0">
                <a:solidFill>
                  <a:srgbClr val="FF0000"/>
                </a:solidFill>
              </a:rPr>
              <a:t> </a:t>
            </a:r>
            <a:r>
              <a:rPr lang="nb-NO" sz="4600" dirty="0" smtClean="0"/>
              <a:t>som alternativ eller i tillegg til straff</a:t>
            </a:r>
            <a:endParaRPr lang="nb-NO" sz="4600" dirty="0"/>
          </a:p>
          <a:p>
            <a:pPr marL="0" indent="0">
              <a:buNone/>
            </a:pPr>
            <a:endParaRPr lang="nb-NO" sz="4600" dirty="0" smtClean="0"/>
          </a:p>
          <a:p>
            <a:pPr marL="0" indent="0">
              <a:buNone/>
            </a:pPr>
            <a:r>
              <a:rPr lang="nb-NO" sz="4600" dirty="0" smtClean="0"/>
              <a:t>CONVENTION AGAINST ILLICIT TRAFFIC IN NARCOTIC DRUGS AND PSYCHOTROPIC SUBSTANCES (1988)</a:t>
            </a:r>
          </a:p>
          <a:p>
            <a:pPr lvl="1"/>
            <a:r>
              <a:rPr lang="nb-NO" sz="4600" dirty="0" smtClean="0"/>
              <a:t>Artikkel 3.1 </a:t>
            </a:r>
            <a:r>
              <a:rPr lang="nb-NO" sz="4600" dirty="0"/>
              <a:t> </a:t>
            </a:r>
            <a:r>
              <a:rPr lang="nb-NO" sz="4600" dirty="0" smtClean="0"/>
              <a:t>Landene skal innføre de nødvendige tiltakene for å sikre at </a:t>
            </a:r>
            <a:r>
              <a:rPr lang="nb-NO" sz="4600" b="1" dirty="0" smtClean="0">
                <a:solidFill>
                  <a:srgbClr val="FF0000"/>
                </a:solidFill>
              </a:rPr>
              <a:t>[produksjon, distribusjon og salg] av narkotiske eller psykotropiske stoffer skal være straffbare </a:t>
            </a:r>
            <a:r>
              <a:rPr lang="nb-NO" sz="4600" b="1" dirty="0" err="1" smtClean="0">
                <a:solidFill>
                  <a:srgbClr val="FF0000"/>
                </a:solidFill>
              </a:rPr>
              <a:t>forbrytelser</a:t>
            </a:r>
            <a:r>
              <a:rPr lang="nb-NO" sz="4600" dirty="0" err="1" smtClean="0"/>
              <a:t>i</a:t>
            </a:r>
            <a:r>
              <a:rPr lang="nb-NO" sz="4600" dirty="0" smtClean="0"/>
              <a:t> den nasjonale lovgivningen </a:t>
            </a:r>
          </a:p>
          <a:p>
            <a:pPr lvl="1"/>
            <a:endParaRPr lang="nb-NO" sz="4600" dirty="0"/>
          </a:p>
          <a:p>
            <a:pPr lvl="1"/>
            <a:r>
              <a:rPr lang="nb-NO" sz="4600" dirty="0" smtClean="0"/>
              <a:t>Artikkel 3.2 Landene skal innføre de nødvendige tiltakene for å sikre at </a:t>
            </a:r>
            <a:r>
              <a:rPr lang="nb-NO" sz="4600" b="1" dirty="0" smtClean="0">
                <a:solidFill>
                  <a:srgbClr val="FF0000"/>
                </a:solidFill>
              </a:rPr>
              <a:t>besittelse, kjøp eller dyrking av narkotiske eller psykotropiske stoffer til personlig forbruk skal være straffbare forbrytelser</a:t>
            </a:r>
            <a:r>
              <a:rPr lang="nb-NO" sz="4600" dirty="0" smtClean="0"/>
              <a:t> i den  nasjonale lovgivningen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2661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Cannabisbruk siste måned blant ungdom (12-17 år). Colorado og USA</a:t>
            </a:r>
            <a:endParaRPr lang="nb-NO" dirty="0"/>
          </a:p>
        </p:txBody>
      </p:sp>
      <p:pic>
        <p:nvPicPr>
          <p:cNvPr id="8" name="Plassholder for innhold 7" descr="Skjermbilde 2015-04-18 kl. 01.48.28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56" b="-5456"/>
          <a:stretch>
            <a:fillRect/>
          </a:stretch>
        </p:blipFill>
        <p:spPr/>
      </p:pic>
      <p:sp>
        <p:nvSpPr>
          <p:cNvPr id="9" name="TekstSylinder 8"/>
          <p:cNvSpPr txBox="1"/>
          <p:nvPr/>
        </p:nvSpPr>
        <p:spPr>
          <a:xfrm>
            <a:off x="2846664" y="6263080"/>
            <a:ext cx="567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SAMSHA National Survey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Drug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and Health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7044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Cannabisbruk siste måned blant unge voksne (18-25). Colorado og USA</a:t>
            </a:r>
            <a:endParaRPr lang="nb-NO" dirty="0"/>
          </a:p>
        </p:txBody>
      </p:sp>
      <p:pic>
        <p:nvPicPr>
          <p:cNvPr id="4" name="Plassholder for innhold 3" descr="Skjermbilde 2015-04-18 kl. 01.51.47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3" b="-2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8140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Cannabisbruk siste måned blant voksne (26+). Colorado og USA</a:t>
            </a:r>
            <a:endParaRPr lang="nb-NO" dirty="0"/>
          </a:p>
        </p:txBody>
      </p:sp>
      <p:pic>
        <p:nvPicPr>
          <p:cNvPr id="4" name="Plassholder for innhold 3" descr="Skjermbilde 2015-04-18 kl. 01.53.22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39" b="-5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6031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Kriminalitet og skatteinntekter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nb-NO" sz="5600" dirty="0"/>
              <a:t>Kriminalitet</a:t>
            </a:r>
          </a:p>
          <a:p>
            <a:pPr lvl="1"/>
            <a:r>
              <a:rPr lang="nb-NO" sz="5600" dirty="0"/>
              <a:t>Motstridende </a:t>
            </a:r>
            <a:r>
              <a:rPr lang="nb-NO" sz="5600" dirty="0" smtClean="0"/>
              <a:t>informasjon, </a:t>
            </a:r>
            <a:r>
              <a:rPr lang="nb-NO" sz="5600" dirty="0"/>
              <a:t>men statistikken viser </a:t>
            </a:r>
            <a:r>
              <a:rPr lang="nb-NO" sz="5600" dirty="0">
                <a:hlinkClick r:id="rId2"/>
              </a:rPr>
              <a:t>en økning i kriminalite</a:t>
            </a:r>
            <a:r>
              <a:rPr lang="nb-NO" sz="5600" dirty="0"/>
              <a:t>t sammenliknet med 2013. Ikke dramatisk, og ikke uten videre knyttet til legalisering</a:t>
            </a:r>
          </a:p>
          <a:p>
            <a:pPr lvl="1"/>
            <a:r>
              <a:rPr lang="nb-NO" sz="5600" dirty="0"/>
              <a:t>Fremdeles et betydelig svart marked (anslag viser 40% solgt på det svarte markedet)</a:t>
            </a:r>
          </a:p>
          <a:p>
            <a:r>
              <a:rPr lang="nb-NO" sz="5600" dirty="0"/>
              <a:t>Skatteinntekter: Anslag: $33 </a:t>
            </a:r>
            <a:r>
              <a:rPr lang="nb-NO" sz="5600" dirty="0" err="1"/>
              <a:t>mill</a:t>
            </a:r>
            <a:r>
              <a:rPr lang="nb-NO" sz="5600" dirty="0"/>
              <a:t> første halvår, resultat: $12 </a:t>
            </a:r>
            <a:r>
              <a:rPr lang="nb-NO" sz="5600" dirty="0" err="1"/>
              <a:t>mill</a:t>
            </a:r>
            <a:endParaRPr lang="nb-NO" sz="5600" dirty="0"/>
          </a:p>
          <a:p>
            <a:pPr lvl="1"/>
            <a:r>
              <a:rPr lang="nb-NO" sz="5600" dirty="0"/>
              <a:t>Konkurranse fra medisinsk </a:t>
            </a:r>
            <a:r>
              <a:rPr lang="nb-NO" sz="5600" dirty="0" err="1"/>
              <a:t>marijuana</a:t>
            </a:r>
            <a:r>
              <a:rPr lang="nb-NO" sz="5600" dirty="0"/>
              <a:t> (lavere skatter)</a:t>
            </a:r>
          </a:p>
          <a:p>
            <a:pPr lvl="1"/>
            <a:r>
              <a:rPr lang="nb-NO" sz="5600" dirty="0"/>
              <a:t>Konkurranse fra det svarte markedet</a:t>
            </a:r>
          </a:p>
          <a:p>
            <a:endParaRPr lang="nb-NO" dirty="0"/>
          </a:p>
        </p:txBody>
      </p:sp>
      <p:pic>
        <p:nvPicPr>
          <p:cNvPr id="7" name="Plassholder for innhold 3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37104" b="-37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1130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341" y="228600"/>
            <a:ext cx="8277707" cy="990600"/>
          </a:xfrm>
        </p:spPr>
        <p:txBody>
          <a:bodyPr>
            <a:normAutofit/>
          </a:bodyPr>
          <a:lstStyle/>
          <a:p>
            <a:r>
              <a:rPr lang="nb-NO" dirty="0" smtClean="0"/>
              <a:t>Færre cannabissaker i rettssystemet</a:t>
            </a:r>
            <a:endParaRPr lang="nb-NO" dirty="0"/>
          </a:p>
        </p:txBody>
      </p:sp>
      <p:pic>
        <p:nvPicPr>
          <p:cNvPr id="4" name="Plassholder for innhold 3" descr="Skjermbilde 2015-04-18 kl. 02.15.23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7" r="-7927"/>
          <a:stretch>
            <a:fillRect/>
          </a:stretch>
        </p:blipFill>
        <p:spPr/>
      </p:pic>
      <p:sp>
        <p:nvSpPr>
          <p:cNvPr id="5" name="TekstSylinder 4"/>
          <p:cNvSpPr txBox="1"/>
          <p:nvPr/>
        </p:nvSpPr>
        <p:spPr>
          <a:xfrm>
            <a:off x="4948818" y="6365275"/>
            <a:ext cx="357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</a:t>
            </a:r>
            <a:r>
              <a:rPr lang="nb-NO" dirty="0" err="1" smtClean="0"/>
              <a:t>Drug</a:t>
            </a:r>
            <a:r>
              <a:rPr lang="nb-NO" dirty="0" smtClean="0"/>
              <a:t> Policy Alliance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608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Andre utviklingstrekk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50359" y="1571002"/>
            <a:ext cx="8554593" cy="4495800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Økning i antall </a:t>
            </a:r>
            <a:r>
              <a:rPr lang="nb-NO" dirty="0" err="1" smtClean="0"/>
              <a:t>marijuanarelaterte</a:t>
            </a:r>
            <a:r>
              <a:rPr lang="nb-NO" dirty="0" smtClean="0"/>
              <a:t> besøk på legevakten fram til 2013 – og foreløpige tall for 2014 tyder på fortsatt økning</a:t>
            </a:r>
          </a:p>
          <a:p>
            <a:r>
              <a:rPr lang="nb-NO" dirty="0" smtClean="0"/>
              <a:t>Flere tilfeller av forgiftning av </a:t>
            </a:r>
            <a:r>
              <a:rPr lang="nb-NO" dirty="0" err="1" smtClean="0"/>
              <a:t>marijuana</a:t>
            </a:r>
            <a:r>
              <a:rPr lang="nb-NO" dirty="0" smtClean="0"/>
              <a:t> – også blant barn</a:t>
            </a:r>
          </a:p>
          <a:p>
            <a:r>
              <a:rPr lang="nb-NO" dirty="0" smtClean="0"/>
              <a:t>Flere tilfeller av kjøring under </a:t>
            </a:r>
            <a:r>
              <a:rPr lang="nb-NO" dirty="0" err="1" smtClean="0"/>
              <a:t>marijuanapåvirkning</a:t>
            </a:r>
            <a:r>
              <a:rPr lang="nb-NO" dirty="0" smtClean="0"/>
              <a:t> fram til 2013 – og foreløpige tall for 2014 tyder på fortsatt økning</a:t>
            </a:r>
          </a:p>
          <a:p>
            <a:r>
              <a:rPr lang="nb-NO" dirty="0" smtClean="0"/>
              <a:t>Økning i smugling av </a:t>
            </a:r>
            <a:r>
              <a:rPr lang="nb-NO" dirty="0" err="1" smtClean="0"/>
              <a:t>marijuana</a:t>
            </a:r>
            <a:r>
              <a:rPr lang="nb-NO" dirty="0" smtClean="0"/>
              <a:t> til nabostater</a:t>
            </a:r>
          </a:p>
          <a:p>
            <a:pPr lvl="1"/>
            <a:r>
              <a:rPr lang="nb-NO" dirty="0" smtClean="0"/>
              <a:t>Flere nabostater har saksøkt Colorado</a:t>
            </a:r>
          </a:p>
          <a:p>
            <a:pPr lvl="1"/>
            <a:r>
              <a:rPr lang="nb-NO" dirty="0" smtClean="0"/>
              <a:t>Hevder at cannabislegalisering er grunnlovsstridig og undergraver deres mulighet til å håndheve egen </a:t>
            </a:r>
            <a:r>
              <a:rPr lang="nb-NO" dirty="0" err="1" smtClean="0"/>
              <a:t>marijuanapolitikk</a:t>
            </a:r>
            <a:endParaRPr lang="nb-NO" dirty="0" smtClean="0"/>
          </a:p>
          <a:p>
            <a:pPr lvl="1"/>
            <a:endParaRPr lang="nb-NO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5532749" y="5912698"/>
            <a:ext cx="255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RMHIDTA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501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Andre </a:t>
            </a:r>
            <a:r>
              <a:rPr lang="nb-NO" dirty="0" err="1" smtClean="0"/>
              <a:t>utviklingstrek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Nye bruksmønstre (</a:t>
            </a:r>
            <a:r>
              <a:rPr lang="nb-NO" dirty="0" err="1" smtClean="0"/>
              <a:t>dabbing</a:t>
            </a:r>
            <a:r>
              <a:rPr lang="nb-NO" dirty="0" smtClean="0"/>
              <a:t>, </a:t>
            </a:r>
            <a:r>
              <a:rPr lang="nb-NO" dirty="0" err="1" smtClean="0"/>
              <a:t>wax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Flere branner og eksplosjoner som følge av forsøk på å utvinne THC</a:t>
            </a:r>
          </a:p>
          <a:p>
            <a:r>
              <a:rPr lang="nb-NO" dirty="0" smtClean="0"/>
              <a:t>Økning i ”nye” produkter – ”</a:t>
            </a:r>
            <a:r>
              <a:rPr lang="nb-NO" dirty="0" err="1" smtClean="0"/>
              <a:t>edibles</a:t>
            </a:r>
            <a:r>
              <a:rPr lang="nb-NO" dirty="0" smtClean="0"/>
              <a:t>”</a:t>
            </a:r>
          </a:p>
          <a:p>
            <a:r>
              <a:rPr lang="nb-NO" dirty="0" smtClean="0"/>
              <a:t>Framvekst av en blomstrende industri – profitt, skatteinntekter, arbeidsplasser,  politisk innflytelse</a:t>
            </a:r>
            <a:endParaRPr lang="nb-NO" dirty="0"/>
          </a:p>
          <a:p>
            <a:r>
              <a:rPr lang="nb-NO" dirty="0" smtClean="0"/>
              <a:t>Fortsatt økning i tilgjengeligheten</a:t>
            </a:r>
          </a:p>
          <a:p>
            <a:pPr lvl="1"/>
            <a:r>
              <a:rPr lang="nb-NO" dirty="0" smtClean="0"/>
              <a:t>Det er mer enn dobbelt så mange </a:t>
            </a:r>
            <a:r>
              <a:rPr lang="nb-NO" dirty="0" err="1" smtClean="0"/>
              <a:t>marijuanautsalg</a:t>
            </a:r>
            <a:r>
              <a:rPr lang="nb-NO" dirty="0" smtClean="0"/>
              <a:t> som Starbucks-kafeer i Colorado</a:t>
            </a:r>
          </a:p>
          <a:p>
            <a:r>
              <a:rPr lang="nb-NO" dirty="0" smtClean="0"/>
              <a:t>Flertallet av kommunene i Colorado har sagt nei til cannabisutsalg</a:t>
            </a:r>
            <a:endParaRPr lang="nb-NO" dirty="0"/>
          </a:p>
          <a:p>
            <a:r>
              <a:rPr lang="nb-NO" dirty="0" smtClean="0"/>
              <a:t>Cannabis har så langt ikke erstattet alkohol: Alkoholkonsumet økte noe fra 2013 til 2014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5269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8311" y="152718"/>
            <a:ext cx="7793779" cy="1057834"/>
          </a:xfrm>
        </p:spPr>
        <p:txBody>
          <a:bodyPr>
            <a:normAutofit/>
          </a:bodyPr>
          <a:lstStyle/>
          <a:p>
            <a:r>
              <a:rPr lang="nb-NO" sz="2800" dirty="0" smtClean="0"/>
              <a:t>Problemstillinger knyttet til legalisering</a:t>
            </a:r>
            <a:r>
              <a:rPr lang="nb-NO" sz="2800" dirty="0"/>
              <a:t/>
            </a:r>
            <a:br>
              <a:rPr lang="nb-NO" sz="2800" dirty="0"/>
            </a:br>
            <a:r>
              <a:rPr lang="nb-NO" sz="2800" dirty="0" smtClean="0"/>
              <a:t>1) Kommersialisering av cannabis</a:t>
            </a:r>
            <a:endParaRPr lang="nb-NO" sz="2800" dirty="0"/>
          </a:p>
        </p:txBody>
      </p:sp>
      <p:pic>
        <p:nvPicPr>
          <p:cNvPr id="4" name="Plassholder for innhold 3" descr="Skjermbilde 2014-04-24 kl. 01.25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" b="2443"/>
          <a:stretch>
            <a:fillRect/>
          </a:stretch>
        </p:blipFill>
        <p:spPr>
          <a:xfrm rot="314725">
            <a:off x="9283" y="1603186"/>
            <a:ext cx="5000263" cy="2869943"/>
          </a:xfrm>
        </p:spPr>
      </p:pic>
      <p:pic>
        <p:nvPicPr>
          <p:cNvPr id="5" name="Bilde 4" descr="Skjermbilde 2014-04-24 kl. 01.29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253">
            <a:off x="4894438" y="1609989"/>
            <a:ext cx="3773347" cy="3498537"/>
          </a:xfrm>
          <a:prstGeom prst="rect">
            <a:avLst/>
          </a:prstGeom>
        </p:spPr>
      </p:pic>
      <p:pic>
        <p:nvPicPr>
          <p:cNvPr id="6" name="Bilde 5" descr="Skjermbilde 2014-04-24 kl. 01.31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5" y="3721100"/>
            <a:ext cx="3809651" cy="3136900"/>
          </a:xfrm>
          <a:prstGeom prst="rect">
            <a:avLst/>
          </a:prstGeom>
        </p:spPr>
      </p:pic>
      <p:pic>
        <p:nvPicPr>
          <p:cNvPr id="7" name="Bilde 6" descr="Skjermbilde 2014-10-11 kl. 16.49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72" y="4196094"/>
            <a:ext cx="4193128" cy="2661906"/>
          </a:xfrm>
          <a:prstGeom prst="rect">
            <a:avLst/>
          </a:prstGeom>
        </p:spPr>
      </p:pic>
      <p:pic>
        <p:nvPicPr>
          <p:cNvPr id="8" name="Bilde 7" descr="Skjermbilde 2014-10-11 kl. 16.55.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267">
            <a:off x="0" y="4710479"/>
            <a:ext cx="2381944" cy="17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seigme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99" y="1215349"/>
            <a:ext cx="2870367" cy="1913578"/>
          </a:xfrm>
          <a:prstGeom prst="rect">
            <a:avLst/>
          </a:prstGeom>
        </p:spPr>
      </p:pic>
      <p:pic>
        <p:nvPicPr>
          <p:cNvPr id="11" name="Bilde 10" descr="Snoop-Dogg-Herbal-Vaporizer-Box-2-1024x7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00" y="4384614"/>
            <a:ext cx="3799541" cy="2883050"/>
          </a:xfrm>
          <a:prstGeom prst="rect">
            <a:avLst/>
          </a:prstGeom>
        </p:spPr>
      </p:pic>
      <p:pic>
        <p:nvPicPr>
          <p:cNvPr id="9" name="Bilde 8" descr="Skjermbilde 2014-11-12 kl. 00.42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62" y="2454309"/>
            <a:ext cx="2994235" cy="245039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0741" y="152718"/>
            <a:ext cx="7621591" cy="13716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Problemstillinger knyttet til legalisering</a:t>
            </a:r>
            <a:br>
              <a:rPr lang="nb-NO" sz="2800" dirty="0" smtClean="0"/>
            </a:br>
            <a:r>
              <a:rPr lang="nb-NO" sz="2800" dirty="0" smtClean="0"/>
              <a:t>2) Produktutvikling</a:t>
            </a:r>
            <a:endParaRPr lang="nb-NO" sz="2800" dirty="0"/>
          </a:p>
        </p:txBody>
      </p:sp>
      <p:pic>
        <p:nvPicPr>
          <p:cNvPr id="4" name="Plassholder for innhold 3" descr="Joyous Almond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51" r="-82351"/>
          <a:stretch>
            <a:fillRect/>
          </a:stretch>
        </p:blipFill>
        <p:spPr>
          <a:xfrm>
            <a:off x="-1733846" y="1322294"/>
            <a:ext cx="5634272" cy="3192794"/>
          </a:xfrm>
        </p:spPr>
      </p:pic>
      <p:pic>
        <p:nvPicPr>
          <p:cNvPr id="7" name="Bilde 6" descr="slikkepinn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8813"/>
            <a:ext cx="3198987" cy="2399240"/>
          </a:xfrm>
          <a:prstGeom prst="rect">
            <a:avLst/>
          </a:prstGeom>
        </p:spPr>
      </p:pic>
      <p:pic>
        <p:nvPicPr>
          <p:cNvPr id="6" name="Bilde 5" descr="DIXIEELIXIR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98" y="2760446"/>
            <a:ext cx="2463324" cy="2463324"/>
          </a:xfrm>
          <a:prstGeom prst="rect">
            <a:avLst/>
          </a:prstGeom>
        </p:spPr>
      </p:pic>
      <p:pic>
        <p:nvPicPr>
          <p:cNvPr id="12" name="Bilde 11" descr="syltetø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41" y="4717112"/>
            <a:ext cx="2300941" cy="2300941"/>
          </a:xfrm>
          <a:prstGeom prst="rect">
            <a:avLst/>
          </a:prstGeom>
        </p:spPr>
      </p:pic>
      <p:pic>
        <p:nvPicPr>
          <p:cNvPr id="8" name="Bilde 7" descr="Soma-Chocolate-Ice-Cream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86" y="2172138"/>
            <a:ext cx="2544974" cy="25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1676" y="152718"/>
            <a:ext cx="7235524" cy="13716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Problemstillinger knyttet til legalisering</a:t>
            </a:r>
            <a:br>
              <a:rPr lang="nb-NO" sz="2800" dirty="0" smtClean="0"/>
            </a:br>
            <a:r>
              <a:rPr lang="nb-NO" sz="2800" dirty="0" smtClean="0"/>
              <a:t>3) Politisk innflytelse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52601"/>
            <a:ext cx="4503271" cy="2244928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Tx/>
              <a:buChar char="•"/>
            </a:pPr>
            <a:r>
              <a:rPr lang="nb-NO" dirty="0" smtClean="0"/>
              <a:t>En ny</a:t>
            </a:r>
            <a:r>
              <a:rPr lang="nb-NO" dirty="0"/>
              <a:t> </a:t>
            </a:r>
            <a:r>
              <a:rPr lang="nb-NO" dirty="0" smtClean="0"/>
              <a:t>”industriell epidemi” </a:t>
            </a:r>
            <a:r>
              <a:rPr lang="nb-NO" dirty="0"/>
              <a:t>– </a:t>
            </a:r>
            <a:r>
              <a:rPr lang="nb-NO" dirty="0" smtClean="0"/>
              <a:t>en helsetrussel som skyldes kommersialisering av skadelige produkter</a:t>
            </a:r>
          </a:p>
          <a:p>
            <a:pPr marL="342900" indent="-342900">
              <a:buFontTx/>
              <a:buChar char="•"/>
            </a:pPr>
            <a:r>
              <a:rPr lang="nb-NO" dirty="0" smtClean="0"/>
              <a:t>Framveksten av Big </a:t>
            </a:r>
            <a:r>
              <a:rPr lang="nb-NO" dirty="0" err="1" smtClean="0"/>
              <a:t>Marijuana</a:t>
            </a:r>
            <a:r>
              <a:rPr lang="nb-NO" dirty="0" smtClean="0"/>
              <a:t> – som Big </a:t>
            </a:r>
            <a:r>
              <a:rPr lang="nb-NO" dirty="0" err="1"/>
              <a:t>Tobacco</a:t>
            </a:r>
            <a:r>
              <a:rPr lang="nb-NO" dirty="0"/>
              <a:t> </a:t>
            </a:r>
            <a:r>
              <a:rPr lang="nb-NO" dirty="0" smtClean="0"/>
              <a:t>og Big </a:t>
            </a:r>
            <a:r>
              <a:rPr lang="nb-NO" dirty="0" err="1"/>
              <a:t>Alcohol</a:t>
            </a:r>
            <a:endParaRPr lang="nb-NO" dirty="0"/>
          </a:p>
          <a:p>
            <a:pPr marL="342900" indent="-342900">
              <a:buFontTx/>
              <a:buChar char="•"/>
            </a:pPr>
            <a:r>
              <a:rPr lang="nb-NO" dirty="0" smtClean="0"/>
              <a:t>En industri som – i likhet med alle andre industrier – vil:</a:t>
            </a:r>
            <a:endParaRPr lang="nb-NO" dirty="0"/>
          </a:p>
          <a:p>
            <a:pPr marL="800100" lvl="1" indent="-342900">
              <a:buFontTx/>
              <a:buChar char="•"/>
            </a:pPr>
            <a:r>
              <a:rPr lang="nb-NO" dirty="0" smtClean="0"/>
              <a:t>Sikre at produktene deres er populære og tilgjengelige </a:t>
            </a:r>
          </a:p>
          <a:p>
            <a:pPr marL="800100" lvl="1" indent="-342900">
              <a:buFontTx/>
              <a:buChar char="•"/>
            </a:pPr>
            <a:r>
              <a:rPr lang="nb-NO" dirty="0" smtClean="0"/>
              <a:t>Påvirke offentlig politikk for å sikre tilgangen til markedene (jf. alkohol industrien)</a:t>
            </a:r>
            <a:endParaRPr lang="nb-NO" dirty="0"/>
          </a:p>
        </p:txBody>
      </p:sp>
      <p:pic>
        <p:nvPicPr>
          <p:cNvPr id="4" name="Bilde 3" descr="Skjermbilde 2014-10-11 kl. 13.3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71" y="4339663"/>
            <a:ext cx="3555157" cy="2257632"/>
          </a:xfrm>
          <a:prstGeom prst="rect">
            <a:avLst/>
          </a:prstGeom>
        </p:spPr>
      </p:pic>
      <p:pic>
        <p:nvPicPr>
          <p:cNvPr id="5" name="Bilde 4" descr="Skjermbilde 2014-10-11 kl. 13.34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751">
            <a:off x="-73868" y="4424724"/>
            <a:ext cx="3490259" cy="1953819"/>
          </a:xfrm>
          <a:prstGeom prst="rect">
            <a:avLst/>
          </a:prstGeom>
        </p:spPr>
      </p:pic>
      <p:pic>
        <p:nvPicPr>
          <p:cNvPr id="6" name="Bilde 5" descr="Skjermbilde 2014-10-11 kl. 13.35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1484">
            <a:off x="5248684" y="1532531"/>
            <a:ext cx="2970876" cy="2290901"/>
          </a:xfrm>
          <a:prstGeom prst="rect">
            <a:avLst/>
          </a:prstGeom>
        </p:spPr>
      </p:pic>
      <p:pic>
        <p:nvPicPr>
          <p:cNvPr id="7" name="Bilde 6" descr="Skjermbilde 2014-10-11 kl. 16.44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28" y="3506253"/>
            <a:ext cx="2265943" cy="259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 fra den virkelige verden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1429007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2428024" y="3984675"/>
            <a:ext cx="1431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Norge</a:t>
            </a:r>
          </a:p>
          <a:p>
            <a:r>
              <a:rPr lang="nb-NO" dirty="0" smtClean="0"/>
              <a:t>Sverige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229590" y="4951709"/>
            <a:ext cx="117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Nederland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487182" y="4134101"/>
            <a:ext cx="129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Uruguay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075497" y="4780432"/>
            <a:ext cx="168094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De fleste europeiske land</a:t>
            </a:r>
          </a:p>
          <a:p>
            <a:endParaRPr lang="nb-NO" dirty="0"/>
          </a:p>
          <a:p>
            <a:r>
              <a:rPr lang="nb-NO" dirty="0" smtClean="0"/>
              <a:t>18 amerikanske delstater</a:t>
            </a:r>
          </a:p>
          <a:p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532311" y="4258622"/>
            <a:ext cx="1108175" cy="37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Portugal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12648" y="4258622"/>
            <a:ext cx="100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Iran</a:t>
            </a:r>
          </a:p>
          <a:p>
            <a:r>
              <a:rPr lang="nb-NO" dirty="0" smtClean="0"/>
              <a:t>Kina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147106" y="4904953"/>
            <a:ext cx="113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Colorado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6773564" y="4627954"/>
            <a:ext cx="131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Washington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5640487" y="5727971"/>
            <a:ext cx="174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Medisinsk </a:t>
            </a:r>
            <a:r>
              <a:rPr lang="nb-NO" dirty="0" err="1" smtClean="0"/>
              <a:t>marijuana</a:t>
            </a:r>
            <a:r>
              <a:rPr lang="nb-NO" dirty="0" smtClean="0"/>
              <a:t> i USA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293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Begrepsforvirring	</a:t>
            </a:r>
            <a:endParaRPr lang="nb-NO" dirty="0"/>
          </a:p>
        </p:txBody>
      </p:sp>
      <p:pic>
        <p:nvPicPr>
          <p:cNvPr id="6" name="Plassholder for innhold 5" descr="Skjermbilde 2015-04-16 kl. 13.24.27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0" r="-3980"/>
          <a:stretch>
            <a:fillRect/>
          </a:stretch>
        </p:blipFill>
        <p:spPr>
          <a:xfrm>
            <a:off x="327853" y="1506134"/>
            <a:ext cx="4038600" cy="4525963"/>
          </a:xfrm>
        </p:spPr>
      </p:pic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Bildeforklaring formet som et rektangel 7"/>
          <p:cNvSpPr/>
          <p:nvPr/>
        </p:nvSpPr>
        <p:spPr>
          <a:xfrm>
            <a:off x="5244461" y="2058913"/>
            <a:ext cx="3151380" cy="2491530"/>
          </a:xfrm>
          <a:prstGeom prst="wedgeRectCallout">
            <a:avLst>
              <a:gd name="adj1" fmla="val -92554"/>
              <a:gd name="adj2" fmla="val 551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5409085" y="2316376"/>
            <a:ext cx="28809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Men The Economist mener at skadebegrensning ikke går langt nok. Bare </a:t>
            </a:r>
            <a:r>
              <a:rPr lang="nb-NO" sz="1400" dirty="0">
                <a:solidFill>
                  <a:srgbClr val="FF0000"/>
                </a:solidFill>
              </a:rPr>
              <a:t>avkriminalisering </a:t>
            </a:r>
            <a:r>
              <a:rPr lang="nb-NO" sz="1400" dirty="0"/>
              <a:t>kan </a:t>
            </a:r>
            <a:r>
              <a:rPr lang="nb-NO" sz="1400" dirty="0">
                <a:solidFill>
                  <a:srgbClr val="FF0000"/>
                </a:solidFill>
              </a:rPr>
              <a:t>drive narkobaronene ut av markedet</a:t>
            </a:r>
            <a:r>
              <a:rPr lang="nb-NO" sz="1400" dirty="0"/>
              <a:t>, ifølge magasinet. Samtidig kan </a:t>
            </a:r>
            <a:r>
              <a:rPr lang="nb-NO" sz="1400" dirty="0">
                <a:solidFill>
                  <a:srgbClr val="FF0000"/>
                </a:solidFill>
              </a:rPr>
              <a:t>myndighetene overta omsetningen </a:t>
            </a:r>
            <a:r>
              <a:rPr lang="nb-NO" sz="1400" dirty="0"/>
              <a:t>– som ikke burde være fri, men regulert og skattlagt. Omtrent som alkohol i Norge.</a:t>
            </a:r>
          </a:p>
        </p:txBody>
      </p:sp>
    </p:spTree>
    <p:extLst>
      <p:ext uri="{BB962C8B-B14F-4D97-AF65-F5344CB8AC3E}">
        <p14:creationId xmlns:p14="http://schemas.microsoft.com/office/powerpoint/2010/main" val="23720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Egenskaper ved ulike modeller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527777"/>
            <a:ext cx="4040188" cy="3835251"/>
          </a:xfrm>
        </p:spPr>
        <p:txBody>
          <a:bodyPr>
            <a:normAutofit fontScale="55000" lnSpcReduction="20000"/>
          </a:bodyPr>
          <a:lstStyle/>
          <a:p>
            <a:r>
              <a:rPr lang="nb-NO" dirty="0" smtClean="0"/>
              <a:t>Kriminalisering</a:t>
            </a:r>
          </a:p>
          <a:p>
            <a:pPr lvl="1"/>
            <a:r>
              <a:rPr lang="nb-NO" dirty="0" smtClean="0"/>
              <a:t>Begrenser tilgjengelighet</a:t>
            </a:r>
          </a:p>
          <a:p>
            <a:pPr lvl="1"/>
            <a:r>
              <a:rPr lang="nb-NO" dirty="0" smtClean="0"/>
              <a:t>Driver opp prisen</a:t>
            </a:r>
          </a:p>
          <a:p>
            <a:pPr lvl="1"/>
            <a:r>
              <a:rPr lang="nb-NO" dirty="0" smtClean="0"/>
              <a:t>Forhindrer en kommersiell industri</a:t>
            </a:r>
          </a:p>
          <a:p>
            <a:pPr lvl="1"/>
            <a:r>
              <a:rPr lang="nb-NO" dirty="0" smtClean="0"/>
              <a:t>Mindre sosialt akseptabelt</a:t>
            </a:r>
          </a:p>
          <a:p>
            <a:pPr lvl="1"/>
            <a:r>
              <a:rPr lang="nb-NO" dirty="0" smtClean="0"/>
              <a:t>Mindre bruk av skadelige stoffer</a:t>
            </a:r>
          </a:p>
          <a:p>
            <a:pPr lvl="1"/>
            <a:r>
              <a:rPr lang="nb-NO" dirty="0" smtClean="0"/>
              <a:t>Beskytter samfunnet og sårbare populasjoner</a:t>
            </a:r>
          </a:p>
          <a:p>
            <a:pPr lvl="1"/>
            <a:endParaRPr lang="nb-NO" dirty="0" smtClean="0"/>
          </a:p>
          <a:p>
            <a:pPr marL="400050"/>
            <a:r>
              <a:rPr lang="nb-NO" dirty="0" smtClean="0"/>
              <a:t>Legalisering</a:t>
            </a:r>
          </a:p>
          <a:p>
            <a:pPr marL="800100" lvl="1"/>
            <a:r>
              <a:rPr lang="nb-NO" dirty="0" smtClean="0"/>
              <a:t>Reduserer svart marked</a:t>
            </a:r>
          </a:p>
          <a:p>
            <a:pPr marL="800100" lvl="1"/>
            <a:r>
              <a:rPr lang="nb-NO" dirty="0" smtClean="0"/>
              <a:t>Regulerer produksjon og omsetning</a:t>
            </a:r>
          </a:p>
          <a:p>
            <a:pPr marL="800100" lvl="1"/>
            <a:r>
              <a:rPr lang="nb-NO" dirty="0" smtClean="0"/>
              <a:t>Mindre stigma knyttet til bruk</a:t>
            </a:r>
          </a:p>
          <a:p>
            <a:pPr marL="800100" lvl="1"/>
            <a:r>
              <a:rPr lang="nb-NO" dirty="0" smtClean="0"/>
              <a:t>Mulighet for skatteinntekter</a:t>
            </a:r>
          </a:p>
          <a:p>
            <a:pPr marL="800100" lvl="1"/>
            <a:r>
              <a:rPr lang="nb-NO" dirty="0" smtClean="0"/>
              <a:t>Mindre ressurser til politi og fengsel</a:t>
            </a:r>
          </a:p>
          <a:p>
            <a:pPr marL="800100" lvl="1"/>
            <a:r>
              <a:rPr lang="nb-NO" dirty="0" smtClean="0"/>
              <a:t>Økt individuell frihet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4"/>
          </p:nvPr>
        </p:nvSpPr>
        <p:spPr>
          <a:xfrm>
            <a:off x="4645025" y="2392679"/>
            <a:ext cx="4041775" cy="3970349"/>
          </a:xfrm>
        </p:spPr>
        <p:txBody>
          <a:bodyPr>
            <a:normAutofit fontScale="55000" lnSpcReduction="20000"/>
          </a:bodyPr>
          <a:lstStyle/>
          <a:p>
            <a:r>
              <a:rPr lang="nb-NO" dirty="0" smtClean="0"/>
              <a:t>Kriminalisering</a:t>
            </a:r>
          </a:p>
          <a:p>
            <a:pPr lvl="1"/>
            <a:r>
              <a:rPr lang="nb-NO" dirty="0" smtClean="0"/>
              <a:t>Svart marked og kriminalitet</a:t>
            </a:r>
          </a:p>
          <a:p>
            <a:pPr lvl="1"/>
            <a:r>
              <a:rPr lang="nb-NO" dirty="0"/>
              <a:t>Krever ressurser til håndheving</a:t>
            </a:r>
          </a:p>
          <a:p>
            <a:pPr lvl="1"/>
            <a:r>
              <a:rPr lang="nb-NO" dirty="0" smtClean="0"/>
              <a:t>Ingen statlig kvalitetskontroll med stoffene</a:t>
            </a:r>
          </a:p>
          <a:p>
            <a:pPr lvl="1"/>
            <a:r>
              <a:rPr lang="nb-NO" dirty="0" smtClean="0"/>
              <a:t>Kriminaliserer en stor gruppe mennesker</a:t>
            </a:r>
          </a:p>
          <a:p>
            <a:pPr lvl="1"/>
            <a:r>
              <a:rPr lang="nb-NO" dirty="0" smtClean="0"/>
              <a:t>Marginaliserte brukere kan oppleve ytterligere marginalisering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Legalisering</a:t>
            </a:r>
          </a:p>
          <a:p>
            <a:pPr lvl="1"/>
            <a:r>
              <a:rPr lang="nb-NO" dirty="0" smtClean="0"/>
              <a:t>Økt sosial aksept</a:t>
            </a:r>
          </a:p>
          <a:p>
            <a:pPr lvl="1"/>
            <a:r>
              <a:rPr lang="nb-NO" dirty="0" smtClean="0"/>
              <a:t>Kommersielle interesser i økt bruk</a:t>
            </a:r>
          </a:p>
          <a:p>
            <a:pPr lvl="1"/>
            <a:r>
              <a:rPr lang="nb-NO" dirty="0" smtClean="0"/>
              <a:t>Mer effektiv produksjon </a:t>
            </a:r>
            <a:r>
              <a:rPr lang="nb-NO" dirty="0" smtClean="0">
                <a:sym typeface="Wingdings"/>
              </a:rPr>
              <a:t> lavere pris</a:t>
            </a:r>
          </a:p>
          <a:p>
            <a:pPr lvl="1"/>
            <a:r>
              <a:rPr lang="nb-NO" dirty="0" smtClean="0">
                <a:sym typeface="Wingdings"/>
              </a:rPr>
              <a:t>Økt tilgjengelighet</a:t>
            </a:r>
          </a:p>
          <a:p>
            <a:pPr lvl="1"/>
            <a:r>
              <a:rPr lang="nb-NO" dirty="0" smtClean="0">
                <a:sym typeface="Wingdings"/>
              </a:rPr>
              <a:t>Sannsynlig økt forbruk av skadelige stoffer</a:t>
            </a:r>
            <a:endParaRPr lang="nb-NO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b-NO" dirty="0" smtClean="0"/>
              <a:t>Fordeler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Ulemper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09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Depenalisering</a:t>
            </a:r>
            <a:r>
              <a:rPr lang="nb-NO" dirty="0" smtClean="0"/>
              <a:t> i Norge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263109" cy="5057060"/>
          </a:xfrm>
        </p:spPr>
        <p:txBody>
          <a:bodyPr>
            <a:normAutofit fontScale="62500" lnSpcReduction="20000"/>
          </a:bodyPr>
          <a:lstStyle/>
          <a:p>
            <a:r>
              <a:rPr lang="nb-NO" sz="3300" dirty="0"/>
              <a:t>Narkotikarundskrivet fra 1998: </a:t>
            </a:r>
          </a:p>
          <a:p>
            <a:pPr lvl="1"/>
            <a:r>
              <a:rPr lang="nb-NO" sz="3300" dirty="0"/>
              <a:t>Bruk </a:t>
            </a:r>
            <a:r>
              <a:rPr lang="nb-NO" sz="3300" dirty="0" smtClean="0"/>
              <a:t>og besittelse og mindre narkotikaforbrytelser skal i hovedsak straffes med </a:t>
            </a:r>
            <a:r>
              <a:rPr lang="nb-NO" sz="3300" dirty="0" smtClean="0">
                <a:sym typeface="Wingdings"/>
              </a:rPr>
              <a:t>forelegg</a:t>
            </a:r>
            <a:endParaRPr lang="nb-NO" sz="3300" dirty="0">
              <a:sym typeface="Wingdings"/>
            </a:endParaRPr>
          </a:p>
          <a:p>
            <a:r>
              <a:rPr lang="nb-NO" sz="3300" dirty="0" smtClean="0"/>
              <a:t>Direktiv </a:t>
            </a:r>
            <a:r>
              <a:rPr lang="nb-NO" sz="3300" dirty="0"/>
              <a:t>fra Riksadvokaten 2006</a:t>
            </a:r>
          </a:p>
          <a:p>
            <a:pPr lvl="1"/>
            <a:r>
              <a:rPr lang="nb-NO" sz="3000" dirty="0">
                <a:sym typeface="Wingdings"/>
              </a:rPr>
              <a:t>M</a:t>
            </a:r>
            <a:r>
              <a:rPr lang="nb-NO" sz="3000" dirty="0" smtClean="0">
                <a:sym typeface="Wingdings"/>
              </a:rPr>
              <a:t>engden </a:t>
            </a:r>
            <a:r>
              <a:rPr lang="nb-NO" sz="3000" dirty="0">
                <a:sym typeface="Wingdings"/>
              </a:rPr>
              <a:t>stoff som regnes som ”mindre narkotikaforbrytelser” øker (</a:t>
            </a:r>
            <a:r>
              <a:rPr lang="nb-NO" sz="3000" dirty="0" err="1">
                <a:sym typeface="Wingdings"/>
              </a:rPr>
              <a:t>f.eks</a:t>
            </a:r>
            <a:r>
              <a:rPr lang="nb-NO" sz="3000" dirty="0">
                <a:sym typeface="Wingdings"/>
              </a:rPr>
              <a:t> fra 5 gram cannabis til 10-15 gram)</a:t>
            </a:r>
            <a:endParaRPr lang="nb-NO" sz="3000" dirty="0"/>
          </a:p>
          <a:p>
            <a:r>
              <a:rPr lang="nb-NO" sz="3300" dirty="0"/>
              <a:t>Rundskriv fra Riksadvokaten 2014: </a:t>
            </a:r>
          </a:p>
          <a:p>
            <a:pPr lvl="1"/>
            <a:r>
              <a:rPr lang="nb-NO" sz="3300" dirty="0" smtClean="0"/>
              <a:t>Mindre </a:t>
            </a:r>
            <a:r>
              <a:rPr lang="nb-NO" sz="3300" dirty="0"/>
              <a:t>alvorlige narkotikabruk blant unge (15-18 år) : Påtaleunnlatelse med prøvetid – en særlig egnet straffereaksjon </a:t>
            </a:r>
          </a:p>
          <a:p>
            <a:pPr lvl="1"/>
            <a:r>
              <a:rPr lang="nb-NO" sz="3300" dirty="0"/>
              <a:t>Ungdomsoppfølging kan fastsettes for lovbrytere mellom 15 og 18 år</a:t>
            </a:r>
          </a:p>
          <a:p>
            <a:pPr lvl="1"/>
            <a:r>
              <a:rPr lang="nb-NO" sz="3300" dirty="0"/>
              <a:t>Oppfølging i konfliktråd kan anvendes overfor personer som har fylt 18 år på gjerningstidspunktet</a:t>
            </a:r>
          </a:p>
          <a:p>
            <a:pPr lvl="1"/>
            <a:r>
              <a:rPr lang="nb-NO" sz="3300" dirty="0"/>
              <a:t>Vilkåret er ”at saken må egne seg for slik behandling” og det må være ”samtykke fra siktede”</a:t>
            </a:r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691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Fra legalisering til ”</a:t>
            </a:r>
            <a:r>
              <a:rPr lang="nb-NO" dirty="0"/>
              <a:t>e</a:t>
            </a:r>
            <a:r>
              <a:rPr lang="nb-NO" dirty="0" smtClean="0"/>
              <a:t>t regulert marked”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nb-NO" dirty="0" smtClean="0"/>
              <a:t>”Dagens marked er ikke regulert”</a:t>
            </a:r>
          </a:p>
          <a:p>
            <a:pPr lvl="1">
              <a:buFontTx/>
              <a:buChar char="•"/>
            </a:pPr>
            <a:r>
              <a:rPr lang="nb-NO" dirty="0" smtClean="0"/>
              <a:t>Men et regulert marked betyr egentlig deregulering – fra medisinsk og vitenskapelig bruk til rekreasjonsbruk</a:t>
            </a:r>
          </a:p>
          <a:p>
            <a:pPr>
              <a:buFontTx/>
              <a:buChar char="-"/>
            </a:pPr>
            <a:r>
              <a:rPr lang="nb-NO" dirty="0" smtClean="0"/>
              <a:t>”</a:t>
            </a:r>
            <a:r>
              <a:rPr lang="nb-NO" dirty="0" err="1" smtClean="0"/>
              <a:t>Dealere</a:t>
            </a:r>
            <a:r>
              <a:rPr lang="nb-NO" dirty="0" smtClean="0"/>
              <a:t> sjekker ikke ID”</a:t>
            </a:r>
          </a:p>
          <a:p>
            <a:pPr lvl="1">
              <a:buFontTx/>
              <a:buChar char="•"/>
            </a:pPr>
            <a:r>
              <a:rPr lang="nb-NO" dirty="0" smtClean="0"/>
              <a:t>Ungdoms tilgang rusmidler henger sammen med tilgangen i samfunnet for øvrig</a:t>
            </a:r>
          </a:p>
          <a:p>
            <a:pPr>
              <a:buFontTx/>
              <a:buChar char="•"/>
            </a:pPr>
            <a:r>
              <a:rPr lang="nb-NO" dirty="0" smtClean="0"/>
              <a:t>”Kan gi skatteinntekter”</a:t>
            </a:r>
          </a:p>
          <a:p>
            <a:pPr lvl="1">
              <a:buFontTx/>
              <a:buChar char="•"/>
            </a:pPr>
            <a:r>
              <a:rPr lang="nb-NO" dirty="0" smtClean="0"/>
              <a:t>Beskatning gir incentiver for et svart marked</a:t>
            </a:r>
          </a:p>
          <a:p>
            <a:pPr>
              <a:buFontTx/>
              <a:buChar char="•"/>
            </a:pPr>
            <a:r>
              <a:rPr lang="nb-NO" dirty="0" smtClean="0"/>
              <a:t>”Reduserer det svarte markedet”</a:t>
            </a:r>
          </a:p>
          <a:p>
            <a:pPr lvl="1">
              <a:buFontTx/>
              <a:buChar char="•"/>
            </a:pPr>
            <a:r>
              <a:rPr lang="nb-NO" dirty="0" smtClean="0"/>
              <a:t>Fortsatt behov for kontroll og politiinnsats – et strengt, folkehelseorientert regime trenger mer kontroll</a:t>
            </a:r>
          </a:p>
          <a:p>
            <a:pPr lvl="1">
              <a:buFontTx/>
              <a:buChar char="•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8116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viser erfaringene?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38071"/>
          </a:xfrm>
        </p:spPr>
        <p:txBody>
          <a:bodyPr>
            <a:normAutofit fontScale="47500" lnSpcReduction="20000"/>
          </a:bodyPr>
          <a:lstStyle/>
          <a:p>
            <a:r>
              <a:rPr lang="nb-NO" dirty="0" smtClean="0"/>
              <a:t>”Det er ingen sammenheng mellom hvor streng politikken er og hvor høyt forbruket er”</a:t>
            </a:r>
          </a:p>
          <a:p>
            <a:endParaRPr lang="nb-NO" dirty="0"/>
          </a:p>
          <a:p>
            <a:r>
              <a:rPr lang="nb-NO" dirty="0" smtClean="0"/>
              <a:t>Det finnes lite relevante erfaringer med legalisering av narkotika</a:t>
            </a:r>
          </a:p>
          <a:p>
            <a:endParaRPr lang="nb-NO" dirty="0"/>
          </a:p>
          <a:p>
            <a:r>
              <a:rPr lang="nb-NO" dirty="0" smtClean="0"/>
              <a:t>Landene </a:t>
            </a:r>
            <a:r>
              <a:rPr lang="nb-NO" dirty="0"/>
              <a:t>man sammenlikner er alle relativt like</a:t>
            </a:r>
          </a:p>
          <a:p>
            <a:endParaRPr lang="nb-NO" dirty="0"/>
          </a:p>
          <a:p>
            <a:r>
              <a:rPr lang="nb-NO" dirty="0" smtClean="0"/>
              <a:t>Det er lite som tyder på at å heve straffene utover et visst nivå gir ytterligere gevinst (</a:t>
            </a:r>
            <a:r>
              <a:rPr lang="nb-NO" dirty="0" err="1" smtClean="0"/>
              <a:t>Babor</a:t>
            </a:r>
            <a:r>
              <a:rPr lang="nb-NO" dirty="0" smtClean="0"/>
              <a:t> et al)</a:t>
            </a:r>
          </a:p>
          <a:p>
            <a:endParaRPr lang="nb-NO" dirty="0"/>
          </a:p>
          <a:p>
            <a:r>
              <a:rPr lang="nb-NO" dirty="0" smtClean="0"/>
              <a:t>Det finnes noe erfaringer med avkriminalisering – men resultatene er blandet</a:t>
            </a:r>
          </a:p>
          <a:p>
            <a:pPr lvl="1"/>
            <a:endParaRPr lang="nb-NO" dirty="0"/>
          </a:p>
          <a:p>
            <a:pPr lvl="1"/>
            <a:r>
              <a:rPr lang="nb-NO" dirty="0" smtClean="0"/>
              <a:t>Det er ikke en enkel sammenheng mellom lovverket og forbruksnivået – andre faktorer spiller inn</a:t>
            </a:r>
          </a:p>
          <a:p>
            <a:pPr lvl="1"/>
            <a:r>
              <a:rPr lang="nb-NO" dirty="0" smtClean="0"/>
              <a:t>Vanskelig å vite om man sammenlikner likt med likt: Det kan være forskjeller på lovverket og praktiseringen av lovverket</a:t>
            </a:r>
          </a:p>
          <a:p>
            <a:pPr lvl="1"/>
            <a:r>
              <a:rPr lang="nb-NO" dirty="0" smtClean="0"/>
              <a:t>Endringer i lovverket følger ofte endringer i praksis </a:t>
            </a:r>
            <a:r>
              <a:rPr lang="nb-NO" dirty="0" smtClean="0">
                <a:sym typeface="Wingdings"/>
              </a:rPr>
              <a:t> effektene av lovendringen blir små</a:t>
            </a:r>
          </a:p>
          <a:p>
            <a:pPr lvl="1"/>
            <a:r>
              <a:rPr lang="nb-NO" dirty="0" smtClean="0">
                <a:sym typeface="Wingdings"/>
              </a:rPr>
              <a:t>Avkriminalisering kan i noen tilfeller føre til strengere praktisering og flere arrester (</a:t>
            </a:r>
            <a:r>
              <a:rPr lang="nb-NO" dirty="0" err="1" smtClean="0">
                <a:sym typeface="Wingdings"/>
              </a:rPr>
              <a:t>net</a:t>
            </a:r>
            <a:r>
              <a:rPr lang="nb-NO" dirty="0" smtClean="0">
                <a:sym typeface="Wingdings"/>
              </a:rPr>
              <a:t> </a:t>
            </a:r>
            <a:r>
              <a:rPr lang="nb-NO" dirty="0" err="1" smtClean="0">
                <a:sym typeface="Wingdings"/>
              </a:rPr>
              <a:t>widening</a:t>
            </a:r>
            <a:r>
              <a:rPr lang="nb-NO" dirty="0" smtClean="0">
                <a:sym typeface="Wingdings"/>
              </a:rPr>
              <a:t>) (</a:t>
            </a:r>
            <a:r>
              <a:rPr lang="nb-NO" dirty="0" err="1" smtClean="0">
                <a:sym typeface="Wingdings"/>
              </a:rPr>
              <a:t>Shiner</a:t>
            </a:r>
            <a:r>
              <a:rPr lang="nb-NO" dirty="0" smtClean="0">
                <a:sym typeface="Wingdings"/>
              </a:rPr>
              <a:t>, Reuter)</a:t>
            </a:r>
          </a:p>
          <a:p>
            <a:pPr lvl="1"/>
            <a:r>
              <a:rPr lang="nb-NO" dirty="0" smtClean="0">
                <a:sym typeface="Wingdings"/>
              </a:rPr>
              <a:t>Befolkningens bevissthet og kunnskap om lovverket er begrenset (</a:t>
            </a:r>
            <a:r>
              <a:rPr lang="nb-NO" dirty="0" err="1" smtClean="0">
                <a:sym typeface="Wingdings"/>
              </a:rPr>
              <a:t>MacCoun</a:t>
            </a:r>
            <a:r>
              <a:rPr lang="nb-NO" dirty="0" smtClean="0">
                <a:sym typeface="Wingdings"/>
              </a:rPr>
              <a:t> mfl.)</a:t>
            </a:r>
          </a:p>
          <a:p>
            <a:pPr lvl="1"/>
            <a:endParaRPr lang="nb-NO" dirty="0">
              <a:sym typeface="Wingdings"/>
            </a:endParaRPr>
          </a:p>
          <a:p>
            <a:r>
              <a:rPr lang="nb-NO" dirty="0" smtClean="0">
                <a:sym typeface="Wingdings"/>
              </a:rPr>
              <a:t>Noen nyere studier finner effekt av avkriminalisering</a:t>
            </a:r>
          </a:p>
          <a:p>
            <a:pPr lvl="1"/>
            <a:r>
              <a:rPr lang="nb-NO" dirty="0" smtClean="0">
                <a:sym typeface="Wingdings"/>
              </a:rPr>
              <a:t>Australia: Andelen som bruker cannabis er relativt uendret, men brukerne begynner tidligere (Williams og Bretteville-Jensen)</a:t>
            </a:r>
          </a:p>
          <a:p>
            <a:pPr lvl="1"/>
            <a:r>
              <a:rPr lang="nb-NO" dirty="0" smtClean="0">
                <a:sym typeface="Wingdings"/>
              </a:rPr>
              <a:t>California: Økt andel som røyker cannabis, lavere risikovurdering og høyere </a:t>
            </a:r>
            <a:r>
              <a:rPr lang="nb-NO" dirty="0" err="1" smtClean="0">
                <a:sym typeface="Wingdings"/>
              </a:rPr>
              <a:t>forventnig</a:t>
            </a:r>
            <a:r>
              <a:rPr lang="nb-NO" dirty="0" smtClean="0">
                <a:sym typeface="Wingdings"/>
              </a:rPr>
              <a:t> om at man kommer til å røyke cannabis i fremtiden 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6310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knologi">
  <a:themeElements>
    <a:clrScheme name="Teknolog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eknologi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knolog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Teknologi.thmx</Template>
  <TotalTime>2162</TotalTime>
  <Words>2377</Words>
  <Application>Microsoft Office PowerPoint</Application>
  <PresentationFormat>Skjermfremvisning (4:3)</PresentationFormat>
  <Paragraphs>343</Paragraphs>
  <Slides>39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4" baseType="lpstr">
      <vt:lpstr>Calibri</vt:lpstr>
      <vt:lpstr>Tw Cen MT</vt:lpstr>
      <vt:lpstr>Wingdings</vt:lpstr>
      <vt:lpstr>Wingdings 2</vt:lpstr>
      <vt:lpstr>Teknologi</vt:lpstr>
      <vt:lpstr>avkriminalisering/ legalisering</vt:lpstr>
      <vt:lpstr>Ulike modeller</vt:lpstr>
      <vt:lpstr>Hva sier FNs narkotikakonvensjoner?</vt:lpstr>
      <vt:lpstr>Eksempler fra den virkelige verden</vt:lpstr>
      <vt:lpstr>Begrepsforvirring </vt:lpstr>
      <vt:lpstr>Egenskaper ved ulike modeller</vt:lpstr>
      <vt:lpstr>Depenalisering i Norge</vt:lpstr>
      <vt:lpstr>Fra legalisering til ”et regulert marked”</vt:lpstr>
      <vt:lpstr>Hva viser erfaringene?</vt:lpstr>
      <vt:lpstr>Er Fengslene fulle av narkomane?</vt:lpstr>
      <vt:lpstr>Narkotika og fengsel</vt:lpstr>
      <vt:lpstr>Narkotikaforbrytelser i Norge (2013)</vt:lpstr>
      <vt:lpstr>Reaksjoner på bruk av narkotika</vt:lpstr>
      <vt:lpstr>Reaksjoner på besittelse av narkotika</vt:lpstr>
      <vt:lpstr>Reaksjoner på narkotikaforbrytelser</vt:lpstr>
      <vt:lpstr>Narkotikaforbrytelser i Europa</vt:lpstr>
      <vt:lpstr>Cannabis i amerikanske fengsler</vt:lpstr>
      <vt:lpstr>Internasjonalt</vt:lpstr>
      <vt:lpstr>Avkriminalisering: Hva skjer i Portugal</vt:lpstr>
      <vt:lpstr>Portugals eksempel</vt:lpstr>
      <vt:lpstr>Lovverket i Portugal</vt:lpstr>
      <vt:lpstr>Portugals symbolbetydning</vt:lpstr>
      <vt:lpstr>Positive utviklingstrekk</vt:lpstr>
      <vt:lpstr>Cannabisbruk siste 30 dager – Portugal og Europa</vt:lpstr>
      <vt:lpstr>Cannabisbruk i Portugal og resten av Europa</vt:lpstr>
      <vt:lpstr>Legalisering: - Hva skjer i Colorado?</vt:lpstr>
      <vt:lpstr>Litt historikk</vt:lpstr>
      <vt:lpstr>Legalisering i Colorado</vt:lpstr>
      <vt:lpstr>Utviklingstrekk etter legalisering</vt:lpstr>
      <vt:lpstr>Cannabisbruk siste måned blant ungdom (12-17 år). Colorado og USA</vt:lpstr>
      <vt:lpstr>Cannabisbruk siste måned blant unge voksne (18-25). Colorado og USA</vt:lpstr>
      <vt:lpstr>Cannabisbruk siste måned blant voksne (26+). Colorado og USA</vt:lpstr>
      <vt:lpstr>Kriminalitet og skatteinntekter</vt:lpstr>
      <vt:lpstr>Færre cannabissaker i rettssystemet</vt:lpstr>
      <vt:lpstr>Andre utviklingstrekk</vt:lpstr>
      <vt:lpstr>Andre utviklingstrek</vt:lpstr>
      <vt:lpstr>Problemstillinger knyttet til legalisering 1) Kommersialisering av cannabis</vt:lpstr>
      <vt:lpstr>Problemstillinger knyttet til legalisering 2) Produktutvikling</vt:lpstr>
      <vt:lpstr>Problemstillinger knyttet til legalisering 3) Politisk innflytelse</vt:lpstr>
    </vt:vector>
  </TitlesOfParts>
  <Company>Actis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skjer med legalisering i USA</dc:title>
  <dc:creator>Stig Erik</dc:creator>
  <cp:lastModifiedBy>Knut Reinås</cp:lastModifiedBy>
  <cp:revision>50</cp:revision>
  <dcterms:created xsi:type="dcterms:W3CDTF">2015-04-16T10:53:01Z</dcterms:created>
  <dcterms:modified xsi:type="dcterms:W3CDTF">2015-04-20T18:56:25Z</dcterms:modified>
</cp:coreProperties>
</file>