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5" r:id="rId6"/>
    <p:sldId id="260" r:id="rId7"/>
    <p:sldId id="274" r:id="rId8"/>
    <p:sldId id="261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67" r:id="rId17"/>
    <p:sldId id="283" r:id="rId18"/>
    <p:sldId id="276" r:id="rId19"/>
    <p:sldId id="262" r:id="rId20"/>
    <p:sldId id="268" r:id="rId21"/>
    <p:sldId id="266" r:id="rId22"/>
    <p:sldId id="269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2647" autoAdjust="0"/>
  </p:normalViewPr>
  <p:slideViewPr>
    <p:cSldViewPr snapToGrid="0" snapToObjects="1">
      <p:cViewPr varScale="1">
        <p:scale>
          <a:sx n="82" d="100"/>
          <a:sy n="82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tig%20Erik:Users:stigeriks:Downloads:tabellbilag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tig%20Erik:Users:stigeriks:Downloads:tabellbila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'43'!$A$6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'43'!$B$5:$E$5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'43'!$B$6:$E$6</c:f>
              <c:numCache>
                <c:formatCode>0</c:formatCode>
                <c:ptCount val="4"/>
                <c:pt idx="0">
                  <c:v>21.3</c:v>
                </c:pt>
                <c:pt idx="1">
                  <c:v>18.2</c:v>
                </c:pt>
                <c:pt idx="2">
                  <c:v>9.8000000000000007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'43'!$A$7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'43'!$B$5:$E$5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'43'!$B$7:$E$7</c:f>
              <c:numCache>
                <c:formatCode>0</c:formatCode>
                <c:ptCount val="4"/>
                <c:pt idx="0">
                  <c:v>20.3</c:v>
                </c:pt>
                <c:pt idx="1">
                  <c:v>18.899999999999999</c:v>
                </c:pt>
                <c:pt idx="2">
                  <c:v>12.1</c:v>
                </c:pt>
                <c:pt idx="3">
                  <c:v>13.6</c:v>
                </c:pt>
              </c:numCache>
            </c:numRef>
          </c:val>
        </c:ser>
        <c:ser>
          <c:idx val="2"/>
          <c:order val="2"/>
          <c:tx>
            <c:strRef>
              <c:f>'43'!$A$8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'43'!$B$5:$E$5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'43'!$B$8:$E$8</c:f>
              <c:numCache>
                <c:formatCode>0</c:formatCode>
                <c:ptCount val="4"/>
                <c:pt idx="0">
                  <c:v>26</c:v>
                </c:pt>
                <c:pt idx="1">
                  <c:v>21.3</c:v>
                </c:pt>
                <c:pt idx="2">
                  <c:v>11.5</c:v>
                </c:pt>
                <c:pt idx="3">
                  <c:v>15.2</c:v>
                </c:pt>
              </c:numCache>
            </c:numRef>
          </c:val>
        </c:ser>
        <c:ser>
          <c:idx val="3"/>
          <c:order val="3"/>
          <c:tx>
            <c:strRef>
              <c:f>'43'!$A$9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'43'!$B$5:$E$5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'43'!$B$9:$E$9</c:f>
              <c:numCache>
                <c:formatCode>0</c:formatCode>
                <c:ptCount val="4"/>
                <c:pt idx="0">
                  <c:v>23.2</c:v>
                </c:pt>
                <c:pt idx="1">
                  <c:v>20.3</c:v>
                </c:pt>
                <c:pt idx="2">
                  <c:v>10.7</c:v>
                </c:pt>
                <c:pt idx="3">
                  <c:v>14.1</c:v>
                </c:pt>
              </c:numCache>
            </c:numRef>
          </c:val>
        </c:ser>
        <c:ser>
          <c:idx val="4"/>
          <c:order val="4"/>
          <c:tx>
            <c:strRef>
              <c:f>'43'!$A$10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'43'!$B$5:$E$5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'43'!$B$10:$E$10</c:f>
              <c:numCache>
                <c:formatCode>0</c:formatCode>
                <c:ptCount val="4"/>
                <c:pt idx="0">
                  <c:v>25.4</c:v>
                </c:pt>
                <c:pt idx="1">
                  <c:v>21.3</c:v>
                </c:pt>
                <c:pt idx="2">
                  <c:v>11.5</c:v>
                </c:pt>
                <c:pt idx="3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556520"/>
        <c:axId val="233549856"/>
      </c:barChart>
      <c:catAx>
        <c:axId val="23355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549856"/>
        <c:crosses val="autoZero"/>
        <c:auto val="1"/>
        <c:lblAlgn val="ctr"/>
        <c:lblOffset val="100"/>
        <c:noMultiLvlLbl val="0"/>
      </c:catAx>
      <c:valAx>
        <c:axId val="2335498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3556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'43'!$A$6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'43'!$G$5:$J$5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'43'!$G$6:$J$6</c:f>
              <c:numCache>
                <c:formatCode>0</c:formatCode>
                <c:ptCount val="4"/>
                <c:pt idx="0">
                  <c:v>17.399999999999999</c:v>
                </c:pt>
                <c:pt idx="1">
                  <c:v>10.8</c:v>
                </c:pt>
                <c:pt idx="2">
                  <c:v>4.3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'43'!$A$7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'43'!$G$5:$J$5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'43'!$G$7:$J$7</c:f>
              <c:numCache>
                <c:formatCode>0</c:formatCode>
                <c:ptCount val="4"/>
                <c:pt idx="0">
                  <c:v>15</c:v>
                </c:pt>
                <c:pt idx="1">
                  <c:v>9.6999999999999993</c:v>
                </c:pt>
                <c:pt idx="2">
                  <c:v>4.7</c:v>
                </c:pt>
                <c:pt idx="3">
                  <c:v>7.2</c:v>
                </c:pt>
              </c:numCache>
            </c:numRef>
          </c:val>
        </c:ser>
        <c:ser>
          <c:idx val="2"/>
          <c:order val="2"/>
          <c:tx>
            <c:strRef>
              <c:f>'43'!$A$8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'43'!$G$5:$J$5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'43'!$G$8:$J$8</c:f>
              <c:numCache>
                <c:formatCode>0</c:formatCode>
                <c:ptCount val="4"/>
                <c:pt idx="0">
                  <c:v>15.9</c:v>
                </c:pt>
                <c:pt idx="1">
                  <c:v>8.3000000000000007</c:v>
                </c:pt>
                <c:pt idx="2">
                  <c:v>5.5</c:v>
                </c:pt>
                <c:pt idx="3">
                  <c:v>7.3</c:v>
                </c:pt>
              </c:numCache>
            </c:numRef>
          </c:val>
        </c:ser>
        <c:ser>
          <c:idx val="3"/>
          <c:order val="3"/>
          <c:tx>
            <c:strRef>
              <c:f>'43'!$A$9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'43'!$G$5:$J$5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'43'!$G$9:$J$9</c:f>
              <c:numCache>
                <c:formatCode>0</c:formatCode>
                <c:ptCount val="4"/>
                <c:pt idx="0">
                  <c:v>18.3</c:v>
                </c:pt>
                <c:pt idx="1">
                  <c:v>12.2</c:v>
                </c:pt>
                <c:pt idx="2">
                  <c:v>5.2</c:v>
                </c:pt>
                <c:pt idx="3">
                  <c:v>8.6</c:v>
                </c:pt>
              </c:numCache>
            </c:numRef>
          </c:val>
        </c:ser>
        <c:ser>
          <c:idx val="4"/>
          <c:order val="4"/>
          <c:tx>
            <c:strRef>
              <c:f>'43'!$A$10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'43'!$G$5:$J$5</c:f>
              <c:strCache>
                <c:ptCount val="4"/>
                <c:pt idx="0">
                  <c:v>16–29</c:v>
                </c:pt>
                <c:pt idx="1">
                  <c:v>30–44</c:v>
                </c:pt>
                <c:pt idx="2">
                  <c:v>45–64</c:v>
                </c:pt>
                <c:pt idx="3">
                  <c:v>Totalt</c:v>
                </c:pt>
              </c:strCache>
            </c:strRef>
          </c:cat>
          <c:val>
            <c:numRef>
              <c:f>'43'!$G$10:$J$10</c:f>
              <c:numCache>
                <c:formatCode>0</c:formatCode>
                <c:ptCount val="4"/>
                <c:pt idx="0">
                  <c:v>15.4</c:v>
                </c:pt>
                <c:pt idx="1">
                  <c:v>13.3</c:v>
                </c:pt>
                <c:pt idx="2">
                  <c:v>5.3</c:v>
                </c:pt>
                <c:pt idx="3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552600"/>
        <c:axId val="233552992"/>
      </c:barChart>
      <c:catAx>
        <c:axId val="233552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552992"/>
        <c:crosses val="autoZero"/>
        <c:auto val="1"/>
        <c:lblAlgn val="ctr"/>
        <c:lblOffset val="100"/>
        <c:noMultiLvlLbl val="0"/>
      </c:catAx>
      <c:valAx>
        <c:axId val="2335529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3552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E3A14-A4BB-024E-A990-C132A146028F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1F26-F131-B447-94CA-D695B3E877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85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87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Office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drug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r>
              <a:rPr lang="nb-NO" dirty="0" smtClean="0"/>
              <a:t> policy: </a:t>
            </a:r>
            <a:r>
              <a:rPr lang="nb-NO" dirty="0" err="1" smtClean="0"/>
              <a:t>https</a:t>
            </a:r>
            <a:r>
              <a:rPr lang="nb-NO" dirty="0" smtClean="0"/>
              <a:t>://</a:t>
            </a:r>
            <a:r>
              <a:rPr lang="nb-NO" dirty="0" err="1" smtClean="0"/>
              <a:t>www.whitehouse.gov</a:t>
            </a:r>
            <a:r>
              <a:rPr lang="nb-NO" dirty="0" smtClean="0"/>
              <a:t>/</a:t>
            </a:r>
            <a:r>
              <a:rPr lang="nb-NO" dirty="0" err="1" smtClean="0"/>
              <a:t>sites</a:t>
            </a:r>
            <a:r>
              <a:rPr lang="nb-NO" dirty="0" smtClean="0"/>
              <a:t>/</a:t>
            </a:r>
            <a:r>
              <a:rPr lang="nb-NO" dirty="0" err="1" smtClean="0"/>
              <a:t>default</a:t>
            </a:r>
            <a:r>
              <a:rPr lang="nb-NO" dirty="0" smtClean="0"/>
              <a:t>/files/</a:t>
            </a:r>
            <a:r>
              <a:rPr lang="nb-NO" dirty="0" err="1" smtClean="0"/>
              <a:t>ondcp</a:t>
            </a:r>
            <a:r>
              <a:rPr lang="nb-NO" dirty="0" smtClean="0"/>
              <a:t>/policy-and-</a:t>
            </a:r>
            <a:r>
              <a:rPr lang="nb-NO" dirty="0" err="1" smtClean="0"/>
              <a:t>research</a:t>
            </a:r>
            <a:r>
              <a:rPr lang="nb-NO" dirty="0" smtClean="0"/>
              <a:t>/</a:t>
            </a:r>
            <a:r>
              <a:rPr lang="nb-NO" dirty="0" err="1" smtClean="0"/>
              <a:t>wausid_results_report.pdf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2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ESPAD</a:t>
            </a:r>
            <a:r>
              <a:rPr lang="nb-NO" baseline="0" dirty="0" smtClean="0"/>
              <a:t> 2011 (tobakk s. 52)</a:t>
            </a:r>
            <a:endParaRPr lang="nb-NO" dirty="0" smtClean="0"/>
          </a:p>
          <a:p>
            <a:r>
              <a:rPr lang="nb-NO" dirty="0" smtClean="0"/>
              <a:t>ESPAD 2011 (alkohol</a:t>
            </a:r>
            <a:r>
              <a:rPr lang="nb-NO" baseline="0" dirty="0" smtClean="0"/>
              <a:t> </a:t>
            </a:r>
            <a:r>
              <a:rPr lang="nb-NO" dirty="0" smtClean="0"/>
              <a:t>s. 59)</a:t>
            </a:r>
          </a:p>
          <a:p>
            <a:r>
              <a:rPr lang="nb-NO" dirty="0" smtClean="0"/>
              <a:t>ESPAD 2011 (cannabis s. 105)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34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(UNODC) http://</a:t>
            </a:r>
            <a:r>
              <a:rPr lang="nb-NO" dirty="0" err="1" smtClean="0"/>
              <a:t>www.unodc.org</a:t>
            </a:r>
            <a:r>
              <a:rPr lang="nb-NO" dirty="0" smtClean="0"/>
              <a:t>/</a:t>
            </a:r>
            <a:r>
              <a:rPr lang="nb-NO" dirty="0" err="1" smtClean="0"/>
              <a:t>documents</a:t>
            </a:r>
            <a:r>
              <a:rPr lang="nb-NO" dirty="0" smtClean="0"/>
              <a:t>/wdr2014/World_Drug_Report_2014_web.pdf</a:t>
            </a:r>
          </a:p>
          <a:p>
            <a:endParaRPr lang="nb-NO" dirty="0" smtClean="0"/>
          </a:p>
          <a:p>
            <a:r>
              <a:rPr lang="nb-NO" dirty="0" smtClean="0"/>
              <a:t>(WHO) http://</a:t>
            </a:r>
            <a:r>
              <a:rPr lang="nb-NO" dirty="0" err="1" smtClean="0"/>
              <a:t>www.who.int</a:t>
            </a:r>
            <a:r>
              <a:rPr lang="nb-NO" dirty="0" smtClean="0"/>
              <a:t>/</a:t>
            </a:r>
            <a:r>
              <a:rPr lang="nb-NO" dirty="0" err="1" smtClean="0"/>
              <a:t>substance_abuse</a:t>
            </a:r>
            <a:r>
              <a:rPr lang="nb-NO" dirty="0" smtClean="0"/>
              <a:t>/</a:t>
            </a:r>
            <a:r>
              <a:rPr lang="nb-NO" dirty="0" err="1" smtClean="0"/>
              <a:t>facts</a:t>
            </a:r>
            <a:r>
              <a:rPr lang="nb-NO" dirty="0" smtClean="0"/>
              <a:t>/</a:t>
            </a:r>
            <a:r>
              <a:rPr lang="nb-NO" dirty="0" err="1" smtClean="0"/>
              <a:t>alcohol</a:t>
            </a:r>
            <a:r>
              <a:rPr lang="nb-NO" dirty="0" smtClean="0"/>
              <a:t>/en/</a:t>
            </a:r>
          </a:p>
          <a:p>
            <a:endParaRPr lang="nb-NO" dirty="0" smtClean="0"/>
          </a:p>
          <a:p>
            <a:r>
              <a:rPr lang="nb-NO" dirty="0" smtClean="0"/>
              <a:t>(JAMA): http://</a:t>
            </a:r>
            <a:r>
              <a:rPr lang="nb-NO" dirty="0" err="1" smtClean="0"/>
              <a:t>jama.jamanetwork.com</a:t>
            </a:r>
            <a:r>
              <a:rPr lang="nb-NO" dirty="0" smtClean="0"/>
              <a:t>/</a:t>
            </a:r>
            <a:r>
              <a:rPr lang="nb-NO" dirty="0" err="1" smtClean="0"/>
              <a:t>article.aspx?articleid</a:t>
            </a:r>
            <a:r>
              <a:rPr lang="nb-NO" dirty="0" smtClean="0"/>
              <a:t>=1812960</a:t>
            </a:r>
          </a:p>
          <a:p>
            <a:endParaRPr lang="nb-NO" dirty="0" smtClean="0"/>
          </a:p>
          <a:p>
            <a:r>
              <a:rPr lang="nb-NO" dirty="0" smtClean="0"/>
              <a:t>(UNODC) http://</a:t>
            </a:r>
            <a:r>
              <a:rPr lang="nb-NO" dirty="0" err="1" smtClean="0"/>
              <a:t>www.unodc.org</a:t>
            </a:r>
            <a:r>
              <a:rPr lang="nb-NO" dirty="0" smtClean="0"/>
              <a:t>/</a:t>
            </a:r>
            <a:r>
              <a:rPr lang="nb-NO" dirty="0" err="1" smtClean="0"/>
              <a:t>documents</a:t>
            </a:r>
            <a:r>
              <a:rPr lang="nb-NO" dirty="0" smtClean="0"/>
              <a:t>/wdr2014/World_Drug_Report_2014_web.pdf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41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UNODC: http://</a:t>
            </a:r>
            <a:r>
              <a:rPr lang="nb-NO" dirty="0" err="1" smtClean="0"/>
              <a:t>www.unodc.org</a:t>
            </a:r>
            <a:r>
              <a:rPr lang="nb-NO" dirty="0" smtClean="0"/>
              <a:t>/</a:t>
            </a:r>
            <a:r>
              <a:rPr lang="nb-NO" dirty="0" err="1" smtClean="0"/>
              <a:t>documents</a:t>
            </a:r>
            <a:r>
              <a:rPr lang="nb-NO" dirty="0" smtClean="0"/>
              <a:t>/wdr2014/World_Drug_Report_2014_web.pdf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95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http://</a:t>
            </a:r>
            <a:r>
              <a:rPr lang="nb-NO" dirty="0" err="1" smtClean="0"/>
              <a:t>www.who.int</a:t>
            </a:r>
            <a:r>
              <a:rPr lang="nb-NO" dirty="0" smtClean="0"/>
              <a:t>/healthinfo/</a:t>
            </a:r>
            <a:r>
              <a:rPr lang="nb-NO" dirty="0" err="1" smtClean="0"/>
              <a:t>global_burden_disease</a:t>
            </a:r>
            <a:r>
              <a:rPr lang="nb-NO" dirty="0" smtClean="0"/>
              <a:t>/</a:t>
            </a:r>
            <a:r>
              <a:rPr lang="nb-NO" dirty="0" err="1" smtClean="0"/>
              <a:t>GlobalHealthRisks_report_full.pdf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74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50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(EMCDDA</a:t>
            </a:r>
            <a:r>
              <a:rPr lang="nb-NO" baseline="0" dirty="0" smtClean="0"/>
              <a:t> 1</a:t>
            </a:r>
            <a:r>
              <a:rPr lang="nb-NO" dirty="0" smtClean="0"/>
              <a:t>) Europeisk</a:t>
            </a:r>
            <a:r>
              <a:rPr lang="nb-NO" baseline="0" dirty="0" smtClean="0"/>
              <a:t> narkotikarapport 2014. Trender og utvikling.</a:t>
            </a:r>
            <a:endParaRPr lang="nb-NO" dirty="0" smtClean="0"/>
          </a:p>
          <a:p>
            <a:r>
              <a:rPr lang="nb-NO" dirty="0" smtClean="0"/>
              <a:t>(EMCDDA2)</a:t>
            </a:r>
            <a:r>
              <a:rPr lang="nb-NO" baseline="0" dirty="0" smtClean="0"/>
              <a:t> EMCDDA The </a:t>
            </a:r>
            <a:r>
              <a:rPr lang="nb-NO" baseline="0" dirty="0" err="1" smtClean="0"/>
              <a:t>Prevalence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Daily</a:t>
            </a:r>
            <a:r>
              <a:rPr lang="nb-NO" baseline="0" dirty="0" smtClean="0"/>
              <a:t> Cannabis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EU and Norway</a:t>
            </a:r>
          </a:p>
          <a:p>
            <a:r>
              <a:rPr lang="nb-NO" baseline="0" dirty="0" smtClean="0"/>
              <a:t>(SIRUS) Rusmidler i Norge 2014</a:t>
            </a:r>
          </a:p>
          <a:p>
            <a:r>
              <a:rPr lang="nb-NO" baseline="0" dirty="0" smtClean="0"/>
              <a:t>(CAN) </a:t>
            </a:r>
            <a:r>
              <a:rPr lang="nb-NO" baseline="0" dirty="0" err="1" smtClean="0"/>
              <a:t>Drogutvecklingen</a:t>
            </a:r>
            <a:r>
              <a:rPr lang="nb-NO" baseline="0" dirty="0" smtClean="0"/>
              <a:t> i Sverige 2014)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05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EMCDDA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Prevalence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daily</a:t>
            </a:r>
            <a:r>
              <a:rPr lang="nb-NO" baseline="0" dirty="0" smtClean="0"/>
              <a:t> cannabis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EU and Europe   			I SNITT RUNDT 1 av 4 av dem som har brukt sist måned var daglig/nesten daglig brukere… </a:t>
            </a:r>
            <a:r>
              <a:rPr lang="nb-NO" baseline="0" dirty="0" err="1" smtClean="0"/>
              <a:t>mao</a:t>
            </a:r>
            <a:r>
              <a:rPr lang="nb-NO" baseline="0" dirty="0" smtClean="0"/>
              <a:t> – rundt 1%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58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(EMCDDA) Europeisk</a:t>
            </a:r>
            <a:r>
              <a:rPr lang="nb-NO" baseline="0" dirty="0" smtClean="0"/>
              <a:t> narkotikarapport 2014: Trender og utvikling</a:t>
            </a:r>
          </a:p>
          <a:p>
            <a:r>
              <a:rPr lang="nb-NO" baseline="0" dirty="0" smtClean="0"/>
              <a:t>(EMCDDA) </a:t>
            </a:r>
            <a:r>
              <a:rPr lang="nb-NO" baseline="0" dirty="0" err="1" smtClean="0"/>
              <a:t>Annual</a:t>
            </a:r>
            <a:r>
              <a:rPr lang="nb-NO" baseline="0" dirty="0" smtClean="0"/>
              <a:t> report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drugs</a:t>
            </a:r>
            <a:r>
              <a:rPr lang="nb-NO" baseline="0" dirty="0" smtClean="0"/>
              <a:t> problem in Europe 2011</a:t>
            </a:r>
          </a:p>
          <a:p>
            <a:r>
              <a:rPr lang="nb-NO" baseline="0" dirty="0" smtClean="0"/>
              <a:t>SIRUS: Rusmidler i Norge 2014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31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(UNODC) World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Drug</a:t>
            </a:r>
            <a:r>
              <a:rPr lang="nb-NO" baseline="0" dirty="0" smtClean="0"/>
              <a:t> Report 2005</a:t>
            </a:r>
            <a:r>
              <a:rPr lang="nb-NO" dirty="0" smtClean="0"/>
              <a:t> </a:t>
            </a:r>
          </a:p>
          <a:p>
            <a:r>
              <a:rPr lang="nb-NO" dirty="0" smtClean="0"/>
              <a:t>(UNODC</a:t>
            </a:r>
            <a:r>
              <a:rPr lang="nb-NO" baseline="0" dirty="0" smtClean="0"/>
              <a:t> 2</a:t>
            </a:r>
            <a:r>
              <a:rPr lang="nb-NO" dirty="0" smtClean="0"/>
              <a:t>) http://</a:t>
            </a:r>
            <a:r>
              <a:rPr lang="nb-NO" dirty="0" err="1" smtClean="0"/>
              <a:t>www.unodc.org</a:t>
            </a:r>
            <a:r>
              <a:rPr lang="nb-NO" dirty="0" smtClean="0"/>
              <a:t>/</a:t>
            </a:r>
            <a:r>
              <a:rPr lang="nb-NO" dirty="0" err="1" smtClean="0"/>
              <a:t>documents</a:t>
            </a:r>
            <a:r>
              <a:rPr lang="nb-NO" dirty="0" smtClean="0"/>
              <a:t>/</a:t>
            </a:r>
            <a:r>
              <a:rPr lang="nb-NO" dirty="0" err="1" smtClean="0"/>
              <a:t>wdr</a:t>
            </a:r>
            <a:r>
              <a:rPr lang="nb-NO" dirty="0" smtClean="0"/>
              <a:t>/WDR_2010/1.3_The_globa_cocaine_market.pdf</a:t>
            </a:r>
          </a:p>
          <a:p>
            <a:r>
              <a:rPr lang="nb-NO" dirty="0" smtClean="0"/>
              <a:t>(UNODC</a:t>
            </a:r>
            <a:r>
              <a:rPr lang="nb-NO" baseline="0" dirty="0" smtClean="0"/>
              <a:t> 3) http://</a:t>
            </a:r>
            <a:r>
              <a:rPr lang="nb-NO" baseline="0" dirty="0" err="1" smtClean="0"/>
              <a:t>www.unodc.org</a:t>
            </a:r>
            <a:r>
              <a:rPr lang="nb-NO" baseline="0" dirty="0" smtClean="0"/>
              <a:t>/</a:t>
            </a:r>
            <a:r>
              <a:rPr lang="nb-NO" baseline="0" dirty="0" err="1" smtClean="0"/>
              <a:t>documents</a:t>
            </a:r>
            <a:r>
              <a:rPr lang="nb-NO" baseline="0" dirty="0" smtClean="0"/>
              <a:t>/data-and-</a:t>
            </a:r>
            <a:r>
              <a:rPr lang="nb-NO" baseline="0" dirty="0" err="1" smtClean="0"/>
              <a:t>analysis</a:t>
            </a:r>
            <a:r>
              <a:rPr lang="nb-NO" baseline="0" dirty="0" smtClean="0"/>
              <a:t>/WDR2011/</a:t>
            </a:r>
            <a:r>
              <a:rPr lang="nb-NO" baseline="0" dirty="0" err="1" smtClean="0"/>
              <a:t>The_opium-heroin_market.pdf</a:t>
            </a:r>
            <a:endParaRPr lang="nb-NO" baseline="0" dirty="0" smtClean="0"/>
          </a:p>
          <a:p>
            <a:r>
              <a:rPr lang="nb-NO" baseline="0" dirty="0" smtClean="0"/>
              <a:t>(OAS) http://</a:t>
            </a:r>
            <a:r>
              <a:rPr lang="nb-NO" baseline="0" dirty="0" err="1" smtClean="0"/>
              <a:t>www.cicad.oas.org</a:t>
            </a:r>
            <a:r>
              <a:rPr lang="nb-NO" baseline="0" dirty="0" smtClean="0"/>
              <a:t>/drogas/</a:t>
            </a:r>
            <a:r>
              <a:rPr lang="nb-NO" baseline="0" dirty="0" err="1" smtClean="0"/>
              <a:t>elinforme</a:t>
            </a:r>
            <a:r>
              <a:rPr lang="nb-NO" baseline="0" dirty="0" smtClean="0"/>
              <a:t>/informeDrogas2013/</a:t>
            </a:r>
            <a:r>
              <a:rPr lang="nb-NO" baseline="0" dirty="0" err="1" smtClean="0"/>
              <a:t>laEconomicaNarcotrafico_ENG.pdf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1F26-F131-B447-94CA-D695B3E877F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58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tt linj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lassholder for innhol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 linj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b-NO"/>
          </a:p>
        </p:txBody>
      </p:sp>
      <p:sp>
        <p:nvSpPr>
          <p:cNvPr id="15" name="Rett linj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Plassholder for innhol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6" name="Plassholder for innhol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23" name="Tit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lassholder for innhol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 linj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Dra bildet til plassholderen eller klikk ikonet for å legge til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C9F7444-C9BB-8D4D-9560-D4E83588F5B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tt linj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89190-A65D-8049-A060-FC7130F9FB4A}" type="slidenum">
              <a:rPr lang="nb-NO" smtClean="0"/>
              <a:t>‹#›</a:t>
            </a:fld>
            <a:endParaRPr lang="nb-NO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Forbruk, bruksmønster </a:t>
            </a:r>
            <a:r>
              <a:rPr lang="nb-NO" smtClean="0"/>
              <a:t>og marked</a:t>
            </a:r>
            <a:endParaRPr lang="nb-NO" dirty="0" smtClean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Narkotika og epidemiologi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34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Menn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b-NO" dirty="0" smtClean="0"/>
              <a:t>Kvinner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Cannabisbruk i Norge (16-64 år)</a:t>
            </a:r>
            <a:endParaRPr lang="nb-NO" dirty="0"/>
          </a:p>
        </p:txBody>
      </p:sp>
      <p:pic>
        <p:nvPicPr>
          <p:cNvPr id="12" name="Plassholder for innhold 11" descr="Skjermbilde 2015-04-17 kl. 12.04.46.png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" t="1" b="-119"/>
          <a:stretch/>
        </p:blipFill>
        <p:spPr>
          <a:xfrm>
            <a:off x="4791331" y="2877296"/>
            <a:ext cx="4135058" cy="2832894"/>
          </a:xfrm>
        </p:spPr>
      </p:pic>
      <p:pic>
        <p:nvPicPr>
          <p:cNvPr id="15" name="Plassholder for innhold 14" descr="Skjermbilde 2015-04-17 kl. 12.05.09.png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1514" b="-1069"/>
          <a:stretch/>
        </p:blipFill>
        <p:spPr>
          <a:xfrm>
            <a:off x="301752" y="2877296"/>
            <a:ext cx="4040188" cy="2832894"/>
          </a:xfrm>
        </p:spPr>
      </p:pic>
      <p:sp>
        <p:nvSpPr>
          <p:cNvPr id="16" name="TekstSylinder 15"/>
          <p:cNvSpPr txBox="1"/>
          <p:nvPr/>
        </p:nvSpPr>
        <p:spPr>
          <a:xfrm>
            <a:off x="6420893" y="6509439"/>
            <a:ext cx="2418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Kilde: </a:t>
            </a:r>
            <a:r>
              <a:rPr lang="nb-NO" sz="1200" dirty="0" err="1" smtClean="0"/>
              <a:t>Sirus</a:t>
            </a:r>
            <a:r>
              <a:rPr lang="nb-NO" sz="1200" dirty="0" smtClean="0"/>
              <a:t> Rusmidler i Norge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2957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Regelmessig cannabisbruk i Europa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88450" y="1527048"/>
            <a:ext cx="8317222" cy="45720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5,3 % har brukt cannabis siste år </a:t>
            </a:r>
            <a:r>
              <a:rPr lang="nb-NO" sz="1200" dirty="0" smtClean="0"/>
              <a:t>(EMCDDA 1)</a:t>
            </a:r>
          </a:p>
          <a:p>
            <a:r>
              <a:rPr lang="nb-NO" sz="2400" dirty="0" smtClean="0"/>
              <a:t>3,6% har brukt cannabis siste måned </a:t>
            </a:r>
            <a:r>
              <a:rPr lang="nb-NO" sz="1200" dirty="0" smtClean="0"/>
              <a:t>(EMCDDA2)</a:t>
            </a:r>
          </a:p>
          <a:p>
            <a:pPr lvl="1"/>
            <a:r>
              <a:rPr lang="nb-NO" dirty="0" smtClean="0"/>
              <a:t>Tilsvarer rundt 12 millioner mennesker</a:t>
            </a:r>
          </a:p>
          <a:p>
            <a:r>
              <a:rPr lang="nb-NO" sz="2400" dirty="0" smtClean="0"/>
              <a:t>Norge: 1,6 % har brukt siste måned (16-64 år) </a:t>
            </a:r>
            <a:r>
              <a:rPr lang="nb-NO" sz="1200" dirty="0" smtClean="0"/>
              <a:t>(SIRUS)</a:t>
            </a:r>
          </a:p>
          <a:p>
            <a:r>
              <a:rPr lang="nb-NO" sz="2400" dirty="0" smtClean="0"/>
              <a:t>Sverige: ≈ 1% har brukt siste måned (16-84 år) </a:t>
            </a:r>
            <a:r>
              <a:rPr lang="nb-NO" sz="1200" dirty="0" smtClean="0"/>
              <a:t>(CAN)</a:t>
            </a:r>
          </a:p>
          <a:p>
            <a:r>
              <a:rPr lang="nb-NO" sz="2400" dirty="0" smtClean="0"/>
              <a:t>1 % har brukt cannabis &gt;20 ganger sist måned </a:t>
            </a:r>
            <a:r>
              <a:rPr lang="nb-NO" sz="1200" dirty="0" smtClean="0"/>
              <a:t>(Kilde: EMCDDA 2)</a:t>
            </a:r>
          </a:p>
          <a:p>
            <a:pPr lvl="1"/>
            <a:r>
              <a:rPr lang="nb-NO" dirty="0" smtClean="0"/>
              <a:t>Tilsvarer rundt 3 millioner mennesker</a:t>
            </a:r>
          </a:p>
          <a:p>
            <a:r>
              <a:rPr lang="nb-NO" sz="2400" dirty="0" smtClean="0"/>
              <a:t>1,9 % av 15-34 åringer har brukt cannabis &gt;20 ganger sist måned - 3 av 4 var menn </a:t>
            </a:r>
            <a:r>
              <a:rPr lang="nb-NO" sz="1200" dirty="0" smtClean="0"/>
              <a:t>(EMCDDA 2)</a:t>
            </a:r>
          </a:p>
          <a:p>
            <a:pPr lvl="1"/>
            <a:r>
              <a:rPr lang="nb-NO" dirty="0" smtClean="0"/>
              <a:t>Over halvparten av dagligrøykerne var menn i alderen 15-34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26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Bruksfrekvens blant de som har brukt sist måned</a:t>
            </a:r>
            <a:endParaRPr lang="nb-NO" dirty="0"/>
          </a:p>
        </p:txBody>
      </p:sp>
      <p:pic>
        <p:nvPicPr>
          <p:cNvPr id="6" name="Plassholder for innhold 5" descr="Skjermbilde 2015-04-17 kl. 12.47.24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42" r="-13242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228833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CANNABIS I BEHANDLING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Økning i behandling for cannabisbruk i Europa (og USA) </a:t>
            </a:r>
            <a:r>
              <a:rPr lang="nb-NO" sz="1200" dirty="0" smtClean="0"/>
              <a:t>(EMCDDA)</a:t>
            </a:r>
          </a:p>
          <a:p>
            <a:r>
              <a:rPr lang="nb-NO" dirty="0" smtClean="0"/>
              <a:t>Cannabis var det stoffet flest søkte behandling for i Europa i 2012 </a:t>
            </a:r>
            <a:r>
              <a:rPr lang="nb-NO" sz="1200" dirty="0" smtClean="0"/>
              <a:t>(EMCDDA)</a:t>
            </a:r>
          </a:p>
          <a:p>
            <a:r>
              <a:rPr lang="nb-NO" dirty="0" smtClean="0"/>
              <a:t>8 av 10 unge under 20 år som søker behandling oppgir cannabis som sitt </a:t>
            </a:r>
            <a:r>
              <a:rPr lang="nb-NO" dirty="0" err="1" smtClean="0"/>
              <a:t>hovedrusmiddel</a:t>
            </a:r>
            <a:r>
              <a:rPr lang="nb-NO" dirty="0" smtClean="0"/>
              <a:t> </a:t>
            </a:r>
            <a:r>
              <a:rPr lang="nb-NO" sz="1200" dirty="0" smtClean="0"/>
              <a:t>(EMCDDA2)</a:t>
            </a:r>
            <a:endParaRPr lang="nb-NO" sz="1200" dirty="0"/>
          </a:p>
          <a:p>
            <a:r>
              <a:rPr lang="nb-NO" dirty="0" smtClean="0"/>
              <a:t>I Norge har antallet cannabispasienter økt fra 2500 i 3300 de siste fire årene </a:t>
            </a:r>
            <a:r>
              <a:rPr lang="nb-NO" sz="1300" dirty="0" smtClean="0"/>
              <a:t>(SIRUS)</a:t>
            </a:r>
          </a:p>
        </p:txBody>
      </p:sp>
      <p:pic>
        <p:nvPicPr>
          <p:cNvPr id="8" name="Plassholder for innhold 7" descr="Skjermbilde 2015-04-17 kl. 13.33.0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9" b="-17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820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globale narkotikamarkedet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FN anslår det globale narkotikamarkedet til $320 milliarder (UNODC)</a:t>
            </a:r>
          </a:p>
          <a:p>
            <a:pPr lvl="1"/>
            <a:r>
              <a:rPr lang="nb-NO" dirty="0" smtClean="0"/>
              <a:t>Cannabismarkedet: $ 142 </a:t>
            </a:r>
            <a:r>
              <a:rPr lang="nb-NO" dirty="0" err="1" smtClean="0"/>
              <a:t>mrd</a:t>
            </a:r>
            <a:r>
              <a:rPr lang="nb-NO" dirty="0" smtClean="0"/>
              <a:t> (UNODC)</a:t>
            </a:r>
          </a:p>
          <a:p>
            <a:pPr lvl="1"/>
            <a:r>
              <a:rPr lang="nb-NO" dirty="0" smtClean="0"/>
              <a:t>Kokainmarkedet: $88 </a:t>
            </a:r>
            <a:r>
              <a:rPr lang="nb-NO" dirty="0" err="1" smtClean="0"/>
              <a:t>mrd</a:t>
            </a:r>
            <a:r>
              <a:rPr lang="nb-NO" dirty="0" smtClean="0"/>
              <a:t> (UNODC 2)</a:t>
            </a:r>
          </a:p>
          <a:p>
            <a:pPr lvl="1"/>
            <a:r>
              <a:rPr lang="nb-NO" dirty="0" smtClean="0"/>
              <a:t>Heroinmarkedet: € 68 </a:t>
            </a:r>
            <a:r>
              <a:rPr lang="nb-NO" dirty="0" err="1" smtClean="0"/>
              <a:t>mrd</a:t>
            </a:r>
            <a:r>
              <a:rPr lang="nb-NO" dirty="0" smtClean="0"/>
              <a:t> (UNODC 3)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Mindre enn 1 % går til produsentene</a:t>
            </a:r>
          </a:p>
          <a:p>
            <a:r>
              <a:rPr lang="nb-NO" dirty="0" smtClean="0"/>
              <a:t>Grossister og smuglere står for 20-25% av fortjenesten</a:t>
            </a:r>
            <a:endParaRPr lang="nb-NO" dirty="0"/>
          </a:p>
          <a:p>
            <a:r>
              <a:rPr lang="nb-NO" dirty="0" smtClean="0"/>
              <a:t>2/3 av fortjenesten tas ut i siste ledd i omsetningskjeden (OAS)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637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Skjev fordeling av forbruket</a:t>
            </a:r>
            <a:endParaRPr lang="nb-NO" dirty="0"/>
          </a:p>
        </p:txBody>
      </p:sp>
      <p:pic>
        <p:nvPicPr>
          <p:cNvPr id="7" name="Plassholder for innhold 6" descr="Skjermbilde 2015-04-17 kl. 15.03.12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79" r="-17379"/>
          <a:stretch>
            <a:fillRect/>
          </a:stretch>
        </p:blipFill>
        <p:spPr/>
      </p:pic>
      <p:sp>
        <p:nvSpPr>
          <p:cNvPr id="8" name="TekstSylinder 7"/>
          <p:cNvSpPr txBox="1"/>
          <p:nvPr/>
        </p:nvSpPr>
        <p:spPr>
          <a:xfrm>
            <a:off x="5808111" y="6278545"/>
            <a:ext cx="285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Office </a:t>
            </a:r>
            <a:r>
              <a:rPr lang="nb-NO" sz="1200" dirty="0" err="1" smtClean="0"/>
              <a:t>of</a:t>
            </a:r>
            <a:r>
              <a:rPr lang="nb-NO" sz="1200" dirty="0" smtClean="0"/>
              <a:t> National </a:t>
            </a:r>
            <a:r>
              <a:rPr lang="nb-NO" sz="1200" dirty="0" err="1" smtClean="0"/>
              <a:t>Drug</a:t>
            </a:r>
            <a:r>
              <a:rPr lang="nb-NO" sz="1200" dirty="0" smtClean="0"/>
              <a:t> Control Policy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2802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Markedsføringsteori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b-NO" dirty="0" smtClean="0"/>
              <a:t>”Atferdsteori”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Affordability</a:t>
            </a:r>
            <a:r>
              <a:rPr lang="nb-NO" dirty="0" smtClean="0"/>
              <a:t> (pris)</a:t>
            </a:r>
          </a:p>
          <a:p>
            <a:r>
              <a:rPr lang="nb-NO" dirty="0" err="1" smtClean="0"/>
              <a:t>Availability</a:t>
            </a:r>
            <a:r>
              <a:rPr lang="nb-NO" dirty="0" smtClean="0"/>
              <a:t> (hvor lett det er å få tak i)</a:t>
            </a:r>
          </a:p>
          <a:p>
            <a:r>
              <a:rPr lang="nb-NO" dirty="0" err="1" smtClean="0"/>
              <a:t>Acceptability</a:t>
            </a:r>
            <a:r>
              <a:rPr lang="nb-NO" dirty="0" smtClean="0"/>
              <a:t> (sosial aksept, risikovurdering)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Price</a:t>
            </a:r>
          </a:p>
          <a:p>
            <a:r>
              <a:rPr lang="nb-NO" dirty="0" err="1" smtClean="0"/>
              <a:t>Promotion</a:t>
            </a:r>
            <a:endParaRPr lang="nb-NO" dirty="0" smtClean="0"/>
          </a:p>
          <a:p>
            <a:r>
              <a:rPr lang="nb-NO" dirty="0" err="1" smtClean="0"/>
              <a:t>Placement</a:t>
            </a:r>
            <a:endParaRPr lang="nb-NO" dirty="0" smtClean="0"/>
          </a:p>
          <a:p>
            <a:r>
              <a:rPr lang="nb-NO" dirty="0" smtClean="0"/>
              <a:t>Product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 smtClean="0"/>
              <a:t>Folk gjør det som er:</a:t>
            </a:r>
          </a:p>
          <a:p>
            <a:pPr lvl="1"/>
            <a:r>
              <a:rPr lang="nb-NO" dirty="0" smtClean="0"/>
              <a:t>Mulig</a:t>
            </a:r>
          </a:p>
          <a:p>
            <a:pPr lvl="1"/>
            <a:r>
              <a:rPr lang="nb-NO" dirty="0" smtClean="0"/>
              <a:t>Billig</a:t>
            </a:r>
          </a:p>
          <a:p>
            <a:pPr lvl="1"/>
            <a:r>
              <a:rPr lang="nb-NO" dirty="0" smtClean="0"/>
              <a:t>Behagelig</a:t>
            </a:r>
          </a:p>
          <a:p>
            <a:pPr lvl="1"/>
            <a:r>
              <a:rPr lang="nb-NO" dirty="0" smtClean="0"/>
              <a:t>Moteriktig</a:t>
            </a:r>
          </a:p>
          <a:p>
            <a:pPr lvl="1"/>
            <a:r>
              <a:rPr lang="nb-NO" dirty="0" smtClean="0"/>
              <a:t>Lovlig</a:t>
            </a:r>
          </a:p>
          <a:p>
            <a:pPr marL="274320" lvl="1" indent="0">
              <a:buNone/>
            </a:pPr>
            <a:endParaRPr lang="nb-NO" dirty="0" smtClean="0"/>
          </a:p>
          <a:p>
            <a:pPr marL="274320" lvl="1" indent="0" algn="r">
              <a:buNone/>
            </a:pPr>
            <a:r>
              <a:rPr lang="nb-NO" sz="1400" dirty="0" smtClean="0"/>
              <a:t>(Steinar Krokstad, NTNU)</a:t>
            </a:r>
            <a:endParaRPr lang="nb-NO" sz="14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påvirker forbruket?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69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Erfaringer fra andre folkehelsefelt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8433103" cy="4737924"/>
          </a:xfrm>
        </p:spPr>
        <p:txBody>
          <a:bodyPr>
            <a:noAutofit/>
          </a:bodyPr>
          <a:lstStyle/>
          <a:p>
            <a:r>
              <a:rPr lang="nb-NO" sz="1800" dirty="0" smtClean="0"/>
              <a:t>Pris, tilgjengelighet og sosiale normer påvirker forbruket</a:t>
            </a:r>
            <a:endParaRPr lang="nb-NO" sz="1800" dirty="0"/>
          </a:p>
          <a:p>
            <a:pPr lvl="1"/>
            <a:r>
              <a:rPr lang="nb-NO" sz="1600" dirty="0" smtClean="0"/>
              <a:t>Pris og tilgjengelighet (jf. alkohol</a:t>
            </a:r>
            <a:r>
              <a:rPr lang="nb-NO" sz="1600" dirty="0"/>
              <a:t>)</a:t>
            </a:r>
          </a:p>
          <a:p>
            <a:pPr lvl="1"/>
            <a:r>
              <a:rPr lang="nb-NO" sz="1600" dirty="0" smtClean="0"/>
              <a:t>Endrede sosiale normer (jf. tobakk)</a:t>
            </a:r>
            <a:endParaRPr lang="nb-NO" sz="1800" dirty="0"/>
          </a:p>
          <a:p>
            <a:r>
              <a:rPr lang="nb-NO" sz="1800" dirty="0" smtClean="0"/>
              <a:t>Sammenheng mellom eksponering for en risikofaktor og befolkningens helse</a:t>
            </a:r>
          </a:p>
          <a:p>
            <a:pPr marL="0" indent="0">
              <a:buNone/>
            </a:pPr>
            <a:r>
              <a:rPr lang="nb-NO" sz="2000">
                <a:sym typeface="Wingdings"/>
              </a:rPr>
              <a:t> </a:t>
            </a:r>
            <a:r>
              <a:rPr lang="nb-NO" sz="2000" smtClean="0">
                <a:sym typeface="Wingdings"/>
              </a:rPr>
              <a:t>   </a:t>
            </a:r>
            <a:r>
              <a:rPr lang="nb-NO" sz="1600" smtClean="0">
                <a:sym typeface="Wingdings"/>
              </a:rPr>
              <a:t> </a:t>
            </a:r>
            <a:r>
              <a:rPr lang="nb-NO" sz="1600" dirty="0" smtClean="0">
                <a:sym typeface="Wingdings"/>
              </a:rPr>
              <a:t>økning i konsum vil sannsynligvis øke skadeomfanget (jf. totalkonsummodellen)</a:t>
            </a:r>
          </a:p>
          <a:p>
            <a:pPr>
              <a:buFontTx/>
              <a:buChar char="•"/>
            </a:pPr>
            <a:r>
              <a:rPr lang="nb-NO" sz="1800" dirty="0" smtClean="0">
                <a:sym typeface="Wingdings"/>
              </a:rPr>
              <a:t>Konsumet er ujevnt fordelt i befolkningen, storkonsumenter utgjør en stor del av det samlede forbruket</a:t>
            </a:r>
          </a:p>
          <a:p>
            <a:pPr>
              <a:buFontTx/>
              <a:buChar char="•"/>
            </a:pPr>
            <a:r>
              <a:rPr lang="nb-NO" sz="1800" dirty="0" smtClean="0"/>
              <a:t>Helseatferd blir formet av en rekke sosiale, kulturelle og økonomiske faktorer – det som ofte omtales som helsedeterminanter</a:t>
            </a:r>
          </a:p>
          <a:p>
            <a:r>
              <a:rPr lang="nb-NO" sz="1800" dirty="0" smtClean="0"/>
              <a:t>Helseskadene er ulikt fordelt sosioøkonomisk – ”fattige lider mer”</a:t>
            </a:r>
            <a:endParaRPr lang="nb-NO" sz="1800" dirty="0"/>
          </a:p>
          <a:p>
            <a:r>
              <a:rPr lang="nb-NO" sz="1800" dirty="0" smtClean="0"/>
              <a:t>Smugling, svindel og svarte markeder forsvinner ikke helt – fortsatt behov for lovverk og politiinnsats</a:t>
            </a:r>
            <a:endParaRPr lang="nb-NO" sz="1800" dirty="0"/>
          </a:p>
          <a:p>
            <a:r>
              <a:rPr lang="nb-NO" sz="1800" dirty="0" smtClean="0"/>
              <a:t>Kommersialisering og økonomiske interesser påvirker både forbruk og folkehelsepolitikken</a:t>
            </a:r>
            <a:endParaRPr lang="nb-NO" sz="1800" dirty="0"/>
          </a:p>
          <a:p>
            <a:r>
              <a:rPr lang="nb-NO" sz="1800" dirty="0" smtClean="0"/>
              <a:t>Tobakks- og alkohollovgivningen har ikke klart å forhindre at mindreårige får tilgang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25545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Pris og etterspørsel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Erfaringer blant annet med alkohol og tobakk viser at når prisen stiger, synker etterspørselen</a:t>
            </a:r>
          </a:p>
          <a:p>
            <a:r>
              <a:rPr lang="nb-NO" dirty="0" smtClean="0"/>
              <a:t>Storkonsumenter og ungdom mer prissensitive</a:t>
            </a:r>
          </a:p>
          <a:p>
            <a:r>
              <a:rPr lang="nb-NO" dirty="0" smtClean="0"/>
              <a:t>Narkotiske stoffer er relativt billige å produsere</a:t>
            </a:r>
          </a:p>
          <a:p>
            <a:r>
              <a:rPr lang="nb-NO" dirty="0" smtClean="0"/>
              <a:t>Legal produksjon </a:t>
            </a:r>
            <a:r>
              <a:rPr lang="nb-NO" dirty="0" smtClean="0">
                <a:sym typeface="Wingdings"/>
              </a:rPr>
              <a:t> mer effektiv og industriell produksjon  lavere kostnader</a:t>
            </a:r>
          </a:p>
          <a:p>
            <a:r>
              <a:rPr lang="nb-NO" dirty="0" smtClean="0">
                <a:sym typeface="Wingdings"/>
              </a:rPr>
              <a:t>Avgifter kan kompensere for lave priser – men risiko for å stimulere et svart marked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692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Tilgjengelighet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Andelen 15-16-åringer som sier det er veldig lett eller ganske lett å få tak i: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Alkohol (øl, vin, sprit, </a:t>
            </a:r>
            <a:r>
              <a:rPr lang="nb-NO" dirty="0" err="1" smtClean="0"/>
              <a:t>alkopops</a:t>
            </a:r>
            <a:r>
              <a:rPr lang="nb-NO" dirty="0" smtClean="0"/>
              <a:t>): </a:t>
            </a:r>
          </a:p>
          <a:p>
            <a:pPr lvl="2"/>
            <a:r>
              <a:rPr lang="nb-NO" dirty="0" smtClean="0"/>
              <a:t>Snitt i ESPAD-området: 81%</a:t>
            </a:r>
          </a:p>
          <a:p>
            <a:pPr lvl="2"/>
            <a:r>
              <a:rPr lang="nb-NO" dirty="0" smtClean="0"/>
              <a:t>Norge: 79%</a:t>
            </a:r>
          </a:p>
          <a:p>
            <a:pPr lvl="2"/>
            <a:r>
              <a:rPr lang="nb-NO" dirty="0" smtClean="0"/>
              <a:t>Sverige: 83%</a:t>
            </a:r>
          </a:p>
          <a:p>
            <a:pPr lvl="2"/>
            <a:r>
              <a:rPr lang="nb-NO" dirty="0" smtClean="0"/>
              <a:t>Nederland: 85%</a:t>
            </a:r>
          </a:p>
          <a:p>
            <a:pPr lvl="2"/>
            <a:r>
              <a:rPr lang="nb-NO" dirty="0" smtClean="0"/>
              <a:t>USA: 78%</a:t>
            </a:r>
            <a:br>
              <a:rPr lang="nb-NO" dirty="0" smtClean="0"/>
            </a:br>
            <a:endParaRPr lang="nb-NO" dirty="0" smtClean="0"/>
          </a:p>
          <a:p>
            <a:pPr lvl="1"/>
            <a:r>
              <a:rPr lang="nb-NO" dirty="0" smtClean="0"/>
              <a:t>Cannabis</a:t>
            </a:r>
          </a:p>
          <a:p>
            <a:pPr lvl="2"/>
            <a:r>
              <a:rPr lang="nb-NO" dirty="0" smtClean="0"/>
              <a:t>Snitt i ESPAD-området: 29%</a:t>
            </a:r>
          </a:p>
          <a:p>
            <a:pPr lvl="2"/>
            <a:r>
              <a:rPr lang="nb-NO" dirty="0" smtClean="0"/>
              <a:t>Norge: 25 %</a:t>
            </a:r>
          </a:p>
          <a:p>
            <a:pPr lvl="2"/>
            <a:r>
              <a:rPr lang="nb-NO" dirty="0" smtClean="0"/>
              <a:t>Sverige: 26%</a:t>
            </a:r>
          </a:p>
          <a:p>
            <a:pPr lvl="2"/>
            <a:r>
              <a:rPr lang="nb-NO" dirty="0" smtClean="0"/>
              <a:t>Nederland: 45 %</a:t>
            </a:r>
          </a:p>
          <a:p>
            <a:pPr lvl="2"/>
            <a:r>
              <a:rPr lang="nb-NO" dirty="0" smtClean="0"/>
              <a:t>USA: 68%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74320" lvl="1" indent="0">
              <a:buNone/>
            </a:pPr>
            <a:endParaRPr lang="nb-NO" dirty="0"/>
          </a:p>
          <a:p>
            <a:pPr marL="274320" lvl="1" indent="0">
              <a:buNone/>
            </a:pPr>
            <a:endParaRPr lang="nb-NO" dirty="0" smtClean="0"/>
          </a:p>
          <a:p>
            <a:pPr marL="274320" lvl="1" indent="0">
              <a:buNone/>
            </a:pPr>
            <a:endParaRPr lang="nb-NO" dirty="0"/>
          </a:p>
          <a:p>
            <a:pPr marL="27432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Tobakk</a:t>
            </a:r>
          </a:p>
          <a:p>
            <a:pPr lvl="2"/>
            <a:r>
              <a:rPr lang="nb-NO" dirty="0" smtClean="0"/>
              <a:t>Snitt i ESPAD-området: 64%</a:t>
            </a:r>
          </a:p>
          <a:p>
            <a:pPr lvl="2"/>
            <a:r>
              <a:rPr lang="nb-NO" dirty="0" smtClean="0"/>
              <a:t>Norge: 71%</a:t>
            </a:r>
          </a:p>
          <a:p>
            <a:pPr lvl="2"/>
            <a:r>
              <a:rPr lang="nb-NO" dirty="0" smtClean="0"/>
              <a:t>Sverige: 80%</a:t>
            </a:r>
          </a:p>
          <a:p>
            <a:pPr lvl="2"/>
            <a:r>
              <a:rPr lang="nb-NO" dirty="0" smtClean="0"/>
              <a:t>Nederland: 71%</a:t>
            </a:r>
          </a:p>
          <a:p>
            <a:pPr lvl="2"/>
            <a:r>
              <a:rPr lang="nb-NO" dirty="0" smtClean="0"/>
              <a:t>USA: 74%</a:t>
            </a:r>
            <a:br>
              <a:rPr lang="nb-NO" dirty="0" smtClean="0"/>
            </a:br>
            <a:endParaRPr lang="nb-NO" dirty="0"/>
          </a:p>
          <a:p>
            <a:pPr lvl="1"/>
            <a:r>
              <a:rPr lang="nb-NO" dirty="0" smtClean="0"/>
              <a:t>Amfetamin</a:t>
            </a:r>
          </a:p>
          <a:p>
            <a:pPr lvl="2"/>
            <a:r>
              <a:rPr lang="nb-NO" dirty="0" smtClean="0"/>
              <a:t>Snitt i ESPAD-området: 12%</a:t>
            </a:r>
          </a:p>
          <a:p>
            <a:pPr lvl="2"/>
            <a:r>
              <a:rPr lang="nb-NO" dirty="0" smtClean="0"/>
              <a:t>Norge: 10%</a:t>
            </a:r>
          </a:p>
          <a:p>
            <a:pPr lvl="2"/>
            <a:r>
              <a:rPr lang="nb-NO" dirty="0" smtClean="0"/>
              <a:t>Sverige:11%</a:t>
            </a:r>
          </a:p>
          <a:p>
            <a:pPr lvl="2"/>
            <a:r>
              <a:rPr lang="nb-NO" dirty="0" smtClean="0"/>
              <a:t>Nederland:15%</a:t>
            </a:r>
          </a:p>
          <a:p>
            <a:pPr lvl="2"/>
            <a:r>
              <a:rPr lang="nb-NO" dirty="0" smtClean="0"/>
              <a:t>USA: 29%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772587" y="6198620"/>
            <a:ext cx="20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Kilde: </a:t>
            </a:r>
            <a:r>
              <a:rPr lang="nb-NO" dirty="0" err="1" smtClean="0"/>
              <a:t>Espad</a:t>
            </a:r>
            <a:r>
              <a:rPr lang="nb-NO" dirty="0" smtClean="0"/>
              <a:t> 2011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42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Bruk av narkotika på verdensbasis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Rundt 5 % av verdens befolkning anslås å ha brukt illegale stoffer en eller flere ganger siste år (UNODC)</a:t>
            </a:r>
          </a:p>
          <a:p>
            <a:r>
              <a:rPr lang="nb-NO" dirty="0" smtClean="0"/>
              <a:t>Til sammenlikning har rundt 40 % drukket alkohol (WHO)</a:t>
            </a:r>
          </a:p>
          <a:p>
            <a:r>
              <a:rPr lang="nb-NO" dirty="0" smtClean="0"/>
              <a:t>…og rundt 20 % er dagligrøykere (JAMA)</a:t>
            </a:r>
          </a:p>
          <a:p>
            <a:r>
              <a:rPr lang="nb-NO" dirty="0" smtClean="0"/>
              <a:t>Cannabis er det mest brukte illegale stoffet – anslagene viser rundt 4 % (UNODC)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ddrett tittel 9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428044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      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Sammenheng mellom lovverk og cannabisbruk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2"/>
          </p:nvPr>
        </p:nvSpPr>
        <p:spPr>
          <a:xfrm>
            <a:off x="381000" y="2525889"/>
            <a:ext cx="2362200" cy="3600274"/>
          </a:xfrm>
        </p:spPr>
        <p:txBody>
          <a:bodyPr>
            <a:normAutofit fontScale="92500" lnSpcReduction="20000"/>
          </a:bodyPr>
          <a:lstStyle/>
          <a:p>
            <a:r>
              <a:rPr lang="nb-NO" sz="1900" dirty="0" smtClean="0"/>
              <a:t>Bruk siste måned (12-17 år) 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Kilde: SAMSHA, National Survey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Drug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and Health</a:t>
            </a:r>
            <a:endParaRPr lang="nb-NO" dirty="0"/>
          </a:p>
        </p:txBody>
      </p:sp>
      <p:pic>
        <p:nvPicPr>
          <p:cNvPr id="9" name="Plassholder for innhold 8" descr="Skjermbilde 2015-04-15 kl. 14.41.47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57" r="-16357"/>
          <a:stretch>
            <a:fillRect/>
          </a:stretch>
        </p:blipFill>
        <p:spPr>
          <a:effectLst/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801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Risikovurdering og bruk (US)</a:t>
            </a:r>
            <a:endParaRPr lang="nb-NO" dirty="0"/>
          </a:p>
        </p:txBody>
      </p:sp>
      <p:pic>
        <p:nvPicPr>
          <p:cNvPr id="4" name="Plassholder for innhold 3" descr="Skjermbilde 2015-04-15 kl. 14.27.10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9" b="12719"/>
          <a:stretch>
            <a:fillRect/>
          </a:stretch>
        </p:blipFill>
        <p:spPr/>
      </p:pic>
      <p:sp>
        <p:nvSpPr>
          <p:cNvPr id="5" name="TekstSylinder 4"/>
          <p:cNvSpPr txBox="1"/>
          <p:nvPr/>
        </p:nvSpPr>
        <p:spPr>
          <a:xfrm>
            <a:off x="5178778" y="6279444"/>
            <a:ext cx="362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</a:t>
            </a:r>
            <a:r>
              <a:rPr lang="nb-NO" dirty="0" err="1" smtClean="0"/>
              <a:t>Monitoring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Future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50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300292" y="1524000"/>
            <a:ext cx="4040188" cy="732974"/>
          </a:xfrm>
        </p:spPr>
        <p:txBody>
          <a:bodyPr/>
          <a:lstStyle/>
          <a:p>
            <a:r>
              <a:rPr lang="nb-NO" dirty="0" smtClean="0"/>
              <a:t>Fra…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b-NO" dirty="0" smtClean="0"/>
              <a:t>Til…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8241" r="18241"/>
          <a:stretch>
            <a:fillRect/>
          </a:stretch>
        </p:blipFill>
        <p:spPr>
          <a:xfrm>
            <a:off x="301752" y="2808941"/>
            <a:ext cx="3209912" cy="3032610"/>
          </a:xfrm>
        </p:spPr>
      </p:pic>
      <p:pic>
        <p:nvPicPr>
          <p:cNvPr id="8" name="Plassholder for innhold 7" descr="DIXIEELIXIRS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" b="2624"/>
          <a:stretch>
            <a:fillRect/>
          </a:stretch>
        </p:blipFill>
        <p:spPr>
          <a:xfrm rot="595892">
            <a:off x="7909349" y="4569077"/>
            <a:ext cx="1149350" cy="1089025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Produktutvikling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443" y="2510272"/>
            <a:ext cx="1494859" cy="1404652"/>
          </a:xfrm>
          <a:prstGeom prst="rect">
            <a:avLst/>
          </a:prstGeom>
        </p:spPr>
      </p:pic>
      <p:pic>
        <p:nvPicPr>
          <p:cNvPr id="13" name="Bilde 12" descr="Snoop-Dogg-Herbal-Vaporizer-Box-2-1024x77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164">
            <a:off x="5258116" y="4940006"/>
            <a:ext cx="2026134" cy="153740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0806">
            <a:off x="3948091" y="4669056"/>
            <a:ext cx="1473335" cy="1473335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293" y="2510272"/>
            <a:ext cx="2917281" cy="208377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675" y="5693901"/>
            <a:ext cx="1400627" cy="956792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2635" y="3799844"/>
            <a:ext cx="2010924" cy="15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301752" y="203770"/>
            <a:ext cx="8534400" cy="758952"/>
          </a:xfrm>
        </p:spPr>
        <p:txBody>
          <a:bodyPr/>
          <a:lstStyle/>
          <a:p>
            <a:r>
              <a:rPr lang="nb-NO" dirty="0" smtClean="0"/>
              <a:t>Markedsføring</a:t>
            </a:r>
            <a:endParaRPr lang="nb-NO" dirty="0"/>
          </a:p>
        </p:txBody>
      </p:sp>
      <p:pic>
        <p:nvPicPr>
          <p:cNvPr id="8" name="Plassholder for innhold 7" descr="Skjermbilde 2015-04-16 kl. 15.23.39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r="934"/>
          <a:stretch/>
        </p:blipFill>
        <p:spPr>
          <a:xfrm>
            <a:off x="7406673" y="1375039"/>
            <a:ext cx="1737327" cy="1875047"/>
          </a:xfrm>
        </p:spPr>
      </p:pic>
      <p:pic>
        <p:nvPicPr>
          <p:cNvPr id="9" name="Bilde 8" descr="9e4822d8de3fe1c4eb67ae7275f8b89c_250x3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76" y="3481173"/>
            <a:ext cx="2225776" cy="2982540"/>
          </a:xfrm>
          <a:prstGeom prst="rect">
            <a:avLst/>
          </a:prstGeom>
        </p:spPr>
      </p:pic>
      <p:pic>
        <p:nvPicPr>
          <p:cNvPr id="10" name="Bilde 9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58">
            <a:off x="83493" y="1176265"/>
            <a:ext cx="3733800" cy="2171700"/>
          </a:xfrm>
          <a:prstGeom prst="rect">
            <a:avLst/>
          </a:prstGeom>
        </p:spPr>
      </p:pic>
      <p:pic>
        <p:nvPicPr>
          <p:cNvPr id="13" name="Bilde 12" descr="images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37" y="1325251"/>
            <a:ext cx="2540000" cy="1409700"/>
          </a:xfrm>
          <a:prstGeom prst="rect">
            <a:avLst/>
          </a:prstGeom>
        </p:spPr>
      </p:pic>
      <p:pic>
        <p:nvPicPr>
          <p:cNvPr id="15" name="Bilde 14" descr="medicinal-marijuana-ads-e137899551587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169">
            <a:off x="113564" y="3603024"/>
            <a:ext cx="3539312" cy="2339264"/>
          </a:xfrm>
          <a:prstGeom prst="rect">
            <a:avLst/>
          </a:prstGeom>
        </p:spPr>
      </p:pic>
      <p:pic>
        <p:nvPicPr>
          <p:cNvPr id="16" name="Bilde 15" descr="images-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78" y="987552"/>
            <a:ext cx="1181100" cy="2667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7125" y="3157930"/>
            <a:ext cx="3559198" cy="32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Markedsføring</a:t>
            </a:r>
            <a:endParaRPr lang="nb-NO" dirty="0"/>
          </a:p>
        </p:txBody>
      </p:sp>
      <p:pic>
        <p:nvPicPr>
          <p:cNvPr id="4" name="Plassholder for innhold 3" descr="video-undefined-217E77FB00000578-257_636x358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" b="2245"/>
          <a:stretch>
            <a:fillRect/>
          </a:stretch>
        </p:blipFill>
        <p:spPr>
          <a:xfrm rot="21239900">
            <a:off x="2431292" y="1555637"/>
            <a:ext cx="3547820" cy="1907430"/>
          </a:xfrm>
        </p:spPr>
      </p:pic>
      <p:pic>
        <p:nvPicPr>
          <p:cNvPr id="5" name="Bilde 4" descr="Skjermbilde 2015-04-16 kl. 15.21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06" y="1917307"/>
            <a:ext cx="2971772" cy="1966172"/>
          </a:xfrm>
          <a:prstGeom prst="rect">
            <a:avLst/>
          </a:prstGeom>
        </p:spPr>
      </p:pic>
      <p:pic>
        <p:nvPicPr>
          <p:cNvPr id="6" name="Bilde 5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037">
            <a:off x="301752" y="1353276"/>
            <a:ext cx="2387600" cy="2387600"/>
          </a:xfrm>
          <a:prstGeom prst="rect">
            <a:avLst/>
          </a:prstGeom>
        </p:spPr>
      </p:pic>
      <p:pic>
        <p:nvPicPr>
          <p:cNvPr id="7" name="Bilde 6" descr="Skjermbilde 2015-04-15 kl. 15.27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0" y="3715535"/>
            <a:ext cx="2758197" cy="2666655"/>
          </a:xfrm>
          <a:prstGeom prst="rect">
            <a:avLst/>
          </a:prstGeom>
        </p:spPr>
      </p:pic>
      <p:pic>
        <p:nvPicPr>
          <p:cNvPr id="8" name="Bilde 7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2" y="3993658"/>
            <a:ext cx="2687538" cy="2013059"/>
          </a:xfrm>
          <a:prstGeom prst="rect">
            <a:avLst/>
          </a:prstGeom>
        </p:spPr>
      </p:pic>
      <p:pic>
        <p:nvPicPr>
          <p:cNvPr id="9" name="Bilde 8" descr="Skjermbilde 2015-04-17 kl. 16.10.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97" y="4396073"/>
            <a:ext cx="3514942" cy="1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7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Kjent budskap</a:t>
            </a:r>
            <a:endParaRPr lang="nb-NO" dirty="0"/>
          </a:p>
        </p:txBody>
      </p:sp>
      <p:pic>
        <p:nvPicPr>
          <p:cNvPr id="4" name="Plassholder for innhold 3" descr="cr_web_ad_2_326x16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4354"/>
          <a:stretch>
            <a:fillRect/>
          </a:stretch>
        </p:blipFill>
        <p:spPr>
          <a:xfrm>
            <a:off x="1564275" y="2273419"/>
            <a:ext cx="6062038" cy="3259160"/>
          </a:xfrm>
        </p:spPr>
      </p:pic>
    </p:spTree>
    <p:extLst>
      <p:ext uri="{BB962C8B-B14F-4D97-AF65-F5344CB8AC3E}">
        <p14:creationId xmlns:p14="http://schemas.microsoft.com/office/powerpoint/2010/main" val="2776484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Takk for nå!</a:t>
            </a:r>
          </a:p>
          <a:p>
            <a:pPr marL="0" indent="0" algn="ctr">
              <a:buNone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91" y="1670771"/>
            <a:ext cx="635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1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Nullvisjonen…</a:t>
            </a:r>
            <a:endParaRPr lang="nb-NO" dirty="0"/>
          </a:p>
        </p:txBody>
      </p:sp>
      <p:pic>
        <p:nvPicPr>
          <p:cNvPr id="4" name="Plassholder for innhold 3" descr="Skjermbilde 2015-04-14 kl. 15.39.11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67" b="-37967"/>
          <a:stretch>
            <a:fillRect/>
          </a:stretch>
        </p:blipFill>
        <p:spPr/>
      </p:pic>
      <p:sp>
        <p:nvSpPr>
          <p:cNvPr id="3" name="TekstSylinder 2"/>
          <p:cNvSpPr txBox="1"/>
          <p:nvPr/>
        </p:nvSpPr>
        <p:spPr>
          <a:xfrm>
            <a:off x="5393765" y="6099048"/>
            <a:ext cx="285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UNODC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49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Ledende risikofaktorer for sykdom</a:t>
            </a:r>
            <a:endParaRPr lang="nb-NO" dirty="0"/>
          </a:p>
        </p:txBody>
      </p:sp>
      <p:pic>
        <p:nvPicPr>
          <p:cNvPr id="4" name="Plassholder for innhold 3" descr="Skjermbilde 2015-04-14 kl. 15.48.07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91" r="-17991"/>
          <a:stretch>
            <a:fillRect/>
          </a:stretch>
        </p:blipFill>
        <p:spPr/>
      </p:pic>
      <p:sp>
        <p:nvSpPr>
          <p:cNvPr id="3" name="TekstSylinder 2"/>
          <p:cNvSpPr txBox="1"/>
          <p:nvPr/>
        </p:nvSpPr>
        <p:spPr>
          <a:xfrm>
            <a:off x="4422588" y="6275294"/>
            <a:ext cx="438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Global </a:t>
            </a:r>
            <a:r>
              <a:rPr lang="nb-NO" dirty="0" err="1" smtClean="0"/>
              <a:t>Burden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Disease</a:t>
            </a:r>
            <a:r>
              <a:rPr lang="nb-NO" dirty="0" smtClean="0"/>
              <a:t> (WHO)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34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Cannabisbruk globalt</a:t>
            </a:r>
            <a:endParaRPr lang="nb-NO" dirty="0"/>
          </a:p>
        </p:txBody>
      </p:sp>
      <p:pic>
        <p:nvPicPr>
          <p:cNvPr id="7" name="Plassholder for innhold 6" descr="Skjermbilde 2015-04-15 kl. 12.22.59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3" r="-27503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13626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752" y="304800"/>
            <a:ext cx="8534400" cy="758952"/>
          </a:xfrm>
        </p:spPr>
        <p:txBody>
          <a:bodyPr/>
          <a:lstStyle/>
          <a:p>
            <a:r>
              <a:rPr lang="nb-NO" dirty="0" smtClean="0"/>
              <a:t>Cannabisbruk blant ungdom i Europa</a:t>
            </a:r>
            <a:endParaRPr lang="nb-NO" dirty="0"/>
          </a:p>
        </p:txBody>
      </p:sp>
      <p:pic>
        <p:nvPicPr>
          <p:cNvPr id="7" name="Plassholder for innhold 6" descr="Skjermbilde 2015-04-15 kl. 10.43.20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81" r="-27181"/>
          <a:stretch>
            <a:fillRect/>
          </a:stretch>
        </p:blipFill>
        <p:spPr>
          <a:xfrm>
            <a:off x="428752" y="1400048"/>
            <a:ext cx="6923137" cy="4572000"/>
          </a:xfrm>
        </p:spPr>
      </p:pic>
      <p:sp>
        <p:nvSpPr>
          <p:cNvPr id="5" name="Plassholder for tekst 4"/>
          <p:cNvSpPr>
            <a:spLocks noGrp="1"/>
          </p:cNvSpPr>
          <p:nvPr>
            <p:ph type="body" orient="vert" idx="4294967295"/>
          </p:nvPr>
        </p:nvSpPr>
        <p:spPr>
          <a:xfrm>
            <a:off x="6096000" y="4557889"/>
            <a:ext cx="2867152" cy="1414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Andelen som oppgir at de har brukt </a:t>
            </a:r>
            <a:r>
              <a:rPr lang="nb-NO" sz="2000" dirty="0" err="1"/>
              <a:t>marijuana</a:t>
            </a:r>
            <a:r>
              <a:rPr lang="nb-NO" sz="2000" dirty="0"/>
              <a:t> eller hasj noen gang (etter kjønn) - 2011</a:t>
            </a:r>
          </a:p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829414" y="6207500"/>
            <a:ext cx="1589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Kilde: ESPAD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491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Cannabisbruk sist måned blant ungdom i Europa</a:t>
            </a:r>
            <a:endParaRPr lang="nb-NO" dirty="0"/>
          </a:p>
        </p:txBody>
      </p:sp>
      <p:pic>
        <p:nvPicPr>
          <p:cNvPr id="4" name="Plassholder for innhold 3" descr="Skjermbilde 2015-04-17 kl. 13.07.52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13" r="-42613"/>
          <a:stretch>
            <a:fillRect/>
          </a:stretch>
        </p:blipFill>
        <p:spPr/>
      </p:pic>
      <p:sp>
        <p:nvSpPr>
          <p:cNvPr id="5" name="TekstSylinder 4"/>
          <p:cNvSpPr txBox="1"/>
          <p:nvPr/>
        </p:nvSpPr>
        <p:spPr>
          <a:xfrm>
            <a:off x="6642916" y="6287425"/>
            <a:ext cx="1785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Kilde: </a:t>
            </a:r>
            <a:r>
              <a:rPr lang="nb-NO" sz="1200" dirty="0" err="1" smtClean="0"/>
              <a:t>Espad</a:t>
            </a:r>
            <a:r>
              <a:rPr lang="nb-NO" sz="1200" dirty="0" smtClean="0"/>
              <a:t> 2011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68613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Cannabisbruk blant 15-åringer (HBSC)</a:t>
            </a:r>
            <a:endParaRPr lang="nb-NO" dirty="0"/>
          </a:p>
        </p:txBody>
      </p:sp>
      <p:pic>
        <p:nvPicPr>
          <p:cNvPr id="4" name="Plassholder for innhold 3" descr="Skjermbilde 2015-04-15 kl. 10.30.29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05" r="-66701" b="7927"/>
          <a:stretch/>
        </p:blipFill>
        <p:spPr>
          <a:xfrm>
            <a:off x="90162" y="1371600"/>
            <a:ext cx="4623722" cy="4988983"/>
          </a:xfrm>
        </p:spPr>
      </p:pic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Health </a:t>
            </a:r>
            <a:r>
              <a:rPr lang="nb-NO" dirty="0" err="1" smtClean="0"/>
              <a:t>Behaviour</a:t>
            </a:r>
            <a:r>
              <a:rPr lang="nb-NO" dirty="0" smtClean="0"/>
              <a:t> in School </a:t>
            </a:r>
            <a:r>
              <a:rPr lang="nb-NO" dirty="0" err="1" smtClean="0"/>
              <a:t>Aged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-studien</a:t>
            </a:r>
          </a:p>
          <a:p>
            <a:r>
              <a:rPr lang="nb-NO" dirty="0" smtClean="0"/>
              <a:t>Snitt cannabisbruk gutter: 20%</a:t>
            </a:r>
          </a:p>
          <a:p>
            <a:r>
              <a:rPr lang="nb-NO" dirty="0" smtClean="0"/>
              <a:t>Snitt cannabisbruk jenter: 15%</a:t>
            </a:r>
          </a:p>
          <a:p>
            <a:r>
              <a:rPr lang="nb-NO" dirty="0" smtClean="0"/>
              <a:t>Bekrefter i hovedsak ESPAD-studien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41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Menn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b-NO" dirty="0" smtClean="0"/>
              <a:t>Kvinner</a:t>
            </a:r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Cannabisbruk i Sverige (16-64 år)</a:t>
            </a:r>
            <a:endParaRPr lang="nb-NO" dirty="0"/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72033595"/>
              </p:ext>
            </p:extLst>
          </p:nvPr>
        </p:nvGraphicFramePr>
        <p:xfrm>
          <a:off x="301625" y="2471738"/>
          <a:ext cx="4192112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Plassholder for innhold 13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382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kstSylinder 15"/>
          <p:cNvSpPr txBox="1"/>
          <p:nvPr/>
        </p:nvSpPr>
        <p:spPr>
          <a:xfrm>
            <a:off x="5390707" y="6420633"/>
            <a:ext cx="3442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Kilde: CAN ”</a:t>
            </a:r>
            <a:r>
              <a:rPr lang="nb-NO" sz="1200" dirty="0" err="1" smtClean="0"/>
              <a:t>Drogutvecklingen</a:t>
            </a:r>
            <a:r>
              <a:rPr lang="nb-NO" sz="1200" dirty="0" smtClean="0"/>
              <a:t> i Sverige 2014”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493141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siell">
  <a:themeElements>
    <a:clrScheme name="Offisiel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siell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siel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Offisiell.thmx</Template>
  <TotalTime>4765</TotalTime>
  <Words>1008</Words>
  <Application>Microsoft Office PowerPoint</Application>
  <PresentationFormat>Skjermfremvisning (4:3)</PresentationFormat>
  <Paragraphs>184</Paragraphs>
  <Slides>26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Calibri</vt:lpstr>
      <vt:lpstr>Georgia</vt:lpstr>
      <vt:lpstr>Wingdings</vt:lpstr>
      <vt:lpstr>Wingdings 2</vt:lpstr>
      <vt:lpstr>Offisiell</vt:lpstr>
      <vt:lpstr>Narkotika og epidemiologi</vt:lpstr>
      <vt:lpstr>Bruk av narkotika på verdensbasis</vt:lpstr>
      <vt:lpstr>Nullvisjonen…</vt:lpstr>
      <vt:lpstr>Ledende risikofaktorer for sykdom</vt:lpstr>
      <vt:lpstr>Cannabisbruk globalt</vt:lpstr>
      <vt:lpstr>Cannabisbruk blant ungdom i Europa</vt:lpstr>
      <vt:lpstr>Cannabisbruk sist måned blant ungdom i Europa</vt:lpstr>
      <vt:lpstr>Cannabisbruk blant 15-åringer (HBSC)</vt:lpstr>
      <vt:lpstr>Cannabisbruk i Sverige (16-64 år)</vt:lpstr>
      <vt:lpstr>Cannabisbruk i Norge (16-64 år)</vt:lpstr>
      <vt:lpstr>Regelmessig cannabisbruk i Europa</vt:lpstr>
      <vt:lpstr>Bruksfrekvens blant de som har brukt sist måned</vt:lpstr>
      <vt:lpstr>CANNABIS I BEHANDLING</vt:lpstr>
      <vt:lpstr>Det globale narkotikamarkedet</vt:lpstr>
      <vt:lpstr>Skjev fordeling av forbruket</vt:lpstr>
      <vt:lpstr>Hva påvirker forbruket? </vt:lpstr>
      <vt:lpstr>Erfaringer fra andre folkehelsefelt</vt:lpstr>
      <vt:lpstr>Pris og etterspørsel</vt:lpstr>
      <vt:lpstr>Tilgjengelighet</vt:lpstr>
      <vt:lpstr>                      Sammenheng mellom lovverk og cannabisbruk</vt:lpstr>
      <vt:lpstr>Risikovurdering og bruk (US)</vt:lpstr>
      <vt:lpstr>Produktutvikling</vt:lpstr>
      <vt:lpstr>Markedsføring</vt:lpstr>
      <vt:lpstr>Markedsføring</vt:lpstr>
      <vt:lpstr>Kjent budskap</vt:lpstr>
      <vt:lpstr>PowerPoint-presentasjon</vt:lpstr>
    </vt:vector>
  </TitlesOfParts>
  <Company>Actis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Narkotika og epidemiologi</dc:title>
  <dc:creator>Stig Erik</dc:creator>
  <cp:lastModifiedBy>Knut Reinås</cp:lastModifiedBy>
  <cp:revision>42</cp:revision>
  <dcterms:created xsi:type="dcterms:W3CDTF">2015-04-14T13:07:35Z</dcterms:created>
  <dcterms:modified xsi:type="dcterms:W3CDTF">2015-04-20T18:54:33Z</dcterms:modified>
</cp:coreProperties>
</file>