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</p:sldIdLst>
  <p:sldSz cx="13004800" cy="9753600"/>
  <p:notesSz cx="6858000" cy="9144000"/>
  <p:defaultTextStyle>
    <a:lvl1pPr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1pPr>
    <a:lvl2pPr indent="2286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2pPr>
    <a:lvl3pPr indent="4572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3pPr>
    <a:lvl4pPr indent="6858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4pPr>
    <a:lvl5pPr indent="9144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5pPr>
    <a:lvl6pPr indent="11430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6pPr>
    <a:lvl7pPr indent="13716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7pPr>
    <a:lvl8pPr indent="16002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8pPr>
    <a:lvl9pPr indent="18288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0564E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C7C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A8C3DF"/>
              </a:solidFill>
              <a:prstDash val="solid"/>
              <a:miter lim="400000"/>
            </a:ln>
          </a:left>
          <a:right>
            <a:ln w="12700" cap="flat">
              <a:solidFill>
                <a:srgbClr val="A8C3DF"/>
              </a:solidFill>
              <a:prstDash val="solid"/>
              <a:miter lim="400000"/>
            </a:ln>
          </a:right>
          <a:top>
            <a:ln w="12700" cap="flat">
              <a:solidFill>
                <a:srgbClr val="A8C3DF"/>
              </a:solidFill>
              <a:prstDash val="solid"/>
              <a:miter lim="400000"/>
            </a:ln>
          </a:top>
          <a:bottom>
            <a:ln w="12700" cap="flat">
              <a:solidFill>
                <a:srgbClr val="A8C3DF"/>
              </a:solidFill>
              <a:prstDash val="solid"/>
              <a:miter lim="400000"/>
            </a:ln>
          </a:bottom>
          <a:insideH>
            <a:ln w="12700" cap="flat">
              <a:solidFill>
                <a:srgbClr val="A8C3DF"/>
              </a:solidFill>
              <a:prstDash val="solid"/>
              <a:miter lim="400000"/>
            </a:ln>
          </a:insideH>
          <a:insideV>
            <a:ln w="12700" cap="flat">
              <a:solidFill>
                <a:srgbClr val="A8C3D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C3DF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8C3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14975"/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8C3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9639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2" d="100"/>
          <a:sy n="32" d="100"/>
        </p:scale>
        <p:origin x="71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90505929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och u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/>
          <p:nvPr/>
        </p:nvSpPr>
        <p:spPr>
          <a:xfrm>
            <a:off x="508000" y="6591300"/>
            <a:ext cx="11999453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" name="Shape 8"/>
          <p:cNvSpPr/>
          <p:nvPr/>
        </p:nvSpPr>
        <p:spPr>
          <a:xfrm>
            <a:off x="508000" y="4089400"/>
            <a:ext cx="12000019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" name="Shape 9"/>
          <p:cNvSpPr/>
          <p:nvPr/>
        </p:nvSpPr>
        <p:spPr>
          <a:xfrm rot="16200000">
            <a:off x="7172923" y="5347634"/>
            <a:ext cx="1642759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508000" y="414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Titeltext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8280400" y="414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Brödtext nivå ett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Brödtext nivå två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Brödtext nivå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Brödtext nivå fyra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Brödtext nivå fem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Horisontel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 rot="16200000">
            <a:off x="7172923" y="7874934"/>
            <a:ext cx="1642759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508000" y="9131300"/>
            <a:ext cx="11999453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" name="Shape 15"/>
          <p:cNvSpPr/>
          <p:nvPr/>
        </p:nvSpPr>
        <p:spPr>
          <a:xfrm>
            <a:off x="508000" y="6629400"/>
            <a:ext cx="12000019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" name="Shape 16"/>
          <p:cNvSpPr/>
          <p:nvPr/>
        </p:nvSpPr>
        <p:spPr>
          <a:xfrm rot="16200000">
            <a:off x="7172923" y="7874934"/>
            <a:ext cx="1642759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508000" y="668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Titeltext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idx="1"/>
          </p:nvPr>
        </p:nvSpPr>
        <p:spPr>
          <a:xfrm>
            <a:off x="8280400" y="668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Brödtext nivå ett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Brödtext nivå två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Brödtext nivå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Brödtext nivå fyra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Brödtext nivå fem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- Centrer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508000" y="3670300"/>
            <a:ext cx="11988800" cy="2413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Titeltext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Vertik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508000" y="4876800"/>
            <a:ext cx="5676374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" name="Shape 23"/>
          <p:cNvSpPr/>
          <p:nvPr/>
        </p:nvSpPr>
        <p:spPr>
          <a:xfrm>
            <a:off x="508000" y="2768600"/>
            <a:ext cx="5676316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508000" y="2806700"/>
            <a:ext cx="5676900" cy="2032000"/>
          </a:xfrm>
          <a:prstGeom prst="rect">
            <a:avLst/>
          </a:prstGeom>
        </p:spPr>
        <p:txBody>
          <a:bodyPr/>
          <a:lstStyle>
            <a:lvl1pPr algn="l">
              <a:defRPr sz="5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D93E2B"/>
                </a:solidFill>
              </a:rPr>
              <a:t>Titeltext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508000" y="5029200"/>
            <a:ext cx="5676900" cy="4013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Brödtext nivå ett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Brödtext nivå två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Brödtext nivå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Brödtext nivå fyra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Brödtext nivå fem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Upp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Titeltext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och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Titeltext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Brödtext nivå ett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Brödtext nivå två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Brödtext nivå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Brödtext nivå fyra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Brödtext nivå fem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punkter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Titeltext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08000" y="2730500"/>
            <a:ext cx="5816600" cy="63500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1800"/>
              </a:spcBef>
              <a:buSzPct val="65000"/>
              <a:defRPr sz="3000"/>
            </a:lvl1pPr>
            <a:lvl2pPr marL="787400" indent="-393700">
              <a:spcBef>
                <a:spcPts val="1800"/>
              </a:spcBef>
              <a:buSzPct val="65000"/>
              <a:defRPr sz="3000"/>
            </a:lvl2pPr>
            <a:lvl3pPr marL="1181100" indent="-393700">
              <a:spcBef>
                <a:spcPts val="1800"/>
              </a:spcBef>
              <a:buSzPct val="65000"/>
              <a:defRPr sz="3000"/>
            </a:lvl3pPr>
            <a:lvl4pPr marL="1574800" indent="-393700">
              <a:spcBef>
                <a:spcPts val="1800"/>
              </a:spcBef>
              <a:buSzPct val="65000"/>
              <a:defRPr sz="3000"/>
            </a:lvl4pPr>
            <a:lvl5pPr marL="1968500" indent="-393700">
              <a:spcBef>
                <a:spcPts val="1800"/>
              </a:spcBef>
              <a:buSzPct val="65000"/>
              <a:defRPr sz="3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Brödtext nivå ett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Brödtext nivå två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Brödtext nivå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Brödtext nivå fyra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Brödtext nivå fem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508000" y="1270000"/>
            <a:ext cx="11988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Brödtext nivå ett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Brödtext nivå två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Brödtext nivå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Brödtext nivå fyra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Brödtext nivå fem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3 per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08000" y="2171700"/>
            <a:ext cx="1199729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/>
          <p:nvPr/>
        </p:nvSpPr>
        <p:spPr>
          <a:xfrm>
            <a:off x="508000" y="635000"/>
            <a:ext cx="1199729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508000" y="8001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Titeltext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508000" y="2628900"/>
            <a:ext cx="11988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Brödtext nivå ett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Brödtext nivå två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Brödtext nivå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Brödtext nivå fyra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Brödtext nivå fem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1pPr>
      <a:lvl2pPr indent="228600"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2pPr>
      <a:lvl3pPr indent="457200"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3pPr>
      <a:lvl4pPr indent="685800"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4pPr>
      <a:lvl5pPr indent="914400"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5pPr>
      <a:lvl6pPr indent="1143000"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6pPr>
      <a:lvl7pPr indent="1371600"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7pPr>
      <a:lvl8pPr indent="1600200"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8pPr>
      <a:lvl9pPr indent="1828800"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9pPr>
    </p:titleStyle>
    <p:bodyStyle>
      <a:lvl1pPr marL="4699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1pPr>
      <a:lvl2pPr marL="9398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2pPr>
      <a:lvl3pPr marL="14097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3pPr>
      <a:lvl4pPr marL="18796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4pPr>
      <a:lvl5pPr marL="23495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5pPr>
      <a:lvl6pPr marL="28194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6pPr>
      <a:lvl7pPr marL="32893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7pPr>
      <a:lvl8pPr marL="37592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8pPr>
      <a:lvl9pPr marL="42291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t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t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3.t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t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6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9.t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3.t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7.t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4.t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9.png"/><Relationship Id="rId4" Type="http://schemas.openxmlformats.org/officeDocument/2006/relationships/image" Target="../media/image6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1.tif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cocaina_0-filtered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15769" y="-154535"/>
            <a:ext cx="14942957" cy="9928875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508000" y="3670300"/>
            <a:ext cx="7211682" cy="4098330"/>
          </a:xfrm>
          <a:prstGeom prst="rect">
            <a:avLst/>
          </a:prstGeom>
        </p:spPr>
        <p:txBody>
          <a:bodyPr/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Kokain.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Från mirakelmedicin till samhällsplåga.</a:t>
            </a:r>
          </a:p>
        </p:txBody>
      </p:sp>
      <p:sp>
        <p:nvSpPr>
          <p:cNvPr id="45" name="Shape 45"/>
          <p:cNvSpPr/>
          <p:nvPr/>
        </p:nvSpPr>
        <p:spPr>
          <a:xfrm>
            <a:off x="528711" y="7687733"/>
            <a:ext cx="412417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FFFFFF"/>
                </a:solidFill>
              </a:rPr>
              <a:t>En översikt av Lasse Wierup.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asted-image-filtered.jpeg"/>
          <p:cNvPicPr/>
          <p:nvPr/>
        </p:nvPicPr>
        <p:blipFill>
          <a:blip r:embed="rId2">
            <a:alphaModFix amt="14074"/>
            <a:extLst/>
          </a:blip>
          <a:stretch>
            <a:fillRect/>
          </a:stretch>
        </p:blipFill>
        <p:spPr>
          <a:xfrm>
            <a:off x="736600" y="806450"/>
            <a:ext cx="5219700" cy="812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Shape 90"/>
          <p:cNvSpPr/>
          <p:nvPr/>
        </p:nvSpPr>
        <p:spPr>
          <a:xfrm>
            <a:off x="508000" y="2171700"/>
            <a:ext cx="5676900" cy="508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>
            <a:spAutoFit/>
          </a:bodyPr>
          <a:lstStyle/>
          <a:p>
            <a:pPr lvl="0" algn="l">
              <a:lnSpc>
                <a:spcPct val="110000"/>
              </a:lnSpc>
              <a:defRPr i="1"/>
            </a:pPr>
            <a:endParaRPr/>
          </a:p>
        </p:txBody>
      </p:sp>
      <p:grpSp>
        <p:nvGrpSpPr>
          <p:cNvPr id="93" name="Group 93"/>
          <p:cNvGrpSpPr/>
          <p:nvPr/>
        </p:nvGrpSpPr>
        <p:grpSpPr>
          <a:xfrm>
            <a:off x="7222370" y="431534"/>
            <a:ext cx="4608977" cy="8915932"/>
            <a:chOff x="-126999" y="-88899"/>
            <a:chExt cx="4608976" cy="8915930"/>
          </a:xfrm>
        </p:grpSpPr>
        <p:pic>
          <p:nvPicPr>
            <p:cNvPr id="92" name="Kokainburk.jpg"/>
            <p:cNvPicPr/>
            <p:nvPr/>
          </p:nvPicPr>
          <p:blipFill>
            <a:blip r:embed="rId3">
              <a:extLst/>
            </a:blip>
            <a:srcRect l="759" t="1511" r="759" b="2967"/>
            <a:stretch>
              <a:fillRect/>
            </a:stretch>
          </p:blipFill>
          <p:spPr>
            <a:xfrm>
              <a:off x="0" y="0"/>
              <a:ext cx="4354977" cy="8585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1" name="Bilde 90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27000" y="-88900"/>
              <a:ext cx="4608977" cy="8915932"/>
            </a:xfrm>
            <a:prstGeom prst="rect">
              <a:avLst/>
            </a:prstGeom>
            <a:effectLst/>
          </p:spPr>
        </p:pic>
      </p:grpSp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D93E2B"/>
                </a:solidFill>
              </a:rPr>
              <a:t>Allt började med     en tysk kemist</a:t>
            </a:r>
          </a:p>
        </p:txBody>
      </p:sp>
      <p:sp>
        <p:nvSpPr>
          <p:cNvPr id="95" name="Shape 9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Kokainhydroklorid framställdes första gången 1859 av 25-årige Albert Niemann från Göttingen. Medicinföretaget Merck övertog snart tillverkningen.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title"/>
          </p:nvPr>
        </p:nvSpPr>
        <p:spPr>
          <a:xfrm>
            <a:off x="508000" y="7894494"/>
            <a:ext cx="11988800" cy="1628786"/>
          </a:xfrm>
          <a:prstGeom prst="rect">
            <a:avLst/>
          </a:prstGeom>
        </p:spPr>
        <p:txBody>
          <a:bodyPr/>
          <a:lstStyle>
            <a:lvl1pPr defTabSz="438150">
              <a:spcBef>
                <a:spcPts val="1200"/>
              </a:spcBef>
              <a:defRPr sz="525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50">
                <a:solidFill>
                  <a:srgbClr val="D93E2B"/>
                </a:solidFill>
              </a:rPr>
              <a:t>Av Sydamerikas uppiggande kokablad skapade Europa en rekordsnabb väg till kemisk lycka  </a:t>
            </a:r>
          </a:p>
        </p:txBody>
      </p:sp>
      <p:grpSp>
        <p:nvGrpSpPr>
          <p:cNvPr id="100" name="Group 100"/>
          <p:cNvGrpSpPr/>
          <p:nvPr/>
        </p:nvGrpSpPr>
        <p:grpSpPr>
          <a:xfrm>
            <a:off x="3714789" y="1148103"/>
            <a:ext cx="5842001" cy="6680201"/>
            <a:chOff x="-127000" y="-88900"/>
            <a:chExt cx="5842000" cy="6680200"/>
          </a:xfrm>
        </p:grpSpPr>
        <p:pic>
          <p:nvPicPr>
            <p:cNvPr id="99" name="kokablad2.jpg"/>
            <p:cNvPicPr/>
            <p:nvPr/>
          </p:nvPicPr>
          <p:blipFill>
            <a:blip r:embed="rId2">
              <a:extLst/>
            </a:blip>
            <a:srcRect l="17108" r="17108"/>
            <a:stretch>
              <a:fillRect/>
            </a:stretch>
          </p:blipFill>
          <p:spPr>
            <a:xfrm>
              <a:off x="0" y="0"/>
              <a:ext cx="5588000" cy="635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8" name="Bilde 97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842000" cy="6680200"/>
            </a:xfrm>
            <a:prstGeom prst="rect">
              <a:avLst/>
            </a:prstGeom>
            <a:effectLst/>
          </p:spPr>
        </p:pic>
      </p:grpSp>
      <p:grpSp>
        <p:nvGrpSpPr>
          <p:cNvPr id="103" name="Group 103"/>
          <p:cNvGrpSpPr/>
          <p:nvPr/>
        </p:nvGrpSpPr>
        <p:grpSpPr>
          <a:xfrm rot="180000">
            <a:off x="3714790" y="1148103"/>
            <a:ext cx="5842001" cy="6680201"/>
            <a:chOff x="-126999" y="-88900"/>
            <a:chExt cx="5842000" cy="6680200"/>
          </a:xfrm>
        </p:grpSpPr>
        <p:pic>
          <p:nvPicPr>
            <p:cNvPr id="102" name="euforia-por-las-drogas.jpg"/>
            <p:cNvPicPr/>
            <p:nvPr/>
          </p:nvPicPr>
          <p:blipFill>
            <a:blip r:embed="rId4">
              <a:extLst/>
            </a:blip>
            <a:srcRect l="22559" t="23586" r="32113" b="946"/>
            <a:stretch>
              <a:fillRect/>
            </a:stretch>
          </p:blipFill>
          <p:spPr>
            <a:xfrm>
              <a:off x="0" y="0"/>
              <a:ext cx="5588001" cy="635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1" name="Bilde 100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842001" cy="66802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>
            <a:off x="508000" y="2171700"/>
            <a:ext cx="5676900" cy="508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>
            <a:spAutoFit/>
          </a:bodyPr>
          <a:lstStyle/>
          <a:p>
            <a:pPr lvl="0" algn="l">
              <a:lnSpc>
                <a:spcPct val="110000"/>
              </a:lnSpc>
              <a:defRPr i="1"/>
            </a:pPr>
            <a:endParaRPr/>
          </a:p>
        </p:txBody>
      </p:sp>
      <p:grpSp>
        <p:nvGrpSpPr>
          <p:cNvPr id="108" name="Group 108"/>
          <p:cNvGrpSpPr/>
          <p:nvPr/>
        </p:nvGrpSpPr>
        <p:grpSpPr>
          <a:xfrm>
            <a:off x="6692899" y="1289817"/>
            <a:ext cx="5842001" cy="7741593"/>
            <a:chOff x="-127000" y="-88899"/>
            <a:chExt cx="5842000" cy="7741592"/>
          </a:xfrm>
        </p:grpSpPr>
        <p:pic>
          <p:nvPicPr>
            <p:cNvPr id="107" name="Mariani Wine.gif"/>
            <p:cNvPicPr/>
            <p:nvPr/>
          </p:nvPicPr>
          <p:blipFill>
            <a:blip r:embed="rId2">
              <a:extLst/>
            </a:blip>
            <a:srcRect l="1601" t="430" r="19301" b="430"/>
            <a:stretch>
              <a:fillRect/>
            </a:stretch>
          </p:blipFill>
          <p:spPr>
            <a:xfrm>
              <a:off x="0" y="0"/>
              <a:ext cx="5588000" cy="741139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6" name="Bilde 105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842000" cy="7741593"/>
            </a:xfrm>
            <a:prstGeom prst="rect">
              <a:avLst/>
            </a:prstGeom>
            <a:effectLst/>
          </p:spPr>
        </p:pic>
      </p:grpSp>
      <p:sp>
        <p:nvSpPr>
          <p:cNvPr id="109" name="Shape 10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D93E2B"/>
                </a:solidFill>
              </a:rPr>
              <a:t>På 1880-talet blev kokain big business  </a:t>
            </a:r>
          </a:p>
        </p:txBody>
      </p:sp>
      <p:sp>
        <p:nvSpPr>
          <p:cNvPr id="110" name="Shape 11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Påven Leo XIII en av många som vittnade om hur lätt livet kändes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efter en mix av vin och kokain. Flaskor med kokainspetsad alkohol skeppades över hela världen.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/>
        </p:nvSpPr>
        <p:spPr>
          <a:xfrm>
            <a:off x="508000" y="6096000"/>
            <a:ext cx="7200900" cy="508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lvl="0" algn="l">
              <a:lnSpc>
                <a:spcPct val="110000"/>
              </a:lnSpc>
              <a:defRPr i="1"/>
            </a:pPr>
            <a:endParaRPr/>
          </a:p>
        </p:txBody>
      </p:sp>
      <p:grpSp>
        <p:nvGrpSpPr>
          <p:cNvPr id="115" name="Group 115"/>
          <p:cNvGrpSpPr/>
          <p:nvPr/>
        </p:nvGrpSpPr>
        <p:grpSpPr>
          <a:xfrm>
            <a:off x="469899" y="558799"/>
            <a:ext cx="12065001" cy="5898616"/>
            <a:chOff x="-127000" y="-88900"/>
            <a:chExt cx="12065000" cy="5898614"/>
          </a:xfrm>
        </p:grpSpPr>
        <p:pic>
          <p:nvPicPr>
            <p:cNvPr id="114" name="Cocaine_tooth_drops.gif"/>
            <p:cNvPicPr/>
            <p:nvPr/>
          </p:nvPicPr>
          <p:blipFill>
            <a:blip r:embed="rId2">
              <a:extLst/>
            </a:blip>
            <a:srcRect t="19713" b="24474"/>
            <a:stretch>
              <a:fillRect/>
            </a:stretch>
          </p:blipFill>
          <p:spPr>
            <a:xfrm>
              <a:off x="0" y="0"/>
              <a:ext cx="11811000" cy="556841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3" name="Bilde 112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1" y="-88900"/>
              <a:ext cx="12065001" cy="5898615"/>
            </a:xfrm>
            <a:prstGeom prst="rect">
              <a:avLst/>
            </a:prstGeom>
            <a:effectLst/>
          </p:spPr>
        </p:pic>
      </p:grpSp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Till och med barn ordinerades kokain </a:t>
            </a:r>
          </a:p>
        </p:txBody>
      </p:sp>
    </p:spTree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/>
        </p:nvSpPr>
        <p:spPr>
          <a:xfrm>
            <a:off x="508000" y="6096000"/>
            <a:ext cx="7200900" cy="508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lvl="0" algn="l">
              <a:lnSpc>
                <a:spcPct val="110000"/>
              </a:lnSpc>
              <a:defRPr i="1"/>
            </a:pPr>
            <a:endParaRPr/>
          </a:p>
        </p:txBody>
      </p:sp>
      <p:grpSp>
        <p:nvGrpSpPr>
          <p:cNvPr id="121" name="Group 121"/>
          <p:cNvGrpSpPr/>
          <p:nvPr/>
        </p:nvGrpSpPr>
        <p:grpSpPr>
          <a:xfrm>
            <a:off x="469900" y="482600"/>
            <a:ext cx="12065000" cy="5537200"/>
            <a:chOff x="-127000" y="-88900"/>
            <a:chExt cx="12065000" cy="5537200"/>
          </a:xfrm>
        </p:grpSpPr>
        <p:pic>
          <p:nvPicPr>
            <p:cNvPr id="120" name="pasted-image.png"/>
            <p:cNvPicPr/>
            <p:nvPr/>
          </p:nvPicPr>
          <p:blipFill>
            <a:blip r:embed="rId2">
              <a:extLst/>
            </a:blip>
            <a:srcRect t="9677" b="9677"/>
            <a:stretch>
              <a:fillRect/>
            </a:stretch>
          </p:blipFill>
          <p:spPr>
            <a:xfrm>
              <a:off x="0" y="0"/>
              <a:ext cx="11811000" cy="5207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9" name="Bilde 118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12065000" cy="5537200"/>
            </a:xfrm>
            <a:prstGeom prst="rect">
              <a:avLst/>
            </a:prstGeom>
            <a:effectLst/>
          </p:spPr>
        </p:pic>
      </p:grpSp>
      <p:sp>
        <p:nvSpPr>
          <p:cNvPr id="122" name="Shape 1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Perfekta medlet mot beroende?</a:t>
            </a:r>
          </a:p>
        </p:txBody>
      </p:sp>
      <p:sp>
        <p:nvSpPr>
          <p:cNvPr id="123" name="Shape 1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defTabSz="519937">
              <a:defRPr sz="2136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36">
                <a:solidFill>
                  <a:srgbClr val="414141"/>
                </a:solidFill>
              </a:rPr>
              <a:t>Många soldater som skadats i amerikanska inbördeskriget behandlades med opium, och blev snabbt fast i missbruk. Läkarna skrev ut kokain som botemedel.</a:t>
            </a:r>
          </a:p>
        </p:txBody>
      </p:sp>
      <p:sp>
        <p:nvSpPr>
          <p:cNvPr id="124" name="Shape 124"/>
          <p:cNvSpPr/>
          <p:nvPr/>
        </p:nvSpPr>
        <p:spPr>
          <a:xfrm>
            <a:off x="-1996437" y="6845951"/>
            <a:ext cx="1245109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1600"/>
              </a:spcBef>
              <a:defRPr sz="7000">
                <a:solidFill>
                  <a:srgbClr val="D93E2B"/>
                </a:solidFill>
                <a:latin typeface="+mn-lt"/>
                <a:ea typeface="+mn-ea"/>
                <a:cs typeface="+mn-cs"/>
                <a:sym typeface="Bodoni SvtyTwo ITC TT-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Per</a:t>
            </a:r>
          </a:p>
        </p:txBody>
      </p:sp>
    </p:spTree>
  </p:cSld>
  <p:clrMapOvr>
    <a:masterClrMapping/>
  </p:clrMapOvr>
  <p:transition spd="med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roup 128"/>
          <p:cNvGrpSpPr/>
          <p:nvPr/>
        </p:nvGrpSpPr>
        <p:grpSpPr>
          <a:xfrm>
            <a:off x="7059455" y="840923"/>
            <a:ext cx="5134290" cy="7661727"/>
            <a:chOff x="-127000" y="-88900"/>
            <a:chExt cx="5134289" cy="7661726"/>
          </a:xfrm>
        </p:grpSpPr>
        <p:pic>
          <p:nvPicPr>
            <p:cNvPr id="127" name="Uber Coca.jpg"/>
            <p:cNvPicPr/>
            <p:nvPr/>
          </p:nvPicPr>
          <p:blipFill>
            <a:blip r:embed="rId2">
              <a:extLst/>
            </a:blip>
            <a:srcRect l="12639" r="12639"/>
            <a:stretch>
              <a:fillRect/>
            </a:stretch>
          </p:blipFill>
          <p:spPr>
            <a:xfrm>
              <a:off x="0" y="0"/>
              <a:ext cx="4880290" cy="733152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6" name="Bilde 125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134290" cy="7661726"/>
            </a:xfrm>
            <a:prstGeom prst="rect">
              <a:avLst/>
            </a:prstGeom>
            <a:effectLst/>
          </p:spPr>
        </p:pic>
      </p:grpSp>
      <p:grpSp>
        <p:nvGrpSpPr>
          <p:cNvPr id="131" name="Group 131"/>
          <p:cNvGrpSpPr/>
          <p:nvPr/>
        </p:nvGrpSpPr>
        <p:grpSpPr>
          <a:xfrm>
            <a:off x="577849" y="1075536"/>
            <a:ext cx="5753101" cy="3860801"/>
            <a:chOff x="-127000" y="-88900"/>
            <a:chExt cx="5753100" cy="3860800"/>
          </a:xfrm>
        </p:grpSpPr>
        <p:pic>
          <p:nvPicPr>
            <p:cNvPr id="130" name="Freud.jpg"/>
            <p:cNvPicPr/>
            <p:nvPr/>
          </p:nvPicPr>
          <p:blipFill>
            <a:blip r:embed="rId4">
              <a:extLst/>
            </a:blip>
            <a:srcRect l="6193" r="6193"/>
            <a:stretch>
              <a:fillRect/>
            </a:stretch>
          </p:blipFill>
          <p:spPr>
            <a:xfrm>
              <a:off x="0" y="0"/>
              <a:ext cx="5499100" cy="3530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9" name="Bilde 128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27000" y="-88900"/>
              <a:ext cx="5753100" cy="3860800"/>
            </a:xfrm>
            <a:prstGeom prst="rect">
              <a:avLst/>
            </a:prstGeom>
            <a:effectLst/>
          </p:spPr>
        </p:pic>
      </p:grpSp>
      <p:sp>
        <p:nvSpPr>
          <p:cNvPr id="132" name="Shape 132"/>
          <p:cNvSpPr/>
          <p:nvPr/>
        </p:nvSpPr>
        <p:spPr>
          <a:xfrm>
            <a:off x="577849" y="5250333"/>
            <a:ext cx="5753101" cy="3249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1600"/>
              </a:spcBef>
              <a:defRPr sz="5600">
                <a:solidFill>
                  <a:srgbClr val="D93E2B"/>
                </a:solidFill>
                <a:latin typeface="+mn-lt"/>
                <a:ea typeface="+mn-ea"/>
                <a:cs typeface="+mn-cs"/>
                <a:sym typeface="Bodoni SvtyTwo ITC TT-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D93E2B"/>
                </a:solidFill>
              </a:rPr>
              <a:t>Vetenskapsmän     såg kokain som en räddning för det mänskliga psyket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xit" presetSubtype="9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xit" presetSubtype="3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7" dur="1000" fill="hold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1" animBg="1" advAuto="0"/>
      <p:bldP spid="128" grpId="2" animBg="1" advAuto="0"/>
      <p:bldP spid="131" grpId="3" animBg="1" advAuto="0"/>
      <p:bldP spid="132" grpId="4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35" name="pasted-image-filtered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8981" y="-321764"/>
            <a:ext cx="13396188" cy="10315066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Shape 136"/>
          <p:cNvSpPr/>
          <p:nvPr/>
        </p:nvSpPr>
        <p:spPr>
          <a:xfrm>
            <a:off x="5917671" y="708611"/>
            <a:ext cx="215869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93700" indent="-393700" algn="l">
              <a:spcBef>
                <a:spcPts val="1800"/>
              </a:spcBef>
              <a:buClr>
                <a:srgbClr val="929292"/>
              </a:buClr>
              <a:buSzPct val="65000"/>
              <a:buFont typeface="Zapf Dingbats"/>
              <a:buChar char="❖"/>
              <a:defRPr sz="3000" b="1">
                <a:solidFill>
                  <a:srgbClr val="9437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000" b="1">
                <a:solidFill>
                  <a:srgbClr val="9437FF"/>
                </a:solidFill>
              </a:rPr>
              <a:t>ÅNGEST</a:t>
            </a:r>
          </a:p>
        </p:txBody>
      </p:sp>
      <p:sp>
        <p:nvSpPr>
          <p:cNvPr id="137" name="Shape 137"/>
          <p:cNvSpPr/>
          <p:nvPr/>
        </p:nvSpPr>
        <p:spPr>
          <a:xfrm>
            <a:off x="368202" y="2513135"/>
            <a:ext cx="265987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93700" indent="-393700" algn="l">
              <a:spcBef>
                <a:spcPts val="1800"/>
              </a:spcBef>
              <a:buClr>
                <a:srgbClr val="929292"/>
              </a:buClr>
              <a:buSzPct val="65000"/>
              <a:buFont typeface="Zapf Dingbats"/>
              <a:buChar char="❖"/>
              <a:defRPr sz="3000" b="1">
                <a:solidFill>
                  <a:srgbClr val="FFFB00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000" b="1">
                <a:solidFill>
                  <a:srgbClr val="FFFB00"/>
                </a:solidFill>
              </a:rPr>
              <a:t>PARANOIA</a:t>
            </a:r>
          </a:p>
        </p:txBody>
      </p:sp>
      <p:sp>
        <p:nvSpPr>
          <p:cNvPr id="138" name="Shape 138"/>
          <p:cNvSpPr/>
          <p:nvPr/>
        </p:nvSpPr>
        <p:spPr>
          <a:xfrm>
            <a:off x="9653889" y="2326744"/>
            <a:ext cx="3047194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93700" indent="-393700" algn="l">
              <a:spcBef>
                <a:spcPts val="1800"/>
              </a:spcBef>
              <a:buClr>
                <a:srgbClr val="929292"/>
              </a:buClr>
              <a:buSzPct val="65000"/>
              <a:buFont typeface="Zapf Dingbats"/>
              <a:buChar char="❖"/>
              <a:defRPr sz="3000" b="1">
                <a:solidFill>
                  <a:srgbClr val="FF2F92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000" b="1">
                <a:solidFill>
                  <a:srgbClr val="FF2F92"/>
                </a:solidFill>
              </a:rPr>
              <a:t>DEPRESSION</a:t>
            </a:r>
          </a:p>
        </p:txBody>
      </p:sp>
      <p:sp>
        <p:nvSpPr>
          <p:cNvPr id="139" name="Shape 139"/>
          <p:cNvSpPr/>
          <p:nvPr/>
        </p:nvSpPr>
        <p:spPr>
          <a:xfrm>
            <a:off x="1588525" y="5372086"/>
            <a:ext cx="1947169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93700" indent="-393700" algn="l">
              <a:spcBef>
                <a:spcPts val="1800"/>
              </a:spcBef>
              <a:buClr>
                <a:srgbClr val="929292"/>
              </a:buClr>
              <a:buSzPct val="65000"/>
              <a:buFont typeface="Zapf Dingbats"/>
              <a:buChar char="❖"/>
              <a:defRPr sz="3000" b="1">
                <a:solidFill>
                  <a:srgbClr val="FF42E6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000" b="1">
                <a:solidFill>
                  <a:srgbClr val="FF42E6"/>
                </a:solidFill>
              </a:rPr>
              <a:t>KLÅDA</a:t>
            </a:r>
          </a:p>
        </p:txBody>
      </p:sp>
    </p:spTree>
  </p:cSld>
  <p:clrMapOvr>
    <a:masterClrMapping/>
  </p:clrMapOvr>
  <p:transition spd="med" advClick="0" advTm="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" presetClass="entr" presetSubtype="1" fill="hold" grpId="2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2" presetClass="entr" presetSubtype="1" fill="hold" grpId="3" nodeType="afterEffect">
                                  <p:stCondLst>
                                    <p:cond delay="2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750"/>
                            </p:stCondLst>
                            <p:childTnLst>
                              <p:par>
                                <p:cTn id="19" presetID="2" presetClass="entr" presetSubtype="1" fill="hold" grpId="4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250"/>
                            </p:stCondLst>
                            <p:childTnLst>
                              <p:par>
                                <p:cTn id="24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250"/>
                            </p:stCondLst>
                            <p:childTnLst>
                              <p:par>
                                <p:cTn id="27" presetID="22" presetClass="exit" presetSubtype="4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28" dur="3250" fill="hold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1" animBg="1" advAuto="0"/>
      <p:bldP spid="135" grpId="6" animBg="1" advAuto="0"/>
      <p:bldP spid="136" grpId="2" animBg="1" advAuto="0"/>
      <p:bldP spid="137" grpId="3" animBg="1" advAuto="0"/>
      <p:bldP spid="138" grpId="4" animBg="1" advAuto="0"/>
      <p:bldP spid="139" grpId="5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/>
        </p:nvSpPr>
        <p:spPr>
          <a:xfrm>
            <a:off x="508000" y="2171700"/>
            <a:ext cx="5676900" cy="508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>
            <a:spAutoFit/>
          </a:bodyPr>
          <a:lstStyle/>
          <a:p>
            <a:pPr lvl="0" algn="l">
              <a:lnSpc>
                <a:spcPct val="110000"/>
              </a:lnSpc>
              <a:defRPr i="1"/>
            </a:pPr>
            <a:endParaRPr/>
          </a:p>
        </p:txBody>
      </p:sp>
      <p:grpSp>
        <p:nvGrpSpPr>
          <p:cNvPr id="144" name="Group 144"/>
          <p:cNvGrpSpPr/>
          <p:nvPr/>
        </p:nvGrpSpPr>
        <p:grpSpPr>
          <a:xfrm>
            <a:off x="6691219" y="558799"/>
            <a:ext cx="5842001" cy="8661401"/>
            <a:chOff x="-127000" y="-88900"/>
            <a:chExt cx="5842000" cy="8661400"/>
          </a:xfrm>
        </p:grpSpPr>
        <p:pic>
          <p:nvPicPr>
            <p:cNvPr id="143" name="Cocain-poster Berlin 20-tal.jpg"/>
            <p:cNvPicPr/>
            <p:nvPr/>
          </p:nvPicPr>
          <p:blipFill>
            <a:blip r:embed="rId2">
              <a:extLst/>
            </a:blip>
            <a:srcRect l="3640" r="3640"/>
            <a:stretch>
              <a:fillRect/>
            </a:stretch>
          </p:blipFill>
          <p:spPr>
            <a:xfrm>
              <a:off x="0" y="0"/>
              <a:ext cx="5588000" cy="83312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2" name="Bilde 141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842000" cy="8661400"/>
            </a:xfrm>
            <a:prstGeom prst="rect">
              <a:avLst/>
            </a:prstGeom>
            <a:effectLst/>
          </p:spPr>
        </p:pic>
      </p:grpSp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xfrm>
            <a:off x="508000" y="2806700"/>
            <a:ext cx="4538231" cy="2032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D93E2B"/>
                </a:solidFill>
              </a:rPr>
              <a:t>På 1920-talet var allting glömt</a:t>
            </a:r>
          </a:p>
        </p:txBody>
      </p:sp>
      <p:sp>
        <p:nvSpPr>
          <p:cNvPr id="146" name="Shape 14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Jazzen och det nya, mer liberala kulturlivet skapade ny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efterfrågan på det vita pulvret.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Recept från läkare och apotekare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blev hårdvaluta.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xmlns:p14="http://schemas.microsoft.com/office/powerpoint/2010/main" spd="slow" advClick="1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xfrm>
            <a:off x="7034285" y="2116154"/>
            <a:ext cx="5462516" cy="3967146"/>
          </a:xfrm>
          <a:prstGeom prst="rect">
            <a:avLst/>
          </a:prstGeom>
        </p:spPr>
        <p:txBody>
          <a:bodyPr/>
          <a:lstStyle>
            <a:lvl1pPr defTabSz="572516">
              <a:spcBef>
                <a:spcPts val="1500"/>
              </a:spcBef>
              <a:defRPr sz="686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860">
                <a:solidFill>
                  <a:srgbClr val="D93E2B"/>
                </a:solidFill>
              </a:rPr>
              <a:t>Drogen spred sig till Skandinaviens huvudstäder</a:t>
            </a:r>
          </a:p>
        </p:txBody>
      </p:sp>
      <p:pic>
        <p:nvPicPr>
          <p:cNvPr id="149" name="Gösta Ekman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4434" y="726486"/>
            <a:ext cx="6024961" cy="8042013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50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7164" y="207242"/>
            <a:ext cx="6159501" cy="9080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blinds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/>
          </p:cNvSpPr>
          <p:nvPr>
            <p:ph type="title"/>
          </p:nvPr>
        </p:nvSpPr>
        <p:spPr>
          <a:xfrm>
            <a:off x="6597826" y="2232182"/>
            <a:ext cx="5898974" cy="5334039"/>
          </a:xfrm>
          <a:prstGeom prst="rect">
            <a:avLst/>
          </a:prstGeom>
        </p:spPr>
        <p:txBody>
          <a:bodyPr/>
          <a:lstStyle>
            <a:lvl1pPr algn="l" defTabSz="514095">
              <a:spcBef>
                <a:spcPts val="1400"/>
              </a:spcBef>
              <a:defRPr sz="5984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984">
                <a:solidFill>
                  <a:srgbClr val="D93E2B"/>
                </a:solidFill>
              </a:rPr>
              <a:t>Lagarna skärptes, rättsväsendet vaknade och kokainhandlarna hamnade i fängelse.</a:t>
            </a:r>
          </a:p>
        </p:txBody>
      </p:sp>
      <p:grpSp>
        <p:nvGrpSpPr>
          <p:cNvPr id="155" name="Group 155"/>
          <p:cNvGrpSpPr/>
          <p:nvPr/>
        </p:nvGrpSpPr>
        <p:grpSpPr>
          <a:xfrm rot="16185784">
            <a:off x="-1068117" y="1913540"/>
            <a:ext cx="8787292" cy="5971323"/>
            <a:chOff x="-127000" y="-88899"/>
            <a:chExt cx="8787290" cy="5971321"/>
          </a:xfrm>
        </p:grpSpPr>
        <p:pic>
          <p:nvPicPr>
            <p:cNvPr id="154" name="SCAN0152.jpg"/>
            <p:cNvPicPr/>
            <p:nvPr/>
          </p:nvPicPr>
          <p:blipFill>
            <a:blip r:embed="rId2">
              <a:extLst/>
            </a:blip>
            <a:srcRect l="29005" t="52401" r="10003" b="19843"/>
            <a:stretch>
              <a:fillRect/>
            </a:stretch>
          </p:blipFill>
          <p:spPr>
            <a:xfrm>
              <a:off x="-1" y="0"/>
              <a:ext cx="8533292" cy="564112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3" name="Bilde 152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1" y="-88901"/>
              <a:ext cx="8787292" cy="597132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slow">
    <p:blinds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Kokain omslag.png"/>
          <p:cNvPicPr/>
          <p:nvPr/>
        </p:nvPicPr>
        <p:blipFill>
          <a:blip r:embed="rId2">
            <a:extLst/>
          </a:blip>
          <a:srcRect l="1460" r="1460"/>
          <a:stretch>
            <a:fillRect/>
          </a:stretch>
        </p:blipFill>
        <p:spPr>
          <a:xfrm>
            <a:off x="3708399" y="704850"/>
            <a:ext cx="5588001" cy="8331200"/>
          </a:xfrm>
          <a:prstGeom prst="rect">
            <a:avLst/>
          </a:prstGeom>
          <a:ln w="12700">
            <a:solidFill/>
            <a:miter lim="400000"/>
          </a:ln>
          <a:effectLst>
            <a:outerShdw blurRad="355600" dist="139700" rotWithShape="0">
              <a:srgbClr val="000000">
                <a:alpha val="97019"/>
              </a:srgbClr>
            </a:outerShdw>
            <a:reflection stA="39505" endPos="40000" dir="5400000" sy="-100000" algn="bl" rotWithShape="0"/>
          </a:effectLst>
        </p:spPr>
      </p:pic>
    </p:spTree>
  </p:cSld>
  <p:clrMapOvr>
    <a:masterClrMapping/>
  </p:clrMapOvr>
  <p:transition spd="slow"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roup 159"/>
          <p:cNvGrpSpPr/>
          <p:nvPr/>
        </p:nvGrpSpPr>
        <p:grpSpPr>
          <a:xfrm>
            <a:off x="5608770" y="320191"/>
            <a:ext cx="6659743" cy="9113218"/>
            <a:chOff x="-127000" y="-88899"/>
            <a:chExt cx="6659741" cy="9113216"/>
          </a:xfrm>
        </p:grpSpPr>
        <p:pic>
          <p:nvPicPr>
            <p:cNvPr id="158" name="Cocaine Frankrike-filtered.jpeg"/>
            <p:cNvPicPr/>
            <p:nvPr/>
          </p:nvPicPr>
          <p:blipFill>
            <a:blip r:embed="rId2">
              <a:extLst/>
            </a:blip>
            <a:srcRect l="14616" t="1120" r="13552" b="390"/>
            <a:stretch>
              <a:fillRect/>
            </a:stretch>
          </p:blipFill>
          <p:spPr>
            <a:xfrm>
              <a:off x="0" y="0"/>
              <a:ext cx="6405742" cy="878301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7" name="Bilde 156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6659742" cy="9113217"/>
            </a:xfrm>
            <a:prstGeom prst="rect">
              <a:avLst/>
            </a:prstGeom>
            <a:effectLst/>
          </p:spPr>
        </p:pic>
      </p:grpSp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xfrm>
            <a:off x="373633" y="3479341"/>
            <a:ext cx="4874285" cy="4505669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100">
                <a:solidFill>
                  <a:srgbClr val="D93E2B"/>
                </a:solidFill>
              </a:rPr>
              <a:t>Återigen fick drogen dåligt rykte.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100">
                <a:solidFill>
                  <a:srgbClr val="D93E2B"/>
                </a:solidFill>
              </a:rPr>
              <a:t>Den andra kokain-vågen ebbade ut. 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/>
        </p:nvSpPr>
        <p:spPr>
          <a:xfrm>
            <a:off x="508000" y="6096000"/>
            <a:ext cx="7200900" cy="508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lvl="0" algn="l">
              <a:lnSpc>
                <a:spcPct val="110000"/>
              </a:lnSpc>
              <a:defRPr i="1"/>
            </a:pPr>
            <a:endParaRPr/>
          </a:p>
        </p:txBody>
      </p:sp>
      <p:grpSp>
        <p:nvGrpSpPr>
          <p:cNvPr id="165" name="Group 165"/>
          <p:cNvGrpSpPr/>
          <p:nvPr/>
        </p:nvGrpSpPr>
        <p:grpSpPr>
          <a:xfrm>
            <a:off x="2166031" y="411201"/>
            <a:ext cx="8698138" cy="6053100"/>
            <a:chOff x="-126999" y="-88900"/>
            <a:chExt cx="8698137" cy="6053098"/>
          </a:xfrm>
        </p:grpSpPr>
        <p:pic>
          <p:nvPicPr>
            <p:cNvPr id="164" name="pasted-image.tif"/>
            <p:cNvPicPr/>
            <p:nvPr/>
          </p:nvPicPr>
          <p:blipFill>
            <a:blip r:embed="rId2">
              <a:extLst/>
            </a:blip>
            <a:srcRect l="6427" t="10631" r="6427" b="4575"/>
            <a:stretch>
              <a:fillRect/>
            </a:stretch>
          </p:blipFill>
          <p:spPr>
            <a:xfrm>
              <a:off x="0" y="0"/>
              <a:ext cx="8444138" cy="572289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3" name="Bilde 162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8698138" cy="6053099"/>
            </a:xfrm>
            <a:prstGeom prst="rect">
              <a:avLst/>
            </a:prstGeom>
            <a:effectLst/>
          </p:spPr>
        </p:pic>
      </p:grpSp>
      <p:sp>
        <p:nvSpPr>
          <p:cNvPr id="166" name="Shape 1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Ett nytt medel tog över marknaden</a:t>
            </a:r>
          </a:p>
        </p:txBody>
      </p:sp>
      <p:sp>
        <p:nvSpPr>
          <p:cNvPr id="167" name="Shape 16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Amfetamin var billigare och gav en mer långvarig effekt. 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Här kunde historien ha slutat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" dur="1500" fill="hold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1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/>
        </p:nvSpPr>
        <p:spPr>
          <a:xfrm>
            <a:off x="508000" y="2171700"/>
            <a:ext cx="5676900" cy="508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>
            <a:spAutoFit/>
          </a:bodyPr>
          <a:lstStyle/>
          <a:p>
            <a:pPr lvl="0" algn="l">
              <a:lnSpc>
                <a:spcPct val="110000"/>
              </a:lnSpc>
              <a:defRPr i="1"/>
            </a:pPr>
            <a:endParaRPr/>
          </a:p>
        </p:txBody>
      </p:sp>
      <p:grpSp>
        <p:nvGrpSpPr>
          <p:cNvPr id="174" name="Group 174"/>
          <p:cNvGrpSpPr/>
          <p:nvPr/>
        </p:nvGrpSpPr>
        <p:grpSpPr>
          <a:xfrm>
            <a:off x="6691219" y="558799"/>
            <a:ext cx="5842001" cy="8661401"/>
            <a:chOff x="-127000" y="-88900"/>
            <a:chExt cx="5842000" cy="8661400"/>
          </a:xfrm>
        </p:grpSpPr>
        <p:pic>
          <p:nvPicPr>
            <p:cNvPr id="173" name="Studio 54.jpg"/>
            <p:cNvPicPr/>
            <p:nvPr/>
          </p:nvPicPr>
          <p:blipFill>
            <a:blip r:embed="rId2">
              <a:extLst/>
            </a:blip>
            <a:srcRect l="3051" r="3051"/>
            <a:stretch>
              <a:fillRect/>
            </a:stretch>
          </p:blipFill>
          <p:spPr>
            <a:xfrm>
              <a:off x="0" y="0"/>
              <a:ext cx="5588000" cy="83312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2" name="Bilde 171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842000" cy="8661400"/>
            </a:xfrm>
            <a:prstGeom prst="rect">
              <a:avLst/>
            </a:prstGeom>
            <a:effectLst/>
          </p:spPr>
        </p:pic>
      </p:grpSp>
      <p:sp>
        <p:nvSpPr>
          <p:cNvPr id="175" name="Shape 17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1400"/>
              </a:spcBef>
              <a:defRPr sz="520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8">
                <a:solidFill>
                  <a:srgbClr val="D93E2B"/>
                </a:solidFill>
              </a:rPr>
              <a:t>Men 40 år senare startade allt om på nytt</a:t>
            </a:r>
          </a:p>
        </p:txBody>
      </p:sp>
      <p:sp>
        <p:nvSpPr>
          <p:cNvPr id="176" name="Shape 17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414141"/>
                </a:solidFill>
              </a:rPr>
              <a:t>På 1970-talet återupptäckte New Yorks hipsters det vita pulvret. Passade som hand i handske med discokulturen. 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/>
        </p:nvSpPr>
        <p:spPr>
          <a:xfrm>
            <a:off x="508000" y="6096000"/>
            <a:ext cx="7200900" cy="508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lvl="0" algn="l">
              <a:lnSpc>
                <a:spcPct val="110000"/>
              </a:lnSpc>
              <a:defRPr i="1"/>
            </a:pPr>
            <a:endParaRPr/>
          </a:p>
        </p:txBody>
      </p:sp>
      <p:grpSp>
        <p:nvGrpSpPr>
          <p:cNvPr id="181" name="Group 181"/>
          <p:cNvGrpSpPr/>
          <p:nvPr/>
        </p:nvGrpSpPr>
        <p:grpSpPr>
          <a:xfrm>
            <a:off x="469900" y="544561"/>
            <a:ext cx="12065000" cy="5537201"/>
            <a:chOff x="-127000" y="-88900"/>
            <a:chExt cx="12065000" cy="5537200"/>
          </a:xfrm>
        </p:grpSpPr>
        <p:pic>
          <p:nvPicPr>
            <p:cNvPr id="180" name="White lines.jpg"/>
            <p:cNvPicPr/>
            <p:nvPr/>
          </p:nvPicPr>
          <p:blipFill>
            <a:blip r:embed="rId2">
              <a:extLst/>
            </a:blip>
            <a:srcRect t="15557" b="15557"/>
            <a:stretch>
              <a:fillRect/>
            </a:stretch>
          </p:blipFill>
          <p:spPr>
            <a:xfrm>
              <a:off x="0" y="0"/>
              <a:ext cx="11811000" cy="5207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9" name="Bilde 178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12065000" cy="5537200"/>
            </a:xfrm>
            <a:prstGeom prst="rect">
              <a:avLst/>
            </a:prstGeom>
            <a:effectLst/>
          </p:spPr>
        </p:pic>
      </p:grpSp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spcBef>
                <a:spcPts val="1300"/>
              </a:spcBef>
              <a:defRPr sz="6216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216">
                <a:solidFill>
                  <a:srgbClr val="D93E2B"/>
                </a:solidFill>
              </a:rPr>
              <a:t>En tredje kokain sköljer sedan dess över världen</a:t>
            </a:r>
          </a:p>
        </p:txBody>
      </p:sp>
      <p:sp>
        <p:nvSpPr>
          <p:cNvPr id="183" name="Shape 18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Filmstjärnor, artister, idrottsmän, politiker och andra framgångsrika människor har gett drogen ovärderlig PR. </a:t>
            </a:r>
          </a:p>
        </p:txBody>
      </p:sp>
    </p:spTree>
  </p:cSld>
  <p:clrMapOvr>
    <a:masterClrMapping/>
  </p:clrMapOvr>
  <p:transition spd="med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Kokain blev även gatans drog</a:t>
            </a:r>
          </a:p>
        </p:txBody>
      </p:sp>
      <p:sp>
        <p:nvSpPr>
          <p:cNvPr id="186" name="Shape 186"/>
          <p:cNvSpPr>
            <a:spLocks noGrp="1"/>
          </p:cNvSpPr>
          <p:nvPr>
            <p:ph type="body" idx="1"/>
          </p:nvPr>
        </p:nvSpPr>
        <p:spPr>
          <a:xfrm>
            <a:off x="6959600" y="209616"/>
            <a:ext cx="5816600" cy="624621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I mitten av 1980-talet exploderade en ny form av kokainkonsumtion i USA.  </a:t>
            </a:r>
          </a:p>
        </p:txBody>
      </p:sp>
      <p:grpSp>
        <p:nvGrpSpPr>
          <p:cNvPr id="189" name="Group 189"/>
          <p:cNvGrpSpPr/>
          <p:nvPr/>
        </p:nvGrpSpPr>
        <p:grpSpPr>
          <a:xfrm>
            <a:off x="326570" y="2444749"/>
            <a:ext cx="6558283" cy="6680383"/>
            <a:chOff x="-126999" y="-88900"/>
            <a:chExt cx="6558281" cy="6680381"/>
          </a:xfrm>
        </p:grpSpPr>
        <p:pic>
          <p:nvPicPr>
            <p:cNvPr id="188" name="pasted-image.tif"/>
            <p:cNvPicPr/>
            <p:nvPr/>
          </p:nvPicPr>
          <p:blipFill>
            <a:blip r:embed="rId2">
              <a:extLst/>
            </a:blip>
            <a:srcRect l="25648" r="10011"/>
            <a:stretch>
              <a:fillRect/>
            </a:stretch>
          </p:blipFill>
          <p:spPr>
            <a:xfrm>
              <a:off x="0" y="0"/>
              <a:ext cx="6304283" cy="635018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7" name="Bilde 186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6558283" cy="6680382"/>
            </a:xfrm>
            <a:prstGeom prst="rect">
              <a:avLst/>
            </a:prstGeom>
            <a:effectLst/>
          </p:spPr>
        </p:pic>
      </p:grpSp>
      <p:grpSp>
        <p:nvGrpSpPr>
          <p:cNvPr id="192" name="Group 192"/>
          <p:cNvGrpSpPr/>
          <p:nvPr/>
        </p:nvGrpSpPr>
        <p:grpSpPr>
          <a:xfrm>
            <a:off x="7335258" y="4654918"/>
            <a:ext cx="3913817" cy="4489083"/>
            <a:chOff x="-126999" y="-88899"/>
            <a:chExt cx="3913815" cy="4489081"/>
          </a:xfrm>
        </p:grpSpPr>
        <p:pic>
          <p:nvPicPr>
            <p:cNvPr id="191" name="pasted-image.tif"/>
            <p:cNvPicPr/>
            <p:nvPr/>
          </p:nvPicPr>
          <p:blipFill>
            <a:blip r:embed="rId4">
              <a:extLst/>
            </a:blip>
            <a:srcRect l="1187" r="1187"/>
            <a:stretch>
              <a:fillRect/>
            </a:stretch>
          </p:blipFill>
          <p:spPr>
            <a:xfrm>
              <a:off x="0" y="0"/>
              <a:ext cx="3659816" cy="415888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0" name="Bilde 189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27000" y="-88900"/>
              <a:ext cx="3913816" cy="448908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slow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/>
        </p:nvSpPr>
        <p:spPr>
          <a:xfrm>
            <a:off x="508000" y="6096000"/>
            <a:ext cx="7200900" cy="508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lvl="0" algn="l">
              <a:lnSpc>
                <a:spcPct val="110000"/>
              </a:lnSpc>
              <a:defRPr i="1"/>
            </a:pPr>
            <a:endParaRPr/>
          </a:p>
        </p:txBody>
      </p:sp>
      <p:grpSp>
        <p:nvGrpSpPr>
          <p:cNvPr id="197" name="Group 197"/>
          <p:cNvGrpSpPr/>
          <p:nvPr/>
        </p:nvGrpSpPr>
        <p:grpSpPr>
          <a:xfrm>
            <a:off x="469900" y="696961"/>
            <a:ext cx="12065000" cy="5537201"/>
            <a:chOff x="-127000" y="-88900"/>
            <a:chExt cx="12065000" cy="5537200"/>
          </a:xfrm>
        </p:grpSpPr>
        <p:pic>
          <p:nvPicPr>
            <p:cNvPr id="196" name="pasted-image.tif"/>
            <p:cNvPicPr/>
            <p:nvPr/>
          </p:nvPicPr>
          <p:blipFill>
            <a:blip r:embed="rId2">
              <a:extLst/>
            </a:blip>
            <a:srcRect t="13261" b="13261"/>
            <a:stretch>
              <a:fillRect/>
            </a:stretch>
          </p:blipFill>
          <p:spPr>
            <a:xfrm>
              <a:off x="0" y="0"/>
              <a:ext cx="11811000" cy="5207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5" name="Bilde 194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12065000" cy="5537200"/>
            </a:xfrm>
            <a:prstGeom prst="rect">
              <a:avLst/>
            </a:prstGeom>
            <a:effectLst/>
          </p:spPr>
        </p:pic>
      </p:grpSp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9148">
              <a:spcBef>
                <a:spcPts val="1500"/>
              </a:spcBef>
              <a:defRPr sz="658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580">
                <a:solidFill>
                  <a:srgbClr val="D93E2B"/>
                </a:solidFill>
              </a:rPr>
              <a:t>På 1980-talet fruktar man en kokainepidemi</a:t>
            </a:r>
          </a:p>
        </p:txBody>
      </p:sp>
      <p:sp>
        <p:nvSpPr>
          <p:cNvPr id="199" name="Shape 19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Bilden är att crack är så beroendeframkallande att    det inte går att stå emot.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/>
        </p:nvSpPr>
        <p:spPr>
          <a:xfrm>
            <a:off x="508000" y="6096000"/>
            <a:ext cx="7200900" cy="508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lvl="0" algn="l">
              <a:lnSpc>
                <a:spcPct val="110000"/>
              </a:lnSpc>
              <a:defRPr i="1"/>
            </a:pPr>
            <a:endParaRPr/>
          </a:p>
        </p:txBody>
      </p:sp>
      <p:grpSp>
        <p:nvGrpSpPr>
          <p:cNvPr id="204" name="Group 204"/>
          <p:cNvGrpSpPr/>
          <p:nvPr/>
        </p:nvGrpSpPr>
        <p:grpSpPr>
          <a:xfrm>
            <a:off x="2632752" y="423594"/>
            <a:ext cx="8201768" cy="6021197"/>
            <a:chOff x="-126999" y="-88900"/>
            <a:chExt cx="8201767" cy="6021195"/>
          </a:xfrm>
        </p:grpSpPr>
        <p:pic>
          <p:nvPicPr>
            <p:cNvPr id="203" name="Skärmavbild 2015-04-17 kl. 14.10.16.png"/>
            <p:cNvPicPr/>
            <p:nvPr/>
          </p:nvPicPr>
          <p:blipFill>
            <a:blip r:embed="rId2">
              <a:extLst/>
            </a:blip>
            <a:srcRect l="23649" t="17653" r="15528" b="12663"/>
            <a:stretch>
              <a:fillRect/>
            </a:stretch>
          </p:blipFill>
          <p:spPr>
            <a:xfrm>
              <a:off x="0" y="0"/>
              <a:ext cx="7947768" cy="569099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2" name="Bilde 201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8201768" cy="6021196"/>
            </a:xfrm>
            <a:prstGeom prst="rect">
              <a:avLst/>
            </a:prstGeom>
            <a:effectLst/>
          </p:spPr>
        </p:pic>
      </p:grpSp>
      <p:sp>
        <p:nvSpPr>
          <p:cNvPr id="205" name="Shape 2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49833">
              <a:spcBef>
                <a:spcPts val="1200"/>
              </a:spcBef>
              <a:defRPr sz="539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390">
                <a:solidFill>
                  <a:srgbClr val="D93E2B"/>
                </a:solidFill>
              </a:rPr>
              <a:t>Fortfarande dödar kokainet många amerikaner</a:t>
            </a:r>
          </a:p>
        </p:txBody>
      </p:sp>
      <p:sp>
        <p:nvSpPr>
          <p:cNvPr id="206" name="Shape 20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Den stora majoriteten dödsoffer är crack-konsumenter. Men toppen verkar ha passerats.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/>
        </p:nvSpPr>
        <p:spPr>
          <a:xfrm>
            <a:off x="508000" y="6096000"/>
            <a:ext cx="7200900" cy="508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lvl="0" algn="l">
              <a:lnSpc>
                <a:spcPct val="110000"/>
              </a:lnSpc>
              <a:defRPr i="1"/>
            </a:pPr>
            <a:endParaRPr/>
          </a:p>
        </p:txBody>
      </p:sp>
      <p:grpSp>
        <p:nvGrpSpPr>
          <p:cNvPr id="211" name="Group 211"/>
          <p:cNvGrpSpPr/>
          <p:nvPr/>
        </p:nvGrpSpPr>
        <p:grpSpPr>
          <a:xfrm>
            <a:off x="1405112" y="234808"/>
            <a:ext cx="9955415" cy="6159784"/>
            <a:chOff x="-127000" y="-88899"/>
            <a:chExt cx="9955414" cy="6159782"/>
          </a:xfrm>
        </p:grpSpPr>
        <p:pic>
          <p:nvPicPr>
            <p:cNvPr id="210" name="pasted-image.tif"/>
            <p:cNvPicPr/>
            <p:nvPr/>
          </p:nvPicPr>
          <p:blipFill>
            <a:blip r:embed="rId2">
              <a:extLst/>
            </a:blip>
            <a:srcRect t="276" b="6051"/>
            <a:stretch>
              <a:fillRect/>
            </a:stretch>
          </p:blipFill>
          <p:spPr>
            <a:xfrm>
              <a:off x="0" y="0"/>
              <a:ext cx="9701414" cy="582958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9" name="Bilde 208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1" y="-88900"/>
              <a:ext cx="9955415" cy="6159784"/>
            </a:xfrm>
            <a:prstGeom prst="rect">
              <a:avLst/>
            </a:prstGeom>
            <a:effectLst/>
          </p:spPr>
        </p:pic>
      </p:grpSp>
      <p:sp>
        <p:nvSpPr>
          <p:cNvPr id="212" name="Shape 2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9148">
              <a:spcBef>
                <a:spcPts val="1500"/>
              </a:spcBef>
              <a:defRPr sz="658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580">
                <a:solidFill>
                  <a:srgbClr val="D93E2B"/>
                </a:solidFill>
              </a:rPr>
              <a:t>Drogen har också spridit sig över världen</a:t>
            </a:r>
          </a:p>
        </p:txBody>
      </p:sp>
      <p:sp>
        <p:nvSpPr>
          <p:cNvPr id="213" name="Shape 2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Men i de flesta länder har färre en en procent av befolkningen tagit drogen det senaste året.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1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USA fortfarande största marknaden</a:t>
            </a:r>
          </a:p>
        </p:txBody>
      </p:sp>
      <p:grpSp>
        <p:nvGrpSpPr>
          <p:cNvPr id="218" name="Group 218"/>
          <p:cNvGrpSpPr/>
          <p:nvPr/>
        </p:nvGrpSpPr>
        <p:grpSpPr>
          <a:xfrm>
            <a:off x="2383002" y="2557818"/>
            <a:ext cx="7789766" cy="6399011"/>
            <a:chOff x="-126999" y="-88900"/>
            <a:chExt cx="7789764" cy="6399010"/>
          </a:xfrm>
        </p:grpSpPr>
        <p:pic>
          <p:nvPicPr>
            <p:cNvPr id="217" name="Skärmavbild 2015-04-17 kl. 13.06.51.png"/>
            <p:cNvPicPr/>
            <p:nvPr/>
          </p:nvPicPr>
          <p:blipFill>
            <a:blip r:embed="rId2">
              <a:extLst/>
            </a:blip>
            <a:srcRect l="27829" t="21578" r="17126" b="7494"/>
            <a:stretch>
              <a:fillRect/>
            </a:stretch>
          </p:blipFill>
          <p:spPr>
            <a:xfrm>
              <a:off x="0" y="0"/>
              <a:ext cx="7535765" cy="606881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6" name="Bilde 215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7789766" cy="6399011"/>
            </a:xfrm>
            <a:prstGeom prst="rect">
              <a:avLst/>
            </a:prstGeom>
            <a:effectLst/>
          </p:spPr>
        </p:pic>
      </p:grpSp>
      <p:pic>
        <p:nvPicPr>
          <p:cNvPr id="219" name="Bilde 218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33257" y="3416533"/>
            <a:ext cx="1216478" cy="97690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50" name="Kokainglitter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8703" y="-18257"/>
            <a:ext cx="14704829" cy="97901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roup 224"/>
          <p:cNvGrpSpPr/>
          <p:nvPr/>
        </p:nvGrpSpPr>
        <p:grpSpPr>
          <a:xfrm>
            <a:off x="5875342" y="2617189"/>
            <a:ext cx="5609093" cy="6162960"/>
            <a:chOff x="-127000" y="-88899"/>
            <a:chExt cx="5609091" cy="6162959"/>
          </a:xfrm>
        </p:grpSpPr>
        <p:pic>
          <p:nvPicPr>
            <p:cNvPr id="223" name="Skärmavbild 2015-04-17 kl. 13.19.58.png"/>
            <p:cNvPicPr/>
            <p:nvPr/>
          </p:nvPicPr>
          <p:blipFill>
            <a:blip r:embed="rId2">
              <a:extLst/>
            </a:blip>
            <a:srcRect l="34069" t="16751" r="22406" b="7397"/>
            <a:stretch>
              <a:fillRect/>
            </a:stretch>
          </p:blipFill>
          <p:spPr>
            <a:xfrm>
              <a:off x="0" y="0"/>
              <a:ext cx="5355092" cy="583276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2" name="Bilde 221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609092" cy="6162960"/>
            </a:xfrm>
            <a:prstGeom prst="rect">
              <a:avLst/>
            </a:prstGeom>
            <a:effectLst/>
          </p:spPr>
        </p:pic>
      </p:grpSp>
      <p:sp>
        <p:nvSpPr>
          <p:cNvPr id="225" name="Shape 225"/>
          <p:cNvSpPr>
            <a:spLocks noGrp="1"/>
          </p:cNvSpPr>
          <p:nvPr>
            <p:ph type="title"/>
          </p:nvPr>
        </p:nvSpPr>
        <p:spPr>
          <a:xfrm>
            <a:off x="508000" y="759614"/>
            <a:ext cx="11988800" cy="1219201"/>
          </a:xfrm>
          <a:prstGeom prst="rect">
            <a:avLst/>
          </a:prstGeom>
        </p:spPr>
        <p:txBody>
          <a:bodyPr/>
          <a:lstStyle>
            <a:lvl1pPr defTabSz="531622">
              <a:spcBef>
                <a:spcPts val="1400"/>
              </a:spcBef>
              <a:defRPr sz="618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88">
                <a:solidFill>
                  <a:srgbClr val="D93E2B"/>
                </a:solidFill>
              </a:rPr>
              <a:t>Men — kokain är inte längre lika trendigt</a:t>
            </a:r>
          </a:p>
        </p:txBody>
      </p:sp>
      <p:sp>
        <p:nvSpPr>
          <p:cNvPr id="226" name="Shape 226"/>
          <p:cNvSpPr>
            <a:spLocks noGrp="1"/>
          </p:cNvSpPr>
          <p:nvPr>
            <p:ph type="body" idx="1"/>
          </p:nvPr>
        </p:nvSpPr>
        <p:spPr>
          <a:xfrm>
            <a:off x="792392" y="2097079"/>
            <a:ext cx="4589905" cy="635000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Drogtester av USA:s arbetskraft visar en tydligt nedåtgående tendens.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/>
        </p:nvSpPr>
        <p:spPr>
          <a:xfrm>
            <a:off x="508000" y="6096000"/>
            <a:ext cx="7200900" cy="508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lvl="0" algn="l">
              <a:lnSpc>
                <a:spcPct val="110000"/>
              </a:lnSpc>
              <a:defRPr i="1"/>
            </a:pPr>
            <a:endParaRPr/>
          </a:p>
        </p:txBody>
      </p:sp>
      <p:grpSp>
        <p:nvGrpSpPr>
          <p:cNvPr id="231" name="Group 231"/>
          <p:cNvGrpSpPr/>
          <p:nvPr/>
        </p:nvGrpSpPr>
        <p:grpSpPr>
          <a:xfrm>
            <a:off x="2385577" y="482600"/>
            <a:ext cx="8233646" cy="5537200"/>
            <a:chOff x="-127000" y="-88900"/>
            <a:chExt cx="8233645" cy="5537200"/>
          </a:xfrm>
        </p:grpSpPr>
        <p:pic>
          <p:nvPicPr>
            <p:cNvPr id="230" name="Skärmavbild 2015-04-17 kl. 14.21.19.png"/>
            <p:cNvPicPr/>
            <p:nvPr/>
          </p:nvPicPr>
          <p:blipFill>
            <a:blip r:embed="rId2">
              <a:extLst/>
            </a:blip>
            <a:srcRect l="5892" t="16650" r="23766" b="9909"/>
            <a:stretch>
              <a:fillRect/>
            </a:stretch>
          </p:blipFill>
          <p:spPr>
            <a:xfrm>
              <a:off x="0" y="0"/>
              <a:ext cx="7979646" cy="5207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9" name="Bilde 228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8233646" cy="5537200"/>
            </a:xfrm>
            <a:prstGeom prst="rect">
              <a:avLst/>
            </a:prstGeom>
            <a:effectLst/>
          </p:spPr>
        </p:pic>
      </p:grpSp>
      <p:sp>
        <p:nvSpPr>
          <p:cNvPr id="232" name="Shape 2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49833">
              <a:spcBef>
                <a:spcPts val="1200"/>
              </a:spcBef>
              <a:defRPr sz="539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390">
                <a:solidFill>
                  <a:srgbClr val="D93E2B"/>
                </a:solidFill>
              </a:rPr>
              <a:t>Relativt höga dödstal i Spanien och Storbritannien</a:t>
            </a:r>
          </a:p>
        </p:txBody>
      </p:sp>
      <p:sp>
        <p:nvSpPr>
          <p:cNvPr id="233" name="Shape 2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Men även här är    		trenden nedåtgående.</a:t>
            </a:r>
          </a:p>
        </p:txBody>
      </p:sp>
    </p:spTree>
  </p:cSld>
  <p:clrMapOvr>
    <a:masterClrMapping/>
  </p:clrMapOvr>
  <p:transition spd="slow">
    <p:pu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/>
        </p:nvSpPr>
        <p:spPr>
          <a:xfrm>
            <a:off x="508000" y="6096000"/>
            <a:ext cx="7200900" cy="508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lvl="0" algn="l">
              <a:lnSpc>
                <a:spcPct val="110000"/>
              </a:lnSpc>
              <a:defRPr i="1"/>
            </a:pPr>
            <a:endParaRPr/>
          </a:p>
        </p:txBody>
      </p:sp>
      <p:grpSp>
        <p:nvGrpSpPr>
          <p:cNvPr id="238" name="Group 238"/>
          <p:cNvGrpSpPr/>
          <p:nvPr/>
        </p:nvGrpSpPr>
        <p:grpSpPr>
          <a:xfrm>
            <a:off x="2494684" y="603023"/>
            <a:ext cx="8232246" cy="5843635"/>
            <a:chOff x="-126999" y="-88900"/>
            <a:chExt cx="8232244" cy="5843633"/>
          </a:xfrm>
        </p:grpSpPr>
        <p:pic>
          <p:nvPicPr>
            <p:cNvPr id="237" name="Skärmavbild 2015-04-17 kl. 14.17.40.png"/>
            <p:cNvPicPr/>
            <p:nvPr/>
          </p:nvPicPr>
          <p:blipFill>
            <a:blip r:embed="rId2">
              <a:extLst/>
            </a:blip>
            <a:srcRect l="7109" t="14872" r="21985" b="6728"/>
            <a:stretch>
              <a:fillRect/>
            </a:stretch>
          </p:blipFill>
          <p:spPr>
            <a:xfrm>
              <a:off x="0" y="0"/>
              <a:ext cx="7978245" cy="551343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6" name="Bilde 235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8232246" cy="5843634"/>
            </a:xfrm>
            <a:prstGeom prst="rect">
              <a:avLst/>
            </a:prstGeom>
            <a:effectLst/>
          </p:spPr>
        </p:pic>
      </p:grpSp>
      <p:sp>
        <p:nvSpPr>
          <p:cNvPr id="239" name="Shape 2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Även i övrigt 			låga dödstal</a:t>
            </a:r>
          </a:p>
        </p:txBody>
      </p:sp>
      <p:sp>
        <p:nvSpPr>
          <p:cNvPr id="240" name="Shape 2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Förklaringen: Crack är fortfarande extremt ovanlig.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/>
        </p:nvSpPr>
        <p:spPr>
          <a:xfrm>
            <a:off x="508000" y="6096000"/>
            <a:ext cx="7200900" cy="508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lvl="0" algn="l">
              <a:lnSpc>
                <a:spcPct val="110000"/>
              </a:lnSpc>
              <a:defRPr i="1"/>
            </a:pPr>
            <a:endParaRPr/>
          </a:p>
        </p:txBody>
      </p:sp>
      <p:grpSp>
        <p:nvGrpSpPr>
          <p:cNvPr id="245" name="Group 245"/>
          <p:cNvGrpSpPr/>
          <p:nvPr/>
        </p:nvGrpSpPr>
        <p:grpSpPr>
          <a:xfrm>
            <a:off x="1946616" y="117638"/>
            <a:ext cx="8511676" cy="6087607"/>
            <a:chOff x="-127000" y="-88900"/>
            <a:chExt cx="8511675" cy="6087605"/>
          </a:xfrm>
        </p:grpSpPr>
        <p:pic>
          <p:nvPicPr>
            <p:cNvPr id="244" name="pasted-image.tif"/>
            <p:cNvPicPr/>
            <p:nvPr/>
          </p:nvPicPr>
          <p:blipFill>
            <a:blip r:embed="rId2">
              <a:extLst/>
            </a:blip>
            <a:srcRect l="68989" t="595" r="1264" b="67075"/>
            <a:stretch>
              <a:fillRect/>
            </a:stretch>
          </p:blipFill>
          <p:spPr>
            <a:xfrm>
              <a:off x="0" y="0"/>
              <a:ext cx="8257676" cy="57574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3" name="Bilde 242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8511676" cy="6087606"/>
            </a:xfrm>
            <a:prstGeom prst="rect">
              <a:avLst/>
            </a:prstGeom>
            <a:effectLst/>
          </p:spPr>
        </p:pic>
      </p:grpSp>
      <p:sp>
        <p:nvSpPr>
          <p:cNvPr id="246" name="Shape 246"/>
          <p:cNvSpPr>
            <a:spLocks noGrp="1"/>
          </p:cNvSpPr>
          <p:nvPr>
            <p:ph type="title"/>
          </p:nvPr>
        </p:nvSpPr>
        <p:spPr>
          <a:xfrm>
            <a:off x="507305" y="6673850"/>
            <a:ext cx="7200901" cy="2413000"/>
          </a:xfrm>
          <a:prstGeom prst="rect">
            <a:avLst/>
          </a:prstGeom>
        </p:spPr>
        <p:txBody>
          <a:bodyPr/>
          <a:lstStyle>
            <a:lvl1pPr defTabSz="449833">
              <a:spcBef>
                <a:spcPts val="1200"/>
              </a:spcBef>
              <a:defRPr sz="539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390">
                <a:solidFill>
                  <a:srgbClr val="D93E2B"/>
                </a:solidFill>
              </a:rPr>
              <a:t>I Skandinavien är konsumtionen fortfarande relativt låg </a:t>
            </a:r>
          </a:p>
        </p:txBody>
      </p:sp>
      <p:sp>
        <p:nvSpPr>
          <p:cNvPr id="247" name="Shape 24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Högst siffror i Spanien, Italien, Irland, Storbritanninen, Nederländerna och Cypern.</a:t>
            </a:r>
          </a:p>
        </p:txBody>
      </p:sp>
      <p:grpSp>
        <p:nvGrpSpPr>
          <p:cNvPr id="250" name="Group 250"/>
          <p:cNvGrpSpPr/>
          <p:nvPr/>
        </p:nvGrpSpPr>
        <p:grpSpPr>
          <a:xfrm>
            <a:off x="2122069" y="4172373"/>
            <a:ext cx="2276427" cy="1779743"/>
            <a:chOff x="-127000" y="-88899"/>
            <a:chExt cx="2276425" cy="1779741"/>
          </a:xfrm>
        </p:grpSpPr>
        <p:pic>
          <p:nvPicPr>
            <p:cNvPr id="249" name="pasted-image.tif"/>
            <p:cNvPicPr/>
            <p:nvPr/>
          </p:nvPicPr>
          <p:blipFill>
            <a:blip r:embed="rId2">
              <a:extLst/>
            </a:blip>
            <a:srcRect t="66921" r="79153" b="9786"/>
            <a:stretch>
              <a:fillRect/>
            </a:stretch>
          </p:blipFill>
          <p:spPr>
            <a:xfrm>
              <a:off x="0" y="0"/>
              <a:ext cx="2022426" cy="14495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8" name="Bilde 247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27001" y="-88900"/>
              <a:ext cx="2276427" cy="177974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slow">
    <p:fade thruBlk="1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" grpId="1" animBg="1" advAuto="0"/>
      <p:bldP spid="250" grpId="2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/>
        </p:nvSpPr>
        <p:spPr>
          <a:xfrm>
            <a:off x="508000" y="6096000"/>
            <a:ext cx="7200900" cy="508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lvl="0" algn="l">
              <a:lnSpc>
                <a:spcPct val="110000"/>
              </a:lnSpc>
              <a:defRPr i="1"/>
            </a:pPr>
            <a:endParaRPr/>
          </a:p>
        </p:txBody>
      </p:sp>
      <p:grpSp>
        <p:nvGrpSpPr>
          <p:cNvPr id="255" name="Group 255"/>
          <p:cNvGrpSpPr/>
          <p:nvPr/>
        </p:nvGrpSpPr>
        <p:grpSpPr>
          <a:xfrm>
            <a:off x="469900" y="544561"/>
            <a:ext cx="12065000" cy="5537201"/>
            <a:chOff x="-127000" y="-88900"/>
            <a:chExt cx="12065000" cy="5537200"/>
          </a:xfrm>
        </p:grpSpPr>
        <p:pic>
          <p:nvPicPr>
            <p:cNvPr id="254" name="pasted-image.tif"/>
            <p:cNvPicPr/>
            <p:nvPr/>
          </p:nvPicPr>
          <p:blipFill>
            <a:blip r:embed="rId2">
              <a:extLst/>
            </a:blip>
            <a:srcRect t="16959" b="16959"/>
            <a:stretch>
              <a:fillRect/>
            </a:stretch>
          </p:blipFill>
          <p:spPr>
            <a:xfrm>
              <a:off x="0" y="0"/>
              <a:ext cx="11811000" cy="5207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3" name="Bilde 252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12065000" cy="5537200"/>
            </a:xfrm>
            <a:prstGeom prst="rect">
              <a:avLst/>
            </a:prstGeom>
            <a:effectLst/>
          </p:spPr>
        </p:pic>
      </p:grpSp>
      <p:sp>
        <p:nvSpPr>
          <p:cNvPr id="256" name="Shape 2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Men avloppet		 ljuger inte</a:t>
            </a:r>
          </a:p>
        </p:txBody>
      </p:sp>
      <p:sp>
        <p:nvSpPr>
          <p:cNvPr id="257" name="Shape 2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I Oslo konsumeras cirka 7000 doser kokain varje dag. Mer än i Stockholm, mindre än i Köpenhamn.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90450" y="-126888"/>
            <a:ext cx="17655482" cy="99239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/>
        </p:nvSpPr>
        <p:spPr>
          <a:xfrm>
            <a:off x="508000" y="6096000"/>
            <a:ext cx="7200900" cy="508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lvl="0" algn="l">
              <a:lnSpc>
                <a:spcPct val="110000"/>
              </a:lnSpc>
              <a:defRPr i="1"/>
            </a:pPr>
            <a:endParaRPr/>
          </a:p>
        </p:txBody>
      </p:sp>
      <p:grpSp>
        <p:nvGrpSpPr>
          <p:cNvPr id="264" name="Group 264"/>
          <p:cNvGrpSpPr/>
          <p:nvPr/>
        </p:nvGrpSpPr>
        <p:grpSpPr>
          <a:xfrm>
            <a:off x="923796" y="198139"/>
            <a:ext cx="11141205" cy="6360122"/>
            <a:chOff x="-126999" y="-88899"/>
            <a:chExt cx="11141203" cy="6360120"/>
          </a:xfrm>
        </p:grpSpPr>
        <p:pic>
          <p:nvPicPr>
            <p:cNvPr id="263" name="Kokain och champagne.jpg"/>
            <p:cNvPicPr/>
            <p:nvPr/>
          </p:nvPicPr>
          <p:blipFill>
            <a:blip r:embed="rId2">
              <a:extLst/>
            </a:blip>
            <a:srcRect t="8482" b="8482"/>
            <a:stretch>
              <a:fillRect/>
            </a:stretch>
          </p:blipFill>
          <p:spPr>
            <a:xfrm>
              <a:off x="0" y="0"/>
              <a:ext cx="10887204" cy="602992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2" name="Bilde 261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11141205" cy="6360121"/>
            </a:xfrm>
            <a:prstGeom prst="rect">
              <a:avLst/>
            </a:prstGeom>
            <a:effectLst/>
          </p:spPr>
        </p:pic>
      </p:grpSp>
      <p:sp>
        <p:nvSpPr>
          <p:cNvPr id="265" name="Shape 2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”Lite kola sätter guldkant på festen”</a:t>
            </a:r>
          </a:p>
        </p:txBody>
      </p:sp>
      <p:sp>
        <p:nvSpPr>
          <p:cNvPr id="266" name="Shape 26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Några strängar på bordet gör för en del hela skillnaden. Plötsligt är man ”in with the in-crowd”.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" grpId="1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/>
        </p:nvSpPr>
        <p:spPr>
          <a:xfrm>
            <a:off x="508000" y="6096000"/>
            <a:ext cx="7200900" cy="508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lvl="0" algn="l">
              <a:lnSpc>
                <a:spcPct val="110000"/>
              </a:lnSpc>
              <a:defRPr i="1"/>
            </a:pPr>
            <a:endParaRPr/>
          </a:p>
        </p:txBody>
      </p:sp>
      <p:grpSp>
        <p:nvGrpSpPr>
          <p:cNvPr id="271" name="Group 271"/>
          <p:cNvGrpSpPr/>
          <p:nvPr/>
        </p:nvGrpSpPr>
        <p:grpSpPr>
          <a:xfrm>
            <a:off x="469900" y="544561"/>
            <a:ext cx="12065000" cy="5537201"/>
            <a:chOff x="-127000" y="-88900"/>
            <a:chExt cx="12065000" cy="5537200"/>
          </a:xfrm>
        </p:grpSpPr>
        <p:pic>
          <p:nvPicPr>
            <p:cNvPr id="270" name="pasted-image.tif"/>
            <p:cNvPicPr/>
            <p:nvPr/>
          </p:nvPicPr>
          <p:blipFill>
            <a:blip r:embed="rId2">
              <a:extLst/>
            </a:blip>
            <a:srcRect t="10637" b="10637"/>
            <a:stretch>
              <a:fillRect/>
            </a:stretch>
          </p:blipFill>
          <p:spPr>
            <a:xfrm>
              <a:off x="0" y="0"/>
              <a:ext cx="11811000" cy="5207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9" name="Bilde 268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12065000" cy="5537200"/>
            </a:xfrm>
            <a:prstGeom prst="rect">
              <a:avLst/>
            </a:prstGeom>
            <a:effectLst/>
          </p:spPr>
        </p:pic>
      </p:grpSp>
      <p:sp>
        <p:nvSpPr>
          <p:cNvPr id="272" name="Shape 2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spcBef>
                <a:spcPts val="1300"/>
              </a:spcBef>
              <a:defRPr sz="602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20">
                <a:solidFill>
                  <a:srgbClr val="D93E2B"/>
                </a:solidFill>
              </a:rPr>
              <a:t>Det höga priset ett sätt att manifestera framgång</a:t>
            </a:r>
          </a:p>
        </p:txBody>
      </p:sp>
      <p:sp>
        <p:nvSpPr>
          <p:cNvPr id="273" name="Shape 27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Fast är kokain verkligen lika dyrt idag som det har varit?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/>
        </p:nvSpPr>
        <p:spPr>
          <a:xfrm>
            <a:off x="508000" y="6096000"/>
            <a:ext cx="7200900" cy="508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lvl="0" algn="l">
              <a:lnSpc>
                <a:spcPct val="110000"/>
              </a:lnSpc>
              <a:defRPr i="1"/>
            </a:pPr>
            <a:endParaRPr/>
          </a:p>
        </p:txBody>
      </p:sp>
      <p:grpSp>
        <p:nvGrpSpPr>
          <p:cNvPr id="278" name="Group 278"/>
          <p:cNvGrpSpPr/>
          <p:nvPr/>
        </p:nvGrpSpPr>
        <p:grpSpPr>
          <a:xfrm>
            <a:off x="469900" y="544561"/>
            <a:ext cx="12065000" cy="5537201"/>
            <a:chOff x="-127000" y="-88900"/>
            <a:chExt cx="12065000" cy="5537200"/>
          </a:xfrm>
        </p:grpSpPr>
        <p:pic>
          <p:nvPicPr>
            <p:cNvPr id="277" name="Gateway theory.jpg"/>
            <p:cNvPicPr/>
            <p:nvPr/>
          </p:nvPicPr>
          <p:blipFill>
            <a:blip r:embed="rId2">
              <a:extLst/>
            </a:blip>
            <a:srcRect t="7101" b="7101"/>
            <a:stretch>
              <a:fillRect/>
            </a:stretch>
          </p:blipFill>
          <p:spPr>
            <a:xfrm>
              <a:off x="0" y="0"/>
              <a:ext cx="11811000" cy="5207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6" name="Bilde 275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12065000" cy="5537200"/>
            </a:xfrm>
            <a:prstGeom prst="rect">
              <a:avLst/>
            </a:prstGeom>
            <a:effectLst/>
          </p:spPr>
        </p:pic>
      </p:grpSp>
      <p:sp>
        <p:nvSpPr>
          <p:cNvPr id="279" name="Shape 27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4095">
              <a:spcBef>
                <a:spcPts val="1400"/>
              </a:spcBef>
              <a:defRPr sz="616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60">
                <a:solidFill>
                  <a:srgbClr val="D93E2B"/>
                </a:solidFill>
              </a:rPr>
              <a:t>Hur introduceras kokain i människors liv?</a:t>
            </a:r>
          </a:p>
        </p:txBody>
      </p:sp>
      <p:sp>
        <p:nvSpPr>
          <p:cNvPr id="280" name="Shape 28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Gateway-teorin pekar ut cannabisrökning som en riskfaktor. Men är det så enkelt?</a:t>
            </a:r>
          </a:p>
        </p:txBody>
      </p:sp>
      <p:sp>
        <p:nvSpPr>
          <p:cNvPr id="281" name="Shape 281"/>
          <p:cNvSpPr/>
          <p:nvPr/>
        </p:nvSpPr>
        <p:spPr>
          <a:xfrm>
            <a:off x="8151497" y="2678161"/>
            <a:ext cx="1646244" cy="11597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63500">
            <a:solidFill>
              <a:srgbClr val="87312B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in)">
                                      <p:cBhvr>
                                        <p:cTn id="7" dur="3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" grpId="2" animBg="1" advAuto="0"/>
      <p:bldP spid="281" grpId="1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/>
        </p:nvSpPr>
        <p:spPr>
          <a:xfrm>
            <a:off x="508000" y="6096000"/>
            <a:ext cx="7200900" cy="508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lvl="0" algn="l">
              <a:lnSpc>
                <a:spcPct val="110000"/>
              </a:lnSpc>
              <a:defRPr i="1"/>
            </a:pPr>
            <a:endParaRPr/>
          </a:p>
        </p:txBody>
      </p:sp>
      <p:grpSp>
        <p:nvGrpSpPr>
          <p:cNvPr id="286" name="Group 286"/>
          <p:cNvGrpSpPr/>
          <p:nvPr/>
        </p:nvGrpSpPr>
        <p:grpSpPr>
          <a:xfrm>
            <a:off x="469900" y="544561"/>
            <a:ext cx="12065000" cy="5537201"/>
            <a:chOff x="-127000" y="-88900"/>
            <a:chExt cx="12065000" cy="5537200"/>
          </a:xfrm>
        </p:grpSpPr>
        <p:pic>
          <p:nvPicPr>
            <p:cNvPr id="285" name="Ungdomar vid bardisk.jpg"/>
            <p:cNvPicPr/>
            <p:nvPr/>
          </p:nvPicPr>
          <p:blipFill>
            <a:blip r:embed="rId2">
              <a:extLst/>
            </a:blip>
            <a:srcRect t="16925" b="16925"/>
            <a:stretch>
              <a:fillRect/>
            </a:stretch>
          </p:blipFill>
          <p:spPr>
            <a:xfrm>
              <a:off x="0" y="0"/>
              <a:ext cx="11811000" cy="5207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4" name="Bilde 283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12065000" cy="5537200"/>
            </a:xfrm>
            <a:prstGeom prst="rect">
              <a:avLst/>
            </a:prstGeom>
            <a:effectLst/>
          </p:spPr>
        </p:pic>
      </p:grpSp>
      <p:sp>
        <p:nvSpPr>
          <p:cNvPr id="287" name="Shape 2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”Någon som är sugen på en lina?”</a:t>
            </a:r>
          </a:p>
        </p:txBody>
      </p:sp>
      <p:sp>
        <p:nvSpPr>
          <p:cNvPr id="288" name="Shape 28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279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90">
                <a:solidFill>
                  <a:srgbClr val="414141"/>
                </a:solidFill>
              </a:rPr>
              <a:t>När unga dricker mer och oftare blir kokain för vissa en naturlig förlängning av partynatten.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4"/>
          <p:cNvGrpSpPr/>
          <p:nvPr/>
        </p:nvGrpSpPr>
        <p:grpSpPr>
          <a:xfrm>
            <a:off x="431800" y="514350"/>
            <a:ext cx="5842000" cy="8724900"/>
            <a:chOff x="-127000" y="-88900"/>
            <a:chExt cx="5842000" cy="8724900"/>
          </a:xfrm>
        </p:grpSpPr>
        <p:pic>
          <p:nvPicPr>
            <p:cNvPr id="53" name="Whitney.png"/>
            <p:cNvPicPr/>
            <p:nvPr/>
          </p:nvPicPr>
          <p:blipFill>
            <a:blip r:embed="rId2">
              <a:extLst/>
            </a:blip>
            <a:srcRect l="19067" r="19067"/>
            <a:stretch>
              <a:fillRect/>
            </a:stretch>
          </p:blipFill>
          <p:spPr>
            <a:xfrm>
              <a:off x="0" y="0"/>
              <a:ext cx="5588000" cy="83947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2" name="Bilde 51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842000" cy="8724900"/>
            </a:xfrm>
            <a:prstGeom prst="rect">
              <a:avLst/>
            </a:prstGeom>
            <a:effectLst/>
          </p:spPr>
        </p:pic>
      </p:grpSp>
      <p:grpSp>
        <p:nvGrpSpPr>
          <p:cNvPr id="57" name="Group 57"/>
          <p:cNvGrpSpPr/>
          <p:nvPr/>
        </p:nvGrpSpPr>
        <p:grpSpPr>
          <a:xfrm>
            <a:off x="6729319" y="4683899"/>
            <a:ext cx="5753101" cy="4559301"/>
            <a:chOff x="-127000" y="-88900"/>
            <a:chExt cx="5753100" cy="4559300"/>
          </a:xfrm>
        </p:grpSpPr>
        <p:pic>
          <p:nvPicPr>
            <p:cNvPr id="56" name="Charlie_Sheen.jpg"/>
            <p:cNvPicPr/>
            <p:nvPr/>
          </p:nvPicPr>
          <p:blipFill>
            <a:blip r:embed="rId4">
              <a:extLst/>
            </a:blip>
            <a:srcRect t="19237" b="19237"/>
            <a:stretch>
              <a:fillRect/>
            </a:stretch>
          </p:blipFill>
          <p:spPr>
            <a:xfrm>
              <a:off x="0" y="0"/>
              <a:ext cx="5499100" cy="42291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5" name="Bilde 54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27000" y="-88900"/>
              <a:ext cx="5753100" cy="4559300"/>
            </a:xfrm>
            <a:prstGeom prst="rect">
              <a:avLst/>
            </a:prstGeom>
            <a:effectLst/>
          </p:spPr>
        </p:pic>
      </p:grpSp>
      <p:grpSp>
        <p:nvGrpSpPr>
          <p:cNvPr id="60" name="Group 60"/>
          <p:cNvGrpSpPr/>
          <p:nvPr/>
        </p:nvGrpSpPr>
        <p:grpSpPr>
          <a:xfrm>
            <a:off x="6729319" y="520700"/>
            <a:ext cx="5753101" cy="3860800"/>
            <a:chOff x="-127000" y="-88900"/>
            <a:chExt cx="5753100" cy="3860800"/>
          </a:xfrm>
        </p:grpSpPr>
        <p:pic>
          <p:nvPicPr>
            <p:cNvPr id="59" name="Lindsay Lohan.jpg"/>
            <p:cNvPicPr/>
            <p:nvPr/>
          </p:nvPicPr>
          <p:blipFill>
            <a:blip r:embed="rId6">
              <a:extLst/>
            </a:blip>
            <a:srcRect t="23034" b="23034"/>
            <a:stretch>
              <a:fillRect/>
            </a:stretch>
          </p:blipFill>
          <p:spPr>
            <a:xfrm>
              <a:off x="0" y="0"/>
              <a:ext cx="5499100" cy="3530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8" name="Bilde 57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27000" y="-88900"/>
              <a:ext cx="5753100" cy="3860800"/>
            </a:xfrm>
            <a:prstGeom prst="rect">
              <a:avLst/>
            </a:prstGeom>
            <a:effectLst/>
          </p:spPr>
        </p:pic>
      </p:grpSp>
      <p:sp>
        <p:nvSpPr>
          <p:cNvPr id="61" name="Shape 61"/>
          <p:cNvSpPr/>
          <p:nvPr/>
        </p:nvSpPr>
        <p:spPr>
          <a:xfrm>
            <a:off x="3591269" y="4000500"/>
            <a:ext cx="5822262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4900"/>
              <a:t>Starkt vanebildande</a:t>
            </a:r>
          </a:p>
        </p:txBody>
      </p:sp>
      <p:sp>
        <p:nvSpPr>
          <p:cNvPr id="62" name="Shape 62"/>
          <p:cNvSpPr/>
          <p:nvPr/>
        </p:nvSpPr>
        <p:spPr>
          <a:xfrm>
            <a:off x="1663517" y="6173255"/>
            <a:ext cx="9676086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4900"/>
              <a:t>Personlighet och talang raderas ut</a:t>
            </a:r>
          </a:p>
        </p:txBody>
      </p:sp>
      <p:sp>
        <p:nvSpPr>
          <p:cNvPr id="63" name="Shape 63"/>
          <p:cNvSpPr/>
          <p:nvPr/>
        </p:nvSpPr>
        <p:spPr>
          <a:xfrm>
            <a:off x="3351141" y="5042512"/>
            <a:ext cx="6300838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4900"/>
              <a:t>Tillvaron tappar färg  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1" animBg="1" advAuto="0"/>
      <p:bldP spid="62" grpId="3" animBg="1" advAuto="0"/>
      <p:bldP spid="63" grpId="2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roup 292"/>
          <p:cNvGrpSpPr/>
          <p:nvPr/>
        </p:nvGrpSpPr>
        <p:grpSpPr>
          <a:xfrm>
            <a:off x="148729" y="1829983"/>
            <a:ext cx="6535142" cy="6526644"/>
            <a:chOff x="-126999" y="-88900"/>
            <a:chExt cx="6535141" cy="6526642"/>
          </a:xfrm>
        </p:grpSpPr>
        <p:pic>
          <p:nvPicPr>
            <p:cNvPr id="291" name="Skärmavbild 2015-04-13 kl. 11.08.29.png"/>
            <p:cNvPicPr/>
            <p:nvPr/>
          </p:nvPicPr>
          <p:blipFill>
            <a:blip r:embed="rId2">
              <a:extLst/>
            </a:blip>
            <a:srcRect l="38407" t="17050" r="17557" b="13445"/>
            <a:stretch>
              <a:fillRect/>
            </a:stretch>
          </p:blipFill>
          <p:spPr>
            <a:xfrm>
              <a:off x="0" y="0"/>
              <a:ext cx="6281142" cy="61964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0" name="Bilde 289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6535142" cy="6526643"/>
            </a:xfrm>
            <a:prstGeom prst="rect">
              <a:avLst/>
            </a:prstGeom>
            <a:effectLst/>
          </p:spPr>
        </p:pic>
      </p:grpSp>
      <p:sp>
        <p:nvSpPr>
          <p:cNvPr id="293" name="Shape 293"/>
          <p:cNvSpPr>
            <a:spLocks noGrp="1"/>
          </p:cNvSpPr>
          <p:nvPr>
            <p:ph type="title"/>
          </p:nvPr>
        </p:nvSpPr>
        <p:spPr>
          <a:xfrm>
            <a:off x="6731000" y="2408619"/>
            <a:ext cx="5765800" cy="2414029"/>
          </a:xfrm>
          <a:prstGeom prst="rect">
            <a:avLst/>
          </a:prstGeom>
        </p:spPr>
        <p:txBody>
          <a:bodyPr/>
          <a:lstStyle>
            <a:lvl1pPr defTabSz="519937">
              <a:spcBef>
                <a:spcPts val="1400"/>
              </a:spcBef>
              <a:defRPr sz="623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230">
                <a:solidFill>
                  <a:srgbClr val="D93E2B"/>
                </a:solidFill>
              </a:rPr>
              <a:t>”Jag var alltid full när jag tog kokain”</a:t>
            </a:r>
          </a:p>
        </p:txBody>
      </p:sp>
      <p:sp>
        <p:nvSpPr>
          <p:cNvPr id="294" name="Shape 294"/>
          <p:cNvSpPr>
            <a:spLocks noGrp="1"/>
          </p:cNvSpPr>
          <p:nvPr>
            <p:ph type="body" idx="1"/>
          </p:nvPr>
        </p:nvSpPr>
        <p:spPr>
          <a:xfrm>
            <a:off x="6705600" y="4871087"/>
            <a:ext cx="5816600" cy="4595458"/>
          </a:xfrm>
          <a:prstGeom prst="rect">
            <a:avLst/>
          </a:prstGeom>
        </p:spPr>
        <p:txBody>
          <a:bodyPr anchor="t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Nästan alla kokain-konsumenter jag har intervjuat säger att alkohol var inkörsporten. Nästan ingen hade erfarenhet av regelbunden cannabisrökning.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" grpId="1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/>
        </p:nvSpPr>
        <p:spPr>
          <a:xfrm>
            <a:off x="508000" y="2171700"/>
            <a:ext cx="5676900" cy="508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>
            <a:spAutoFit/>
          </a:bodyPr>
          <a:lstStyle/>
          <a:p>
            <a:pPr lvl="0" algn="l">
              <a:lnSpc>
                <a:spcPct val="110000"/>
              </a:lnSpc>
              <a:defRPr i="1"/>
            </a:pPr>
            <a:endParaRPr/>
          </a:p>
        </p:txBody>
      </p:sp>
      <p:grpSp>
        <p:nvGrpSpPr>
          <p:cNvPr id="299" name="Group 299"/>
          <p:cNvGrpSpPr/>
          <p:nvPr/>
        </p:nvGrpSpPr>
        <p:grpSpPr>
          <a:xfrm>
            <a:off x="6407327" y="1043319"/>
            <a:ext cx="6265593" cy="7973681"/>
            <a:chOff x="-126999" y="-88900"/>
            <a:chExt cx="6265591" cy="7973679"/>
          </a:xfrm>
        </p:grpSpPr>
        <p:pic>
          <p:nvPicPr>
            <p:cNvPr id="298" name="Kvinna med drink.jpg"/>
            <p:cNvPicPr/>
            <p:nvPr/>
          </p:nvPicPr>
          <p:blipFill>
            <a:blip r:embed="rId2">
              <a:extLst/>
            </a:blip>
            <a:srcRect l="34120" r="6891"/>
            <a:stretch>
              <a:fillRect/>
            </a:stretch>
          </p:blipFill>
          <p:spPr>
            <a:xfrm>
              <a:off x="0" y="0"/>
              <a:ext cx="6011593" cy="764348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7" name="Bilde 296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1"/>
              <a:ext cx="6265593" cy="7973681"/>
            </a:xfrm>
            <a:prstGeom prst="rect">
              <a:avLst/>
            </a:prstGeom>
            <a:effectLst/>
          </p:spPr>
        </p:pic>
      </p:grpSp>
      <p:sp>
        <p:nvSpPr>
          <p:cNvPr id="300" name="Shape 300"/>
          <p:cNvSpPr>
            <a:spLocks noGrp="1"/>
          </p:cNvSpPr>
          <p:nvPr>
            <p:ph type="title"/>
          </p:nvPr>
        </p:nvSpPr>
        <p:spPr>
          <a:xfrm>
            <a:off x="508000" y="2806700"/>
            <a:ext cx="5195099" cy="2039705"/>
          </a:xfrm>
          <a:prstGeom prst="rect">
            <a:avLst/>
          </a:prstGeom>
        </p:spPr>
        <p:txBody>
          <a:bodyPr/>
          <a:lstStyle/>
          <a:p>
            <a:pPr lvl="0" defTabSz="245363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4242">
                <a:solidFill>
                  <a:srgbClr val="D93E2B"/>
                </a:solidFill>
              </a:rPr>
              <a:t>”Accepterat att dricka </a:t>
            </a:r>
          </a:p>
          <a:p>
            <a:pPr lvl="0" defTabSz="245363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4242">
                <a:solidFill>
                  <a:srgbClr val="D93E2B"/>
                </a:solidFill>
              </a:rPr>
              <a:t>— men inte att tappa kontrollen”</a:t>
            </a:r>
          </a:p>
        </p:txBody>
      </p:sp>
      <p:sp>
        <p:nvSpPr>
          <p:cNvPr id="301" name="Shape 301"/>
          <p:cNvSpPr>
            <a:spLocks noGrp="1"/>
          </p:cNvSpPr>
          <p:nvPr>
            <p:ph type="body" idx="1"/>
          </p:nvPr>
        </p:nvSpPr>
        <p:spPr>
          <a:xfrm>
            <a:off x="508000" y="5564032"/>
            <a:ext cx="4853540" cy="347836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Många berättar att de tagit kokain i samband med alkohol för att känna sig nyktrare och inte göra bort sig. Hög alkohol är en riskfaktor.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" grpId="1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" name="Group 305"/>
          <p:cNvGrpSpPr/>
          <p:nvPr/>
        </p:nvGrpSpPr>
        <p:grpSpPr>
          <a:xfrm>
            <a:off x="6068959" y="3033797"/>
            <a:ext cx="6442623" cy="5743406"/>
            <a:chOff x="-126999" y="-88900"/>
            <a:chExt cx="6442621" cy="5743404"/>
          </a:xfrm>
        </p:grpSpPr>
        <p:pic>
          <p:nvPicPr>
            <p:cNvPr id="304" name="Kokain + alkohol 2.jpg"/>
            <p:cNvPicPr/>
            <p:nvPr/>
          </p:nvPicPr>
          <p:blipFill>
            <a:blip r:embed="rId2">
              <a:extLst/>
            </a:blip>
            <a:srcRect l="15692" r="8556"/>
            <a:stretch>
              <a:fillRect/>
            </a:stretch>
          </p:blipFill>
          <p:spPr>
            <a:xfrm>
              <a:off x="0" y="0"/>
              <a:ext cx="6188622" cy="54132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3" name="Bilde 302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1"/>
              <a:ext cx="6442622" cy="5743406"/>
            </a:xfrm>
            <a:prstGeom prst="rect">
              <a:avLst/>
            </a:prstGeom>
            <a:effectLst/>
          </p:spPr>
        </p:pic>
      </p:grpSp>
      <p:sp>
        <p:nvSpPr>
          <p:cNvPr id="306" name="Shape 30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38835">
              <a:spcBef>
                <a:spcPts val="900"/>
              </a:spcBef>
              <a:defRPr sz="4059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59">
                <a:solidFill>
                  <a:srgbClr val="D93E2B"/>
                </a:solidFill>
              </a:rPr>
              <a:t>En ny drog som bildas i levern när kokain och alkohol blandas </a:t>
            </a:r>
          </a:p>
        </p:txBody>
      </p:sp>
      <p:sp>
        <p:nvSpPr>
          <p:cNvPr id="307" name="Shape 307"/>
          <p:cNvSpPr>
            <a:spLocks noGrp="1"/>
          </p:cNvSpPr>
          <p:nvPr>
            <p:ph type="body" idx="1"/>
          </p:nvPr>
        </p:nvSpPr>
        <p:spPr>
          <a:xfrm>
            <a:off x="515507" y="2680828"/>
            <a:ext cx="5165925" cy="5124149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Längre verkningstid än kokain.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Minskar upptagningen ytterligare av dopamin, vilket ger ökad lustkänsla.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Ökad risk för skador på hjärtat.</a:t>
            </a:r>
          </a:p>
        </p:txBody>
      </p:sp>
    </p:spTree>
  </p:cSld>
  <p:clrMapOvr>
    <a:masterClrMapping/>
  </p:clrMapOvr>
  <p:transition spd="slow">
    <p:checker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/>
          </p:cNvSpPr>
          <p:nvPr>
            <p:ph type="title"/>
          </p:nvPr>
        </p:nvSpPr>
        <p:spPr>
          <a:xfrm>
            <a:off x="508000" y="800100"/>
            <a:ext cx="4076857" cy="1219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Kokain</a:t>
            </a:r>
          </a:p>
        </p:txBody>
      </p:sp>
      <p:pic>
        <p:nvPicPr>
          <p:cNvPr id="310" name="Cocaethylene-3D-balls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3851" y="2497401"/>
            <a:ext cx="10657098" cy="7024943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Shape 311"/>
          <p:cNvSpPr/>
          <p:nvPr/>
        </p:nvSpPr>
        <p:spPr>
          <a:xfrm>
            <a:off x="3237390" y="793750"/>
            <a:ext cx="4596638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lnSpc>
                <a:spcPct val="90000"/>
              </a:lnSpc>
              <a:spcBef>
                <a:spcPts val="1600"/>
              </a:spcBef>
              <a:defRPr sz="7000">
                <a:solidFill>
                  <a:srgbClr val="D93E2B"/>
                </a:solidFill>
                <a:latin typeface="+mn-lt"/>
                <a:ea typeface="+mn-ea"/>
                <a:cs typeface="+mn-cs"/>
                <a:sym typeface="Bodoni SvtyTwo ITC TT-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+ alkohol</a:t>
            </a:r>
          </a:p>
        </p:txBody>
      </p:sp>
      <p:sp>
        <p:nvSpPr>
          <p:cNvPr id="312" name="Shape 312"/>
          <p:cNvSpPr/>
          <p:nvPr/>
        </p:nvSpPr>
        <p:spPr>
          <a:xfrm>
            <a:off x="6504624" y="793750"/>
            <a:ext cx="5758335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lnSpc>
                <a:spcPct val="90000"/>
              </a:lnSpc>
              <a:spcBef>
                <a:spcPts val="1600"/>
              </a:spcBef>
              <a:defRPr sz="7000">
                <a:solidFill>
                  <a:srgbClr val="D93E2B"/>
                </a:solidFill>
                <a:latin typeface="+mn-lt"/>
                <a:ea typeface="+mn-ea"/>
                <a:cs typeface="+mn-cs"/>
                <a:sym typeface="Bodoni SvtyTwo ITC TT-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= kokaetylen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25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" grpId="2" animBg="1" advAuto="0"/>
      <p:bldP spid="310" grpId="1" animBg="1" advAuto="0"/>
      <p:bldP spid="311" grpId="3" animBg="1" advAuto="0"/>
      <p:bldP spid="312" grpId="4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roup 316"/>
          <p:cNvGrpSpPr/>
          <p:nvPr/>
        </p:nvGrpSpPr>
        <p:grpSpPr>
          <a:xfrm>
            <a:off x="6692900" y="2565400"/>
            <a:ext cx="5842000" cy="6680200"/>
            <a:chOff x="-127000" y="-88900"/>
            <a:chExt cx="5842000" cy="6680200"/>
          </a:xfrm>
        </p:grpSpPr>
        <p:pic>
          <p:nvPicPr>
            <p:cNvPr id="315" name="Oslo kokaintillslag.jpg"/>
            <p:cNvPicPr/>
            <p:nvPr/>
          </p:nvPicPr>
          <p:blipFill>
            <a:blip r:embed="rId2">
              <a:extLst/>
            </a:blip>
            <a:srcRect l="25261" r="25261"/>
            <a:stretch>
              <a:fillRect/>
            </a:stretch>
          </p:blipFill>
          <p:spPr>
            <a:xfrm>
              <a:off x="0" y="0"/>
              <a:ext cx="5588000" cy="635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4" name="Bilde 313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842000" cy="6680200"/>
            </a:xfrm>
            <a:prstGeom prst="rect">
              <a:avLst/>
            </a:prstGeom>
            <a:effectLst/>
          </p:spPr>
        </p:pic>
      </p:grpSp>
      <p:sp>
        <p:nvSpPr>
          <p:cNvPr id="317" name="Shape 3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Polisen fokuserar på männen</a:t>
            </a:r>
          </a:p>
        </p:txBody>
      </p:sp>
      <p:sp>
        <p:nvSpPr>
          <p:cNvPr id="318" name="Shape 318"/>
          <p:cNvSpPr>
            <a:spLocks noGrp="1"/>
          </p:cNvSpPr>
          <p:nvPr>
            <p:ph type="body" idx="1"/>
          </p:nvPr>
        </p:nvSpPr>
        <p:spPr>
          <a:xfrm>
            <a:off x="508000" y="2641600"/>
            <a:ext cx="5816600" cy="6350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Kvinnor hamnar under radarn när polisen koncentrerar sig på manliga problemindivider. 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Misstänkt narkotikapåverkan används som ett sätt att få möjlighet att kontrollera kända kriminella i jakt på exempelvis vapen.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" grpId="1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roup 322"/>
          <p:cNvGrpSpPr/>
          <p:nvPr/>
        </p:nvGrpSpPr>
        <p:grpSpPr>
          <a:xfrm>
            <a:off x="2675108" y="2719857"/>
            <a:ext cx="7207834" cy="6555286"/>
            <a:chOff x="-126999" y="-88900"/>
            <a:chExt cx="7207832" cy="6555284"/>
          </a:xfrm>
        </p:grpSpPr>
        <p:pic>
          <p:nvPicPr>
            <p:cNvPr id="321" name="Kvinna snortar kokain.jpg"/>
            <p:cNvPicPr/>
            <p:nvPr/>
          </p:nvPicPr>
          <p:blipFill>
            <a:blip r:embed="rId2">
              <a:extLst/>
            </a:blip>
            <a:srcRect r="39595" b="8579"/>
            <a:stretch>
              <a:fillRect/>
            </a:stretch>
          </p:blipFill>
          <p:spPr>
            <a:xfrm>
              <a:off x="0" y="0"/>
              <a:ext cx="6953833" cy="622508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0" name="Bilde 319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1"/>
              <a:ext cx="7207834" cy="6555285"/>
            </a:xfrm>
            <a:prstGeom prst="rect">
              <a:avLst/>
            </a:prstGeom>
            <a:effectLst/>
          </p:spPr>
        </p:pic>
      </p:grpSp>
      <p:sp>
        <p:nvSpPr>
          <p:cNvPr id="323" name="Shape 3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spcBef>
                <a:spcPts val="1500"/>
              </a:spcBef>
              <a:defRPr sz="679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790">
                <a:solidFill>
                  <a:srgbClr val="D93E2B"/>
                </a:solidFill>
              </a:rPr>
              <a:t>Kokainkonsumenterna som inte syns</a:t>
            </a:r>
          </a:p>
        </p:txBody>
      </p:sp>
      <p:sp>
        <p:nvSpPr>
          <p:cNvPr id="324" name="Shape 324"/>
          <p:cNvSpPr>
            <a:spLocks noGrp="1"/>
          </p:cNvSpPr>
          <p:nvPr>
            <p:ph type="body" idx="1"/>
          </p:nvPr>
        </p:nvSpPr>
        <p:spPr>
          <a:xfrm>
            <a:off x="-4381900" y="7909932"/>
            <a:ext cx="2106953" cy="1847906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/>
          <p:nvPr/>
        </p:nvSpPr>
        <p:spPr>
          <a:xfrm>
            <a:off x="508000" y="6096000"/>
            <a:ext cx="7200900" cy="508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lvl="0" algn="l">
              <a:lnSpc>
                <a:spcPct val="110000"/>
              </a:lnSpc>
              <a:defRPr i="1"/>
            </a:pPr>
            <a:endParaRPr/>
          </a:p>
        </p:txBody>
      </p:sp>
      <p:grpSp>
        <p:nvGrpSpPr>
          <p:cNvPr id="329" name="Group 329"/>
          <p:cNvGrpSpPr/>
          <p:nvPr/>
        </p:nvGrpSpPr>
        <p:grpSpPr>
          <a:xfrm>
            <a:off x="469900" y="633461"/>
            <a:ext cx="12065000" cy="5537201"/>
            <a:chOff x="-127000" y="-88900"/>
            <a:chExt cx="12065000" cy="5537200"/>
          </a:xfrm>
        </p:grpSpPr>
        <p:pic>
          <p:nvPicPr>
            <p:cNvPr id="328" name="Kvinna lutar huvudet i handen.jpg"/>
            <p:cNvPicPr/>
            <p:nvPr/>
          </p:nvPicPr>
          <p:blipFill>
            <a:blip r:embed="rId2">
              <a:extLst/>
            </a:blip>
            <a:srcRect t="16935" b="16935"/>
            <a:stretch>
              <a:fillRect/>
            </a:stretch>
          </p:blipFill>
          <p:spPr>
            <a:xfrm>
              <a:off x="0" y="0"/>
              <a:ext cx="11811000" cy="5207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7" name="Bilde 326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12065000" cy="5537200"/>
            </a:xfrm>
            <a:prstGeom prst="rect">
              <a:avLst/>
            </a:prstGeom>
            <a:effectLst/>
          </p:spPr>
        </p:pic>
      </p:grpSp>
      <p:sp>
        <p:nvSpPr>
          <p:cNvPr id="330" name="Shape 3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D93E2B"/>
                </a:solidFill>
              </a:rPr>
              <a:t>Fallet riskerar att   bli mer långvarigt</a:t>
            </a:r>
          </a:p>
        </p:txBody>
      </p:sp>
      <p:sp>
        <p:nvSpPr>
          <p:cNvPr id="331" name="Shape 33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defTabSz="554990">
              <a:defRPr sz="285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50">
                <a:solidFill>
                  <a:srgbClr val="414141"/>
                </a:solidFill>
              </a:rPr>
              <a:t>Utan polisingripande kan det dröja innan kvinnliga kokainanvändare får ett ”wake up call”.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" grpId="1" animBg="1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/>
        </p:nvSpPr>
        <p:spPr>
          <a:xfrm>
            <a:off x="508000" y="6096000"/>
            <a:ext cx="7200900" cy="508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lvl="0" algn="l">
              <a:lnSpc>
                <a:spcPct val="110000"/>
              </a:lnSpc>
              <a:defRPr i="1"/>
            </a:pPr>
            <a:endParaRPr/>
          </a:p>
        </p:txBody>
      </p:sp>
      <p:grpSp>
        <p:nvGrpSpPr>
          <p:cNvPr id="336" name="Group 336"/>
          <p:cNvGrpSpPr/>
          <p:nvPr/>
        </p:nvGrpSpPr>
        <p:grpSpPr>
          <a:xfrm>
            <a:off x="469900" y="544561"/>
            <a:ext cx="12065000" cy="5537201"/>
            <a:chOff x="-127000" y="-88900"/>
            <a:chExt cx="12065000" cy="5537200"/>
          </a:xfrm>
        </p:grpSpPr>
        <p:pic>
          <p:nvPicPr>
            <p:cNvPr id="335" name="pasted-image.tif"/>
            <p:cNvPicPr/>
            <p:nvPr/>
          </p:nvPicPr>
          <p:blipFill>
            <a:blip r:embed="rId2">
              <a:extLst/>
            </a:blip>
            <a:srcRect t="12408" b="12408"/>
            <a:stretch>
              <a:fillRect/>
            </a:stretch>
          </p:blipFill>
          <p:spPr>
            <a:xfrm>
              <a:off x="0" y="0"/>
              <a:ext cx="11811000" cy="5207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4" name="Bilde 333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12065000" cy="5537200"/>
            </a:xfrm>
            <a:prstGeom prst="rect">
              <a:avLst/>
            </a:prstGeom>
            <a:effectLst/>
          </p:spPr>
        </p:pic>
      </p:grpSp>
      <p:sp>
        <p:nvSpPr>
          <p:cNvPr id="337" name="Shape 3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spcBef>
                <a:spcPts val="1300"/>
              </a:spcBef>
              <a:defRPr sz="581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810">
                <a:solidFill>
                  <a:srgbClr val="D93E2B"/>
                </a:solidFill>
              </a:rPr>
              <a:t>Men trots allt är problem-konsumenterna relativt få</a:t>
            </a:r>
          </a:p>
        </p:txBody>
      </p:sp>
      <p:sp>
        <p:nvSpPr>
          <p:cNvPr id="338" name="Shape 338"/>
          <p:cNvSpPr>
            <a:spLocks noGrp="1"/>
          </p:cNvSpPr>
          <p:nvPr>
            <p:ph type="body" idx="1"/>
          </p:nvPr>
        </p:nvSpPr>
        <p:spPr>
          <a:xfrm>
            <a:off x="8131033" y="6668434"/>
            <a:ext cx="4241801" cy="241300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De allra flesta klarar 			att sluta självmant. Risken 	för en epidemi är nära nog obefintlig. </a:t>
            </a: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/>
          <p:nvPr/>
        </p:nvSpPr>
        <p:spPr>
          <a:xfrm>
            <a:off x="508000" y="6096000"/>
            <a:ext cx="7200900" cy="508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lvl="0" algn="l">
              <a:lnSpc>
                <a:spcPct val="110000"/>
              </a:lnSpc>
              <a:defRPr i="1"/>
            </a:pPr>
            <a:endParaRPr/>
          </a:p>
        </p:txBody>
      </p:sp>
      <p:grpSp>
        <p:nvGrpSpPr>
          <p:cNvPr id="343" name="Group 343"/>
          <p:cNvGrpSpPr/>
          <p:nvPr/>
        </p:nvGrpSpPr>
        <p:grpSpPr>
          <a:xfrm>
            <a:off x="469900" y="297290"/>
            <a:ext cx="12065000" cy="6245326"/>
            <a:chOff x="-127000" y="-88899"/>
            <a:chExt cx="12065000" cy="6245325"/>
          </a:xfrm>
        </p:grpSpPr>
        <p:pic>
          <p:nvPicPr>
            <p:cNvPr id="342" name="Kokainkapslar.jpg"/>
            <p:cNvPicPr/>
            <p:nvPr/>
          </p:nvPicPr>
          <p:blipFill>
            <a:blip r:embed="rId2">
              <a:extLst/>
            </a:blip>
            <a:srcRect t="10200" b="8760"/>
            <a:stretch>
              <a:fillRect/>
            </a:stretch>
          </p:blipFill>
          <p:spPr>
            <a:xfrm>
              <a:off x="0" y="0"/>
              <a:ext cx="11781030" cy="591512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1" name="Bilde 340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12065000" cy="6245326"/>
            </a:xfrm>
            <a:prstGeom prst="rect">
              <a:avLst/>
            </a:prstGeom>
            <a:effectLst/>
          </p:spPr>
        </p:pic>
      </p:grpSp>
      <p:sp>
        <p:nvSpPr>
          <p:cNvPr id="344" name="Shape 3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1622">
              <a:spcBef>
                <a:spcPts val="1400"/>
              </a:spcBef>
              <a:defRPr sz="637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370">
                <a:solidFill>
                  <a:srgbClr val="D93E2B"/>
                </a:solidFill>
              </a:rPr>
              <a:t>De största förlorarna finns någon annanstans</a:t>
            </a:r>
          </a:p>
        </p:txBody>
      </p:sp>
      <p:sp>
        <p:nvSpPr>
          <p:cNvPr id="345" name="Shape 34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414141"/>
                </a:solidFill>
              </a:rPr>
              <a:t>”Sväljarna” riskerar livet för några tusenlappar.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" grpId="1" animBg="1" advAuto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/>
          <p:nvPr/>
        </p:nvSpPr>
        <p:spPr>
          <a:xfrm>
            <a:off x="508000" y="6096000"/>
            <a:ext cx="7200900" cy="508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lvl="0" algn="l">
              <a:lnSpc>
                <a:spcPct val="110000"/>
              </a:lnSpc>
              <a:defRPr i="1"/>
            </a:pPr>
            <a:endParaRPr/>
          </a:p>
        </p:txBody>
      </p:sp>
      <p:grpSp>
        <p:nvGrpSpPr>
          <p:cNvPr id="350" name="Group 350"/>
          <p:cNvGrpSpPr/>
          <p:nvPr/>
        </p:nvGrpSpPr>
        <p:grpSpPr>
          <a:xfrm>
            <a:off x="419050" y="485723"/>
            <a:ext cx="11989994" cy="8987065"/>
            <a:chOff x="-127000" y="-88900"/>
            <a:chExt cx="11989992" cy="8987063"/>
          </a:xfrm>
        </p:grpSpPr>
        <p:pic>
          <p:nvPicPr>
            <p:cNvPr id="349" name="Skärmavbild 2015-04-12 kl. 13.00.47.png"/>
            <p:cNvPicPr/>
            <p:nvPr/>
          </p:nvPicPr>
          <p:blipFill>
            <a:blip r:embed="rId2">
              <a:extLst/>
            </a:blip>
            <a:srcRect l="7076" t="17113" r="28674" b="7058"/>
            <a:stretch>
              <a:fillRect/>
            </a:stretch>
          </p:blipFill>
          <p:spPr>
            <a:xfrm>
              <a:off x="0" y="0"/>
              <a:ext cx="11735993" cy="865686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8" name="Bilde 347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11989993" cy="8987063"/>
            </a:xfrm>
            <a:prstGeom prst="rect">
              <a:avLst/>
            </a:prstGeom>
            <a:effectLst/>
          </p:spPr>
        </p:pic>
      </p:grpSp>
      <p:sp>
        <p:nvSpPr>
          <p:cNvPr id="351" name="Shape 3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52" name="Shape 35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7"/>
          <p:cNvGrpSpPr/>
          <p:nvPr/>
        </p:nvGrpSpPr>
        <p:grpSpPr>
          <a:xfrm>
            <a:off x="6692900" y="660399"/>
            <a:ext cx="5842000" cy="8585201"/>
            <a:chOff x="-127000" y="-88900"/>
            <a:chExt cx="5842000" cy="8585200"/>
          </a:xfrm>
        </p:grpSpPr>
        <p:pic>
          <p:nvPicPr>
            <p:cNvPr id="66" name="Anita Berber.jpg"/>
            <p:cNvPicPr/>
            <p:nvPr/>
          </p:nvPicPr>
          <p:blipFill>
            <a:blip r:embed="rId2">
              <a:extLst/>
            </a:blip>
            <a:srcRect t="141" b="18838"/>
            <a:stretch>
              <a:fillRect/>
            </a:stretch>
          </p:blipFill>
          <p:spPr>
            <a:xfrm>
              <a:off x="0" y="0"/>
              <a:ext cx="5588000" cy="8255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5" name="Bilde 64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842000" cy="8585200"/>
            </a:xfrm>
            <a:prstGeom prst="rect">
              <a:avLst/>
            </a:prstGeom>
            <a:effectLst/>
          </p:spPr>
        </p:pic>
      </p:grpSp>
      <p:sp>
        <p:nvSpPr>
          <p:cNvPr id="68" name="Shape 68"/>
          <p:cNvSpPr/>
          <p:nvPr/>
        </p:nvSpPr>
        <p:spPr>
          <a:xfrm>
            <a:off x="507999" y="4267200"/>
            <a:ext cx="5816601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defTabSz="525779">
              <a:lnSpc>
                <a:spcPct val="90000"/>
              </a:lnSpc>
              <a:spcBef>
                <a:spcPts val="1400"/>
              </a:spcBef>
              <a:defRPr sz="6300">
                <a:solidFill>
                  <a:srgbClr val="D93E2B"/>
                </a:solidFill>
                <a:latin typeface="+mn-lt"/>
                <a:ea typeface="+mn-ea"/>
                <a:cs typeface="+mn-cs"/>
                <a:sym typeface="Bodoni SvtyTwo ITC TT-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D93E2B"/>
                </a:solidFill>
              </a:rPr>
              <a:t>Inget nytt fenomen</a:t>
            </a:r>
          </a:p>
        </p:txBody>
      </p:sp>
      <p:sp>
        <p:nvSpPr>
          <p:cNvPr id="69" name="Shape 69"/>
          <p:cNvSpPr/>
          <p:nvPr/>
        </p:nvSpPr>
        <p:spPr>
          <a:xfrm>
            <a:off x="576253" y="5355166"/>
            <a:ext cx="5705494" cy="251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9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414141"/>
                </a:solidFill>
              </a:rPr>
              <a:t>Efter första världskriget flödade kokainet i Berlin och Paris. Cabaret-artisten Anita Berber ett av de första omskrivna dödsoffren.</a:t>
            </a:r>
          </a:p>
        </p:txBody>
      </p:sp>
    </p:spTree>
  </p:cSld>
  <p:clrMapOvr>
    <a:masterClrMapping/>
  </p:clrMapOvr>
  <p:transition spd="slow">
    <p:dissolv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/>
          <p:nvPr/>
        </p:nvSpPr>
        <p:spPr>
          <a:xfrm>
            <a:off x="508000" y="6096000"/>
            <a:ext cx="7200900" cy="508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lvl="0" algn="l">
              <a:lnSpc>
                <a:spcPct val="110000"/>
              </a:lnSpc>
              <a:defRPr i="1"/>
            </a:pPr>
            <a:endParaRPr/>
          </a:p>
        </p:txBody>
      </p:sp>
      <p:grpSp>
        <p:nvGrpSpPr>
          <p:cNvPr id="357" name="Group 357"/>
          <p:cNvGrpSpPr/>
          <p:nvPr/>
        </p:nvGrpSpPr>
        <p:grpSpPr>
          <a:xfrm>
            <a:off x="469900" y="544561"/>
            <a:ext cx="12065000" cy="5537201"/>
            <a:chOff x="-127000" y="-88900"/>
            <a:chExt cx="12065000" cy="5537200"/>
          </a:xfrm>
        </p:grpSpPr>
        <p:pic>
          <p:nvPicPr>
            <p:cNvPr id="356" name="Al Pacino.jpg"/>
            <p:cNvPicPr/>
            <p:nvPr/>
          </p:nvPicPr>
          <p:blipFill>
            <a:blip r:embed="rId2">
              <a:extLst/>
            </a:blip>
            <a:srcRect l="2029" r="2029"/>
            <a:stretch>
              <a:fillRect/>
            </a:stretch>
          </p:blipFill>
          <p:spPr>
            <a:xfrm>
              <a:off x="0" y="0"/>
              <a:ext cx="11811000" cy="5207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5" name="Bilde 354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12065000" cy="5537200"/>
            </a:xfrm>
            <a:prstGeom prst="rect">
              <a:avLst/>
            </a:prstGeom>
            <a:effectLst/>
          </p:spPr>
        </p:pic>
      </p:grpSp>
      <p:sp>
        <p:nvSpPr>
          <p:cNvPr id="358" name="Shape 3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D93E2B"/>
                </a:solidFill>
              </a:rPr>
              <a:t>Den enes fördärv den andres värv</a:t>
            </a:r>
          </a:p>
        </p:txBody>
      </p:sp>
      <p:sp>
        <p:nvSpPr>
          <p:cNvPr id="359" name="Shape 35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Tony Montana i ”Scarface” blev role model för generationer av kriminella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— trots att alla visste hur filmen slutade.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/>
          </p:cNvSpPr>
          <p:nvPr>
            <p:ph type="title"/>
          </p:nvPr>
        </p:nvSpPr>
        <p:spPr>
          <a:xfrm>
            <a:off x="508000" y="3670300"/>
            <a:ext cx="12504347" cy="2413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Visst finns det dem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som tjänar pengar</a:t>
            </a:r>
          </a:p>
        </p:txBody>
      </p:sp>
    </p:spTree>
  </p:cSld>
  <p:clrMapOvr>
    <a:masterClrMapping/>
  </p:clrMapOvr>
  <p:transition spd="slow">
    <p:cover dir="d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roup 365"/>
          <p:cNvGrpSpPr/>
          <p:nvPr/>
        </p:nvGrpSpPr>
        <p:grpSpPr>
          <a:xfrm>
            <a:off x="3469075" y="2565400"/>
            <a:ext cx="5842001" cy="6680200"/>
            <a:chOff x="-127000" y="-88900"/>
            <a:chExt cx="5842000" cy="6680200"/>
          </a:xfrm>
        </p:grpSpPr>
        <p:pic>
          <p:nvPicPr>
            <p:cNvPr id="364" name="Tony Montana.jpg"/>
            <p:cNvPicPr/>
            <p:nvPr/>
          </p:nvPicPr>
          <p:blipFill>
            <a:blip r:embed="rId2">
              <a:extLst/>
            </a:blip>
            <a:srcRect l="6000" r="6000"/>
            <a:stretch>
              <a:fillRect/>
            </a:stretch>
          </p:blipFill>
          <p:spPr>
            <a:xfrm>
              <a:off x="0" y="0"/>
              <a:ext cx="5588000" cy="635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63" name="Bilde 362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842000" cy="6680200"/>
            </a:xfrm>
            <a:prstGeom prst="rect">
              <a:avLst/>
            </a:prstGeom>
            <a:effectLst/>
          </p:spPr>
        </p:pic>
      </p:grpSp>
      <p:sp>
        <p:nvSpPr>
          <p:cNvPr id="366" name="Shape 3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6570">
              <a:spcBef>
                <a:spcPts val="1300"/>
              </a:spcBef>
              <a:defRPr sz="595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950">
                <a:solidFill>
                  <a:srgbClr val="D93E2B"/>
                </a:solidFill>
              </a:rPr>
              <a:t>Men förr eller senare blir det ofta problem</a:t>
            </a: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/>
          <p:nvPr/>
        </p:nvSpPr>
        <p:spPr>
          <a:xfrm>
            <a:off x="508000" y="6096000"/>
            <a:ext cx="7200900" cy="508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lvl="0" algn="l">
              <a:lnSpc>
                <a:spcPct val="110000"/>
              </a:lnSpc>
              <a:defRPr i="1"/>
            </a:pPr>
            <a:endParaRPr/>
          </a:p>
        </p:txBody>
      </p:sp>
      <p:grpSp>
        <p:nvGrpSpPr>
          <p:cNvPr id="371" name="Group 371"/>
          <p:cNvGrpSpPr/>
          <p:nvPr/>
        </p:nvGrpSpPr>
        <p:grpSpPr>
          <a:xfrm>
            <a:off x="469900" y="544561"/>
            <a:ext cx="12065000" cy="5537201"/>
            <a:chOff x="-127000" y="-88900"/>
            <a:chExt cx="12065000" cy="5537200"/>
          </a:xfrm>
        </p:grpSpPr>
        <p:pic>
          <p:nvPicPr>
            <p:cNvPr id="370" name="pasted-image.tif"/>
            <p:cNvPicPr/>
            <p:nvPr/>
          </p:nvPicPr>
          <p:blipFill>
            <a:blip r:embed="rId2">
              <a:extLst/>
            </a:blip>
            <a:srcRect t="339" b="339"/>
            <a:stretch>
              <a:fillRect/>
            </a:stretch>
          </p:blipFill>
          <p:spPr>
            <a:xfrm>
              <a:off x="0" y="0"/>
              <a:ext cx="11811000" cy="5207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69" name="Bilde 368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12065000" cy="5537200"/>
            </a:xfrm>
            <a:prstGeom prst="rect">
              <a:avLst/>
            </a:prstGeom>
            <a:effectLst/>
          </p:spPr>
        </p:pic>
      </p:grpSp>
      <p:sp>
        <p:nvSpPr>
          <p:cNvPr id="372" name="Shape 3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43991">
              <a:spcBef>
                <a:spcPts val="1200"/>
              </a:spcBef>
              <a:defRPr sz="532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320">
                <a:solidFill>
                  <a:srgbClr val="D93E2B"/>
                </a:solidFill>
              </a:rPr>
              <a:t>Gängkrigen har exploderat i Sverige och Danmark. Bråk om narkotika vanlig orsak.</a:t>
            </a:r>
          </a:p>
        </p:txBody>
      </p:sp>
      <p:sp>
        <p:nvSpPr>
          <p:cNvPr id="373" name="Shape 37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Varför inte i Norge?</a:t>
            </a:r>
          </a:p>
        </p:txBody>
      </p:sp>
    </p:spTree>
  </p:cSld>
  <p:clrMapOvr>
    <a:masterClrMapping/>
  </p:clrMapOvr>
  <p:transition>
    <p:dissolv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76" name="andersberg_polisrazzia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65" y="-278572"/>
            <a:ext cx="12989070" cy="8635068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Shape 377"/>
          <p:cNvSpPr/>
          <p:nvPr/>
        </p:nvSpPr>
        <p:spPr>
          <a:xfrm>
            <a:off x="1915350" y="8420752"/>
            <a:ext cx="9174100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90000"/>
              </a:lnSpc>
              <a:spcBef>
                <a:spcPts val="1600"/>
              </a:spcBef>
              <a:defRPr sz="7000">
                <a:solidFill>
                  <a:srgbClr val="D93E2B"/>
                </a:solidFill>
                <a:latin typeface="+mn-lt"/>
                <a:ea typeface="+mn-ea"/>
                <a:cs typeface="+mn-cs"/>
                <a:sym typeface="Bodoni SvtyTwo ITC TT-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Polisen tvingas gå hårt fram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/>
          <p:nvPr/>
        </p:nvSpPr>
        <p:spPr>
          <a:xfrm>
            <a:off x="508000" y="6096000"/>
            <a:ext cx="7200900" cy="508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lvl="0" algn="l">
              <a:lnSpc>
                <a:spcPct val="110000"/>
              </a:lnSpc>
              <a:defRPr i="1"/>
            </a:pPr>
            <a:endParaRPr/>
          </a:p>
        </p:txBody>
      </p:sp>
      <p:grpSp>
        <p:nvGrpSpPr>
          <p:cNvPr id="382" name="Group 382"/>
          <p:cNvGrpSpPr/>
          <p:nvPr/>
        </p:nvGrpSpPr>
        <p:grpSpPr>
          <a:xfrm>
            <a:off x="469899" y="160644"/>
            <a:ext cx="12065001" cy="6349504"/>
            <a:chOff x="-127000" y="-88900"/>
            <a:chExt cx="12065000" cy="6349502"/>
          </a:xfrm>
        </p:grpSpPr>
        <p:pic>
          <p:nvPicPr>
            <p:cNvPr id="381" name="Cocaine-rainforest-001.jpg"/>
            <p:cNvPicPr/>
            <p:nvPr/>
          </p:nvPicPr>
          <p:blipFill>
            <a:blip r:embed="rId2">
              <a:extLst/>
            </a:blip>
            <a:srcRect t="2363" b="12697"/>
            <a:stretch>
              <a:fillRect/>
            </a:stretch>
          </p:blipFill>
          <p:spPr>
            <a:xfrm>
              <a:off x="0" y="0"/>
              <a:ext cx="11811000" cy="601930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80" name="Bilde 379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1" y="-88900"/>
              <a:ext cx="12065001" cy="6349503"/>
            </a:xfrm>
            <a:prstGeom prst="rect">
              <a:avLst/>
            </a:prstGeom>
            <a:effectLst/>
          </p:spPr>
        </p:pic>
      </p:grpSp>
      <p:sp>
        <p:nvSpPr>
          <p:cNvPr id="383" name="Shape 38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Följer internationella mönster</a:t>
            </a:r>
          </a:p>
        </p:txBody>
      </p:sp>
      <p:sp>
        <p:nvSpPr>
          <p:cNvPr id="384" name="Shape 38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Ovr>
    <a:masterClrMapping/>
  </p:clrMapOvr>
  <p:transition spd="slow">
    <p:dissolv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/>
          <p:nvPr/>
        </p:nvSpPr>
        <p:spPr>
          <a:xfrm>
            <a:off x="508000" y="6096000"/>
            <a:ext cx="7200900" cy="508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lvl="0" algn="l">
              <a:lnSpc>
                <a:spcPct val="110000"/>
              </a:lnSpc>
              <a:defRPr i="1"/>
            </a:pPr>
            <a:endParaRPr/>
          </a:p>
        </p:txBody>
      </p:sp>
      <p:grpSp>
        <p:nvGrpSpPr>
          <p:cNvPr id="389" name="Group 389"/>
          <p:cNvGrpSpPr/>
          <p:nvPr/>
        </p:nvGrpSpPr>
        <p:grpSpPr>
          <a:xfrm>
            <a:off x="469900" y="344882"/>
            <a:ext cx="12065000" cy="6358175"/>
            <a:chOff x="-127000" y="-88900"/>
            <a:chExt cx="12065000" cy="6358173"/>
          </a:xfrm>
        </p:grpSpPr>
        <p:pic>
          <p:nvPicPr>
            <p:cNvPr id="388" name="Helikopter och kokainbeslag.jpg"/>
            <p:cNvPicPr/>
            <p:nvPr/>
          </p:nvPicPr>
          <p:blipFill>
            <a:blip r:embed="rId2">
              <a:extLst/>
            </a:blip>
            <a:srcRect t="10017" b="13127"/>
            <a:stretch>
              <a:fillRect/>
            </a:stretch>
          </p:blipFill>
          <p:spPr>
            <a:xfrm>
              <a:off x="0" y="0"/>
              <a:ext cx="11811000" cy="602797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87" name="Bilde 386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12065000" cy="6358174"/>
            </a:xfrm>
            <a:prstGeom prst="rect">
              <a:avLst/>
            </a:prstGeom>
            <a:effectLst/>
          </p:spPr>
        </p:pic>
      </p:grpSp>
      <p:sp>
        <p:nvSpPr>
          <p:cNvPr id="390" name="Shape 390"/>
          <p:cNvSpPr>
            <a:spLocks noGrp="1"/>
          </p:cNvSpPr>
          <p:nvPr>
            <p:ph type="title"/>
          </p:nvPr>
        </p:nvSpPr>
        <p:spPr>
          <a:xfrm>
            <a:off x="236885" y="6673850"/>
            <a:ext cx="7200901" cy="2413000"/>
          </a:xfrm>
          <a:prstGeom prst="rect">
            <a:avLst/>
          </a:prstGeom>
        </p:spPr>
        <p:txBody>
          <a:bodyPr/>
          <a:lstStyle>
            <a:lvl1pPr defTabSz="549148">
              <a:spcBef>
                <a:spcPts val="1500"/>
              </a:spcBef>
              <a:defRPr sz="6204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204">
                <a:solidFill>
                  <a:srgbClr val="D93E2B"/>
                </a:solidFill>
              </a:rPr>
              <a:t>Kriget mot kokainet har pågått i mer än 40 år</a:t>
            </a:r>
          </a:p>
        </p:txBody>
      </p:sp>
      <p:sp>
        <p:nvSpPr>
          <p:cNvPr id="391" name="Shape 39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d"/>
      </p:transition>
    </mc:Choice>
    <mc:Fallback xmlns="">
      <p:transition xmlns:p14="http://schemas.microsoft.com/office/powerpoint/2010/main" spd="med" advClick="1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/>
          <p:nvPr/>
        </p:nvSpPr>
        <p:spPr>
          <a:xfrm>
            <a:off x="508000" y="6096000"/>
            <a:ext cx="7200900" cy="508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lvl="0" algn="l">
              <a:lnSpc>
                <a:spcPct val="110000"/>
              </a:lnSpc>
              <a:defRPr i="1"/>
            </a:pPr>
            <a:endParaRPr/>
          </a:p>
        </p:txBody>
      </p:sp>
      <p:grpSp>
        <p:nvGrpSpPr>
          <p:cNvPr id="396" name="Group 396"/>
          <p:cNvGrpSpPr/>
          <p:nvPr/>
        </p:nvGrpSpPr>
        <p:grpSpPr>
          <a:xfrm>
            <a:off x="469900" y="544561"/>
            <a:ext cx="12065000" cy="5537201"/>
            <a:chOff x="-127000" y="-88900"/>
            <a:chExt cx="12065000" cy="5537200"/>
          </a:xfrm>
        </p:grpSpPr>
        <p:pic>
          <p:nvPicPr>
            <p:cNvPr id="395" name="Iron Duke stoppar motorbåt 090716.jpg"/>
            <p:cNvPicPr/>
            <p:nvPr/>
          </p:nvPicPr>
          <p:blipFill>
            <a:blip r:embed="rId2">
              <a:extLst/>
            </a:blip>
            <a:srcRect t="16152" b="16152"/>
            <a:stretch>
              <a:fillRect/>
            </a:stretch>
          </p:blipFill>
          <p:spPr>
            <a:xfrm>
              <a:off x="0" y="0"/>
              <a:ext cx="11811000" cy="5207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94" name="Bilde 393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12065000" cy="5537200"/>
            </a:xfrm>
            <a:prstGeom prst="rect">
              <a:avLst/>
            </a:prstGeom>
            <a:effectLst/>
          </p:spPr>
        </p:pic>
      </p:grpSp>
      <p:sp>
        <p:nvSpPr>
          <p:cNvPr id="397" name="Shape 39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På land och till havs</a:t>
            </a:r>
          </a:p>
        </p:txBody>
      </p:sp>
      <p:sp>
        <p:nvSpPr>
          <p:cNvPr id="398" name="Shape 39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d"/>
      </p:transition>
    </mc:Choice>
    <mc:Fallback xmlns="">
      <p:transition xmlns:p14="http://schemas.microsoft.com/office/powerpoint/2010/main" spd="med" advClick="1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/>
          <p:nvPr/>
        </p:nvSpPr>
        <p:spPr>
          <a:xfrm>
            <a:off x="508000" y="6096000"/>
            <a:ext cx="7200900" cy="508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lvl="0" algn="l">
              <a:lnSpc>
                <a:spcPct val="110000"/>
              </a:lnSpc>
              <a:defRPr i="1"/>
            </a:pPr>
            <a:endParaRPr/>
          </a:p>
        </p:txBody>
      </p:sp>
      <p:grpSp>
        <p:nvGrpSpPr>
          <p:cNvPr id="403" name="Group 403"/>
          <p:cNvGrpSpPr/>
          <p:nvPr/>
        </p:nvGrpSpPr>
        <p:grpSpPr>
          <a:xfrm>
            <a:off x="469900" y="482599"/>
            <a:ext cx="12065001" cy="5727837"/>
            <a:chOff x="-127000" y="-88900"/>
            <a:chExt cx="12065000" cy="5727835"/>
          </a:xfrm>
        </p:grpSpPr>
        <p:pic>
          <p:nvPicPr>
            <p:cNvPr id="402" name="Kokainkung gripen.jpg"/>
            <p:cNvPicPr/>
            <p:nvPr/>
          </p:nvPicPr>
          <p:blipFill>
            <a:blip r:embed="rId2">
              <a:extLst/>
            </a:blip>
            <a:srcRect t="3420" b="35007"/>
            <a:stretch>
              <a:fillRect/>
            </a:stretch>
          </p:blipFill>
          <p:spPr>
            <a:xfrm>
              <a:off x="0" y="0"/>
              <a:ext cx="11811000" cy="539763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01" name="Bilde 400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12065000" cy="5727836"/>
            </a:xfrm>
            <a:prstGeom prst="rect">
              <a:avLst/>
            </a:prstGeom>
            <a:effectLst/>
          </p:spPr>
        </p:pic>
      </p:grpSp>
      <p:sp>
        <p:nvSpPr>
          <p:cNvPr id="404" name="Shape 40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Ständigt nya gripanden</a:t>
            </a:r>
          </a:p>
        </p:txBody>
      </p:sp>
      <p:sp>
        <p:nvSpPr>
          <p:cNvPr id="405" name="Shape 4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Men har det någon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reell effekt?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d"/>
      </p:transition>
    </mc:Choice>
    <mc:Fallback xmlns="">
      <p:transition xmlns:p14="http://schemas.microsoft.com/office/powerpoint/2010/main" spd="med" advClick="1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/>
          <p:nvPr/>
        </p:nvSpPr>
        <p:spPr>
          <a:xfrm>
            <a:off x="508000" y="6070600"/>
            <a:ext cx="7200900" cy="508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lvl="0" algn="l">
              <a:lnSpc>
                <a:spcPct val="110000"/>
              </a:lnSpc>
              <a:defRPr i="1"/>
            </a:pPr>
            <a:endParaRPr/>
          </a:p>
        </p:txBody>
      </p:sp>
      <p:grpSp>
        <p:nvGrpSpPr>
          <p:cNvPr id="410" name="Group 410"/>
          <p:cNvGrpSpPr/>
          <p:nvPr/>
        </p:nvGrpSpPr>
        <p:grpSpPr>
          <a:xfrm>
            <a:off x="1468553" y="661694"/>
            <a:ext cx="10067695" cy="5543550"/>
            <a:chOff x="-127000" y="-88899"/>
            <a:chExt cx="10067694" cy="5543549"/>
          </a:xfrm>
        </p:grpSpPr>
        <p:pic>
          <p:nvPicPr>
            <p:cNvPr id="409" name="pasted-image.tif"/>
            <p:cNvPicPr/>
            <p:nvPr/>
          </p:nvPicPr>
          <p:blipFill>
            <a:blip r:embed="rId2">
              <a:extLst/>
            </a:blip>
            <a:srcRect t="10310" b="1150"/>
            <a:stretch>
              <a:fillRect/>
            </a:stretch>
          </p:blipFill>
          <p:spPr>
            <a:xfrm>
              <a:off x="0" y="0"/>
              <a:ext cx="9813695" cy="521335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08" name="Bilde 407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1" y="-88900"/>
              <a:ext cx="10067695" cy="5543550"/>
            </a:xfrm>
            <a:prstGeom prst="rect">
              <a:avLst/>
            </a:prstGeom>
            <a:effectLst/>
          </p:spPr>
        </p:pic>
      </p:grpSp>
      <p:sp>
        <p:nvSpPr>
          <p:cNvPr id="411" name="Shape 4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Tusentals dödsoffer</a:t>
            </a:r>
          </a:p>
        </p:txBody>
      </p:sp>
      <p:sp>
        <p:nvSpPr>
          <p:cNvPr id="412" name="Shape 4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I Colombia, Mexico och andra länder har tiotusentals människor mördats för det vita pulvret.</a:t>
            </a:r>
          </a:p>
        </p:txBody>
      </p:sp>
    </p:spTree>
  </p:cSld>
  <p:clrMapOvr>
    <a:masterClrMapping/>
  </p:clrMapOvr>
  <p:transition spd="med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>
            <a:off x="508000" y="2171700"/>
            <a:ext cx="5676900" cy="508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>
            <a:spAutoFit/>
          </a:bodyPr>
          <a:lstStyle/>
          <a:p>
            <a:pPr lvl="0" algn="l">
              <a:lnSpc>
                <a:spcPct val="110000"/>
              </a:lnSpc>
              <a:defRPr i="1"/>
            </a:pPr>
            <a:endParaRPr/>
          </a:p>
        </p:txBody>
      </p:sp>
      <p:grpSp>
        <p:nvGrpSpPr>
          <p:cNvPr id="74" name="Group 74"/>
          <p:cNvGrpSpPr/>
          <p:nvPr/>
        </p:nvGrpSpPr>
        <p:grpSpPr>
          <a:xfrm rot="11788">
            <a:off x="6472063" y="1286752"/>
            <a:ext cx="6314301" cy="7422062"/>
            <a:chOff x="-173051" y="-88899"/>
            <a:chExt cx="6314299" cy="7422060"/>
          </a:xfrm>
        </p:grpSpPr>
        <p:pic>
          <p:nvPicPr>
            <p:cNvPr id="73" name="Kokainartiklar0001.jpg"/>
            <p:cNvPicPr/>
            <p:nvPr/>
          </p:nvPicPr>
          <p:blipFill>
            <a:blip r:embed="rId2">
              <a:extLst/>
            </a:blip>
            <a:srcRect t="29460" r="372" b="240"/>
            <a:stretch>
              <a:fillRect/>
            </a:stretch>
          </p:blipFill>
          <p:spPr>
            <a:xfrm>
              <a:off x="0" y="0"/>
              <a:ext cx="6014249" cy="709186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2" name="Bilde 71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73052" y="-88900"/>
              <a:ext cx="6314301" cy="7422061"/>
            </a:xfrm>
            <a:prstGeom prst="rect">
              <a:avLst/>
            </a:prstGeom>
            <a:effectLst/>
          </p:spPr>
        </p:pic>
      </p:grpSp>
      <p:sp>
        <p:nvSpPr>
          <p:cNvPr id="75" name="Shape 7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79044">
              <a:spcBef>
                <a:spcPts val="1300"/>
              </a:spcBef>
              <a:defRPr sz="4592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92">
                <a:solidFill>
                  <a:srgbClr val="D93E2B"/>
                </a:solidFill>
              </a:rPr>
              <a:t>Samhällets oro är lika gammal som pulvret självt</a:t>
            </a:r>
          </a:p>
        </p:txBody>
      </p:sp>
      <p:sp>
        <p:nvSpPr>
          <p:cNvPr id="76" name="Shape 7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414141"/>
                </a:solidFill>
              </a:rPr>
              <a:t>Redan för snart hundra år sedan rapporterade tidningarna om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414141"/>
                </a:solidFill>
              </a:rPr>
              <a:t>modedrogen som höll på att sprida sig bland befolkningen i Stockholm och andra skandinaviska städer.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xmlns:p14="http://schemas.microsoft.com/office/powerpoint/2010/main" spd="slow" advClick="1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1" animBg="1" advAuto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/>
          <p:nvPr/>
        </p:nvSpPr>
        <p:spPr>
          <a:xfrm>
            <a:off x="508000" y="6096000"/>
            <a:ext cx="7200900" cy="508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lvl="0" algn="l">
              <a:lnSpc>
                <a:spcPct val="110000"/>
              </a:lnSpc>
              <a:defRPr i="1"/>
            </a:pPr>
            <a:endParaRPr/>
          </a:p>
        </p:txBody>
      </p:sp>
      <p:grpSp>
        <p:nvGrpSpPr>
          <p:cNvPr id="417" name="Group 417"/>
          <p:cNvGrpSpPr/>
          <p:nvPr/>
        </p:nvGrpSpPr>
        <p:grpSpPr>
          <a:xfrm>
            <a:off x="469899" y="1375792"/>
            <a:ext cx="12065001" cy="5537201"/>
            <a:chOff x="-127000" y="-88900"/>
            <a:chExt cx="12065000" cy="5537200"/>
          </a:xfrm>
        </p:grpSpPr>
        <p:pic>
          <p:nvPicPr>
            <p:cNvPr id="416" name="coca-production 2.jpg"/>
            <p:cNvPicPr/>
            <p:nvPr/>
          </p:nvPicPr>
          <p:blipFill>
            <a:blip r:embed="rId2">
              <a:extLst/>
            </a:blip>
            <a:srcRect t="560" b="33267"/>
            <a:stretch>
              <a:fillRect/>
            </a:stretch>
          </p:blipFill>
          <p:spPr>
            <a:xfrm>
              <a:off x="0" y="0"/>
              <a:ext cx="11811000" cy="5207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15" name="Bilde 414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1" y="-88900"/>
              <a:ext cx="12065001" cy="5537200"/>
            </a:xfrm>
            <a:prstGeom prst="rect">
              <a:avLst/>
            </a:prstGeom>
            <a:effectLst/>
          </p:spPr>
        </p:pic>
      </p:grpSp>
      <p:sp>
        <p:nvSpPr>
          <p:cNvPr id="418" name="Shape 4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9148">
              <a:spcBef>
                <a:spcPts val="1500"/>
              </a:spcBef>
              <a:defRPr sz="7426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426">
                <a:solidFill>
                  <a:srgbClr val="D93E2B"/>
                </a:solidFill>
              </a:rPr>
              <a:t>I djungeln fortsätter produktionen</a:t>
            </a:r>
          </a:p>
        </p:txBody>
      </p:sp>
      <p:sp>
        <p:nvSpPr>
          <p:cNvPr id="419" name="Shape 4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Varför ska fattiga bönder börja odla bananer när kokabladen ger mycket bättre betalt?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>
            <a:spLocks noGrp="1"/>
          </p:cNvSpPr>
          <p:nvPr>
            <p:ph type="title"/>
          </p:nvPr>
        </p:nvSpPr>
        <p:spPr>
          <a:xfrm>
            <a:off x="508000" y="3670300"/>
            <a:ext cx="12504347" cy="2413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Länge såg det hopplöst ut</a:t>
            </a:r>
          </a:p>
        </p:txBody>
      </p:sp>
    </p:spTree>
  </p:cSld>
  <p:clrMapOvr>
    <a:masterClrMapping/>
  </p:clrMapOvr>
  <p:transition spd="med">
    <p:dissolv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/>
          <p:nvPr/>
        </p:nvSpPr>
        <p:spPr>
          <a:xfrm>
            <a:off x="508000" y="6096000"/>
            <a:ext cx="7200900" cy="508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lvl="0" algn="l">
              <a:lnSpc>
                <a:spcPct val="110000"/>
              </a:lnSpc>
              <a:defRPr i="1"/>
            </a:pPr>
            <a:endParaRPr/>
          </a:p>
        </p:txBody>
      </p:sp>
      <p:grpSp>
        <p:nvGrpSpPr>
          <p:cNvPr id="426" name="Group 426"/>
          <p:cNvGrpSpPr/>
          <p:nvPr/>
        </p:nvGrpSpPr>
        <p:grpSpPr>
          <a:xfrm>
            <a:off x="562102" y="1002204"/>
            <a:ext cx="11880596" cy="4624992"/>
            <a:chOff x="-127000" y="-88899"/>
            <a:chExt cx="11880594" cy="4624990"/>
          </a:xfrm>
        </p:grpSpPr>
        <p:pic>
          <p:nvPicPr>
            <p:cNvPr id="425" name="Skärmavbild 2015-04-13 kl. 18.38.01.png"/>
            <p:cNvPicPr/>
            <p:nvPr/>
          </p:nvPicPr>
          <p:blipFill>
            <a:blip r:embed="rId2">
              <a:extLst/>
            </a:blip>
            <a:srcRect l="11684" t="33071" b="14731"/>
            <a:stretch>
              <a:fillRect/>
            </a:stretch>
          </p:blipFill>
          <p:spPr>
            <a:xfrm>
              <a:off x="0" y="0"/>
              <a:ext cx="11626594" cy="429479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24" name="Bilde 423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11880594" cy="4624992"/>
            </a:xfrm>
            <a:prstGeom prst="rect">
              <a:avLst/>
            </a:prstGeom>
            <a:effectLst/>
          </p:spPr>
        </p:pic>
      </p:grpSp>
      <p:sp>
        <p:nvSpPr>
          <p:cNvPr id="427" name="Shape 4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Men någonting 			har hänt</a:t>
            </a:r>
          </a:p>
        </p:txBody>
      </p:sp>
      <p:sp>
        <p:nvSpPr>
          <p:cNvPr id="428" name="Shape 4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Odlingsarealen minskar kraftigt i Colombia, enligt FN. Totalproduktionen nu nere på cirka 500 ton per år.</a:t>
            </a:r>
          </a:p>
        </p:txBody>
      </p:sp>
    </p:spTree>
  </p:cSld>
  <p:clrMapOvr>
    <a:masterClrMapping/>
  </p:clrMapOvr>
  <p:transition spd="slow">
    <p:pull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/>
          <p:nvPr/>
        </p:nvSpPr>
        <p:spPr>
          <a:xfrm>
            <a:off x="508000" y="6096000"/>
            <a:ext cx="7200900" cy="508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lvl="0" algn="l">
              <a:lnSpc>
                <a:spcPct val="110000"/>
              </a:lnSpc>
              <a:defRPr i="1"/>
            </a:pPr>
            <a:endParaRPr/>
          </a:p>
        </p:txBody>
      </p:sp>
      <p:grpSp>
        <p:nvGrpSpPr>
          <p:cNvPr id="433" name="Group 433"/>
          <p:cNvGrpSpPr/>
          <p:nvPr/>
        </p:nvGrpSpPr>
        <p:grpSpPr>
          <a:xfrm>
            <a:off x="787244" y="563018"/>
            <a:ext cx="3710659" cy="4103543"/>
            <a:chOff x="-127000" y="-88900"/>
            <a:chExt cx="3710658" cy="4103542"/>
          </a:xfrm>
        </p:grpSpPr>
        <p:pic>
          <p:nvPicPr>
            <p:cNvPr id="432" name="Skärmavbild 2015-04-17 kl. 13.19.58.png"/>
            <p:cNvPicPr/>
            <p:nvPr/>
          </p:nvPicPr>
          <p:blipFill>
            <a:blip r:embed="rId2">
              <a:extLst/>
            </a:blip>
            <a:srcRect l="34429" t="14731" r="20642" b="6797"/>
            <a:stretch>
              <a:fillRect/>
            </a:stretch>
          </p:blipFill>
          <p:spPr>
            <a:xfrm>
              <a:off x="0" y="0"/>
              <a:ext cx="3456659" cy="37733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31" name="Bilde 430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3710659" cy="4103543"/>
            </a:xfrm>
            <a:prstGeom prst="rect">
              <a:avLst/>
            </a:prstGeom>
            <a:effectLst/>
          </p:spPr>
        </p:pic>
      </p:grpSp>
      <p:sp>
        <p:nvSpPr>
          <p:cNvPr id="434" name="Shape 43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grpSp>
        <p:nvGrpSpPr>
          <p:cNvPr id="437" name="Group 437"/>
          <p:cNvGrpSpPr/>
          <p:nvPr/>
        </p:nvGrpSpPr>
        <p:grpSpPr>
          <a:xfrm>
            <a:off x="5950193" y="575967"/>
            <a:ext cx="6036588" cy="4103543"/>
            <a:chOff x="-126999" y="-88900"/>
            <a:chExt cx="6036587" cy="4103542"/>
          </a:xfrm>
        </p:grpSpPr>
        <p:pic>
          <p:nvPicPr>
            <p:cNvPr id="436" name="Skärmavbild 2015-04-17 kl. 14.21.19.png"/>
            <p:cNvPicPr/>
            <p:nvPr/>
          </p:nvPicPr>
          <p:blipFill>
            <a:blip r:embed="rId4">
              <a:extLst/>
            </a:blip>
            <a:srcRect l="5892" t="16650" r="23766" b="9909"/>
            <a:stretch>
              <a:fillRect/>
            </a:stretch>
          </p:blipFill>
          <p:spPr>
            <a:xfrm>
              <a:off x="0" y="0"/>
              <a:ext cx="5782588" cy="37733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35" name="Bilde 434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27000" y="-88900"/>
              <a:ext cx="6036588" cy="4103543"/>
            </a:xfrm>
            <a:prstGeom prst="rect">
              <a:avLst/>
            </a:prstGeom>
            <a:effectLst/>
          </p:spPr>
        </p:pic>
      </p:grpSp>
      <p:grpSp>
        <p:nvGrpSpPr>
          <p:cNvPr id="440" name="Group 440"/>
          <p:cNvGrpSpPr/>
          <p:nvPr/>
        </p:nvGrpSpPr>
        <p:grpSpPr>
          <a:xfrm>
            <a:off x="741342" y="5011960"/>
            <a:ext cx="11255798" cy="4394196"/>
            <a:chOff x="-126999" y="-88900"/>
            <a:chExt cx="11255796" cy="4394194"/>
          </a:xfrm>
        </p:grpSpPr>
        <p:pic>
          <p:nvPicPr>
            <p:cNvPr id="439" name="Skärmavbild 2015-04-13 kl. 18.38.01.png"/>
            <p:cNvPicPr/>
            <p:nvPr/>
          </p:nvPicPr>
          <p:blipFill>
            <a:blip r:embed="rId6">
              <a:extLst/>
            </a:blip>
            <a:srcRect l="11684" t="33071" b="14731"/>
            <a:stretch>
              <a:fillRect/>
            </a:stretch>
          </p:blipFill>
          <p:spPr>
            <a:xfrm>
              <a:off x="0" y="0"/>
              <a:ext cx="11001797" cy="406399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38" name="Bilde 437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27000" y="-88900"/>
              <a:ext cx="11255797" cy="439419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slow">
    <p:dissolv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roup 444"/>
          <p:cNvGrpSpPr/>
          <p:nvPr/>
        </p:nvGrpSpPr>
        <p:grpSpPr>
          <a:xfrm>
            <a:off x="469900" y="2407227"/>
            <a:ext cx="12065000" cy="5537201"/>
            <a:chOff x="-127000" y="-88900"/>
            <a:chExt cx="12065000" cy="5537200"/>
          </a:xfrm>
        </p:grpSpPr>
        <p:pic>
          <p:nvPicPr>
            <p:cNvPr id="443" name="pasted-image.tif"/>
            <p:cNvPicPr/>
            <p:nvPr/>
          </p:nvPicPr>
          <p:blipFill>
            <a:blip r:embed="rId2">
              <a:extLst/>
            </a:blip>
            <a:srcRect t="17364" b="17364"/>
            <a:stretch>
              <a:fillRect/>
            </a:stretch>
          </p:blipFill>
          <p:spPr>
            <a:xfrm>
              <a:off x="0" y="0"/>
              <a:ext cx="11811000" cy="5207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42" name="Bilde 441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12065000" cy="55372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80"/>
          <p:cNvGrpSpPr/>
          <p:nvPr/>
        </p:nvGrpSpPr>
        <p:grpSpPr>
          <a:xfrm>
            <a:off x="3472516" y="718989"/>
            <a:ext cx="5842001" cy="8661401"/>
            <a:chOff x="-127000" y="-88900"/>
            <a:chExt cx="5842000" cy="8661400"/>
          </a:xfrm>
        </p:grpSpPr>
        <p:pic>
          <p:nvPicPr>
            <p:cNvPr id="79" name="pasted-image.tif"/>
            <p:cNvPicPr/>
            <p:nvPr/>
          </p:nvPicPr>
          <p:blipFill>
            <a:blip r:embed="rId2">
              <a:extLst/>
            </a:blip>
            <a:srcRect l="3467" r="3467"/>
            <a:stretch>
              <a:fillRect/>
            </a:stretch>
          </p:blipFill>
          <p:spPr>
            <a:xfrm>
              <a:off x="0" y="0"/>
              <a:ext cx="5588000" cy="83312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8" name="Bilde 77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842000" cy="8661400"/>
            </a:xfrm>
            <a:prstGeom prst="rect">
              <a:avLst/>
            </a:prstGeom>
            <a:effectLst/>
          </p:spPr>
        </p:pic>
      </p:grpSp>
      <p:pic>
        <p:nvPicPr>
          <p:cNvPr id="81" name="Bilde 80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88387" y="1335872"/>
            <a:ext cx="3116188" cy="3372561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1" animBg="1" advAuto="0"/>
      <p:bldP spid="81" grpId="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asted-image.tif"/>
          <p:cNvPicPr/>
          <p:nvPr/>
        </p:nvPicPr>
        <p:blipFill>
          <a:blip r:embed="rId2">
            <a:extLst/>
          </a:blip>
          <a:srcRect l="5376" r="5376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114456449_2880x2025.jpeg"/>
          <p:cNvPicPr/>
          <p:nvPr/>
        </p:nvPicPr>
        <p:blipFill>
          <a:blip r:embed="rId2">
            <a:extLst/>
          </a:blip>
          <a:srcRect l="6344" t="1270" r="2144" b="1166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342012" y="-129971"/>
            <a:ext cx="16689235" cy="100135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4">
  <a:themeElements>
    <a:clrScheme name="New_Template4">
      <a:dk1>
        <a:srgbClr val="414141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948</Words>
  <Application>Microsoft Office PowerPoint</Application>
  <PresentationFormat>Egendefinert</PresentationFormat>
  <Paragraphs>113</Paragraphs>
  <Slides>64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64</vt:i4>
      </vt:variant>
    </vt:vector>
  </HeadingPairs>
  <TitlesOfParts>
    <vt:vector size="70" baseType="lpstr">
      <vt:lpstr>Avenir Roman</vt:lpstr>
      <vt:lpstr>Bodoni SvtyTwo ITC TT-Book</vt:lpstr>
      <vt:lpstr>Helvetica</vt:lpstr>
      <vt:lpstr>Palatino</vt:lpstr>
      <vt:lpstr>Zapf Dingbats</vt:lpstr>
      <vt:lpstr>New_Template4</vt:lpstr>
      <vt:lpstr>Kokain. Från mirakelmedicin till samhällsplåga.</vt:lpstr>
      <vt:lpstr>PowerPoint-presentasjon</vt:lpstr>
      <vt:lpstr>PowerPoint-presentasjon</vt:lpstr>
      <vt:lpstr>PowerPoint-presentasjon</vt:lpstr>
      <vt:lpstr>PowerPoint-presentasjon</vt:lpstr>
      <vt:lpstr>Samhällets oro är lika gammal som pulvret självt</vt:lpstr>
      <vt:lpstr>PowerPoint-presentasjon</vt:lpstr>
      <vt:lpstr>PowerPoint-presentasjon</vt:lpstr>
      <vt:lpstr>PowerPoint-presentasjon</vt:lpstr>
      <vt:lpstr>Allt började med     en tysk kemist</vt:lpstr>
      <vt:lpstr>Av Sydamerikas uppiggande kokablad skapade Europa en rekordsnabb väg till kemisk lycka  </vt:lpstr>
      <vt:lpstr>På 1880-talet blev kokain big business  </vt:lpstr>
      <vt:lpstr>Till och med barn ordinerades kokain </vt:lpstr>
      <vt:lpstr>Perfekta medlet mot beroende?</vt:lpstr>
      <vt:lpstr>PowerPoint-presentasjon</vt:lpstr>
      <vt:lpstr>PowerPoint-presentasjon</vt:lpstr>
      <vt:lpstr>På 1920-talet var allting glömt</vt:lpstr>
      <vt:lpstr>Drogen spred sig till Skandinaviens huvudstäder</vt:lpstr>
      <vt:lpstr>Lagarna skärptes, rättsväsendet vaknade och kokainhandlarna hamnade i fängelse.</vt:lpstr>
      <vt:lpstr>Återigen fick drogen dåligt rykte. Den andra kokain-vågen ebbade ut. </vt:lpstr>
      <vt:lpstr>Ett nytt medel tog över marknaden</vt:lpstr>
      <vt:lpstr>Här kunde historien ha slutat</vt:lpstr>
      <vt:lpstr>Men 40 år senare startade allt om på nytt</vt:lpstr>
      <vt:lpstr>En tredje kokain sköljer sedan dess över världen</vt:lpstr>
      <vt:lpstr>Kokain blev även gatans drog</vt:lpstr>
      <vt:lpstr>På 1980-talet fruktar man en kokainepidemi</vt:lpstr>
      <vt:lpstr>Fortfarande dödar kokainet många amerikaner</vt:lpstr>
      <vt:lpstr>Drogen har också spridit sig över världen</vt:lpstr>
      <vt:lpstr>USA fortfarande största marknaden</vt:lpstr>
      <vt:lpstr>Men — kokain är inte längre lika trendigt</vt:lpstr>
      <vt:lpstr>Relativt höga dödstal i Spanien och Storbritannien</vt:lpstr>
      <vt:lpstr>Även i övrigt    låga dödstal</vt:lpstr>
      <vt:lpstr>I Skandinavien är konsumtionen fortfarande relativt låg </vt:lpstr>
      <vt:lpstr>Men avloppet   ljuger inte</vt:lpstr>
      <vt:lpstr>PowerPoint-presentasjon</vt:lpstr>
      <vt:lpstr>”Lite kola sätter guldkant på festen”</vt:lpstr>
      <vt:lpstr>Det höga priset ett sätt att manifestera framgång</vt:lpstr>
      <vt:lpstr>Hur introduceras kokain i människors liv?</vt:lpstr>
      <vt:lpstr>”Någon som är sugen på en lina?”</vt:lpstr>
      <vt:lpstr>”Jag var alltid full när jag tog kokain”</vt:lpstr>
      <vt:lpstr>”Accepterat att dricka  — men inte att tappa kontrollen”</vt:lpstr>
      <vt:lpstr>En ny drog som bildas i levern när kokain och alkohol blandas </vt:lpstr>
      <vt:lpstr>Kokain</vt:lpstr>
      <vt:lpstr>Polisen fokuserar på männen</vt:lpstr>
      <vt:lpstr>Kokainkonsumenterna som inte syns</vt:lpstr>
      <vt:lpstr>Fallet riskerar att   bli mer långvarigt</vt:lpstr>
      <vt:lpstr>Men trots allt är problem-konsumenterna relativt få</vt:lpstr>
      <vt:lpstr>De största förlorarna finns någon annanstans</vt:lpstr>
      <vt:lpstr>PowerPoint-presentasjon</vt:lpstr>
      <vt:lpstr>Den enes fördärv den andres värv</vt:lpstr>
      <vt:lpstr>Visst finns det dem  som tjänar pengar</vt:lpstr>
      <vt:lpstr>Men förr eller senare blir det ofta problem</vt:lpstr>
      <vt:lpstr>Gängkrigen har exploderat i Sverige och Danmark. Bråk om narkotika vanlig orsak.</vt:lpstr>
      <vt:lpstr>PowerPoint-presentasjon</vt:lpstr>
      <vt:lpstr>Följer internationella mönster</vt:lpstr>
      <vt:lpstr>Kriget mot kokainet har pågått i mer än 40 år</vt:lpstr>
      <vt:lpstr>På land och till havs</vt:lpstr>
      <vt:lpstr>Ständigt nya gripanden</vt:lpstr>
      <vt:lpstr>Tusentals dödsoffer</vt:lpstr>
      <vt:lpstr>I djungeln fortsätter produktionen</vt:lpstr>
      <vt:lpstr>Länge såg det hopplöst ut</vt:lpstr>
      <vt:lpstr>Men någonting    har hänt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Kokain. Från mirakelmedicin till samhällsplåga.</dc:title>
  <dc:creator>Knut Reinås</dc:creator>
  <cp:lastModifiedBy>Knut Reinås</cp:lastModifiedBy>
  <cp:revision>1</cp:revision>
  <dcterms:modified xsi:type="dcterms:W3CDTF">2015-05-06T22:58:33Z</dcterms:modified>
</cp:coreProperties>
</file>