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716" r:id="rId2"/>
    <p:sldId id="898" r:id="rId3"/>
    <p:sldId id="742" r:id="rId4"/>
    <p:sldId id="772" r:id="rId5"/>
    <p:sldId id="896" r:id="rId6"/>
    <p:sldId id="894" r:id="rId7"/>
    <p:sldId id="893" r:id="rId8"/>
    <p:sldId id="895" r:id="rId9"/>
    <p:sldId id="475" r:id="rId10"/>
    <p:sldId id="476" r:id="rId11"/>
    <p:sldId id="477" r:id="rId12"/>
    <p:sldId id="478" r:id="rId13"/>
    <p:sldId id="479" r:id="rId14"/>
    <p:sldId id="480" r:id="rId15"/>
    <p:sldId id="729" r:id="rId16"/>
    <p:sldId id="864" r:id="rId17"/>
    <p:sldId id="728" r:id="rId18"/>
    <p:sldId id="734" r:id="rId19"/>
    <p:sldId id="421" r:id="rId20"/>
    <p:sldId id="422" r:id="rId21"/>
    <p:sldId id="423" r:id="rId22"/>
    <p:sldId id="424" r:id="rId23"/>
    <p:sldId id="771" r:id="rId24"/>
    <p:sldId id="429" r:id="rId25"/>
    <p:sldId id="730" r:id="rId26"/>
    <p:sldId id="731" r:id="rId27"/>
    <p:sldId id="732" r:id="rId28"/>
    <p:sldId id="445" r:id="rId29"/>
    <p:sldId id="446" r:id="rId30"/>
    <p:sldId id="447" r:id="rId31"/>
    <p:sldId id="449" r:id="rId32"/>
    <p:sldId id="733" r:id="rId33"/>
    <p:sldId id="760" r:id="rId34"/>
    <p:sldId id="761" r:id="rId35"/>
    <p:sldId id="582" r:id="rId36"/>
    <p:sldId id="463" r:id="rId37"/>
    <p:sldId id="454" r:id="rId38"/>
    <p:sldId id="457" r:id="rId39"/>
    <p:sldId id="459" r:id="rId40"/>
    <p:sldId id="460" r:id="rId41"/>
    <p:sldId id="461" r:id="rId42"/>
    <p:sldId id="464" r:id="rId43"/>
    <p:sldId id="768" r:id="rId44"/>
    <p:sldId id="769" r:id="rId45"/>
    <p:sldId id="892" r:id="rId46"/>
    <p:sldId id="789" r:id="rId47"/>
    <p:sldId id="791" r:id="rId48"/>
    <p:sldId id="794" r:id="rId49"/>
    <p:sldId id="792" r:id="rId50"/>
    <p:sldId id="793" r:id="rId51"/>
    <p:sldId id="795" r:id="rId52"/>
    <p:sldId id="796" r:id="rId53"/>
    <p:sldId id="798" r:id="rId54"/>
    <p:sldId id="799" r:id="rId55"/>
    <p:sldId id="800" r:id="rId56"/>
    <p:sldId id="801" r:id="rId57"/>
    <p:sldId id="802" r:id="rId58"/>
    <p:sldId id="804" r:id="rId59"/>
    <p:sldId id="805" r:id="rId60"/>
    <p:sldId id="806" r:id="rId61"/>
    <p:sldId id="807" r:id="rId62"/>
    <p:sldId id="808" r:id="rId63"/>
    <p:sldId id="809" r:id="rId64"/>
    <p:sldId id="810" r:id="rId65"/>
    <p:sldId id="811" r:id="rId66"/>
    <p:sldId id="812" r:id="rId67"/>
    <p:sldId id="813" r:id="rId68"/>
    <p:sldId id="814" r:id="rId69"/>
    <p:sldId id="815" r:id="rId70"/>
    <p:sldId id="816" r:id="rId71"/>
    <p:sldId id="817" r:id="rId72"/>
    <p:sldId id="818" r:id="rId73"/>
    <p:sldId id="850" r:id="rId74"/>
    <p:sldId id="854" r:id="rId75"/>
    <p:sldId id="855" r:id="rId76"/>
    <p:sldId id="860" r:id="rId77"/>
    <p:sldId id="865" r:id="rId78"/>
    <p:sldId id="867" r:id="rId79"/>
    <p:sldId id="897" r:id="rId80"/>
    <p:sldId id="871" r:id="rId81"/>
    <p:sldId id="873" r:id="rId82"/>
    <p:sldId id="874" r:id="rId83"/>
    <p:sldId id="875" r:id="rId84"/>
    <p:sldId id="880" r:id="rId85"/>
    <p:sldId id="881" r:id="rId86"/>
    <p:sldId id="882" r:id="rId87"/>
    <p:sldId id="883" r:id="rId88"/>
    <p:sldId id="884" r:id="rId89"/>
    <p:sldId id="886" r:id="rId90"/>
    <p:sldId id="887" r:id="rId91"/>
    <p:sldId id="888" r:id="rId92"/>
    <p:sldId id="889" r:id="rId93"/>
    <p:sldId id="890" r:id="rId94"/>
    <p:sldId id="891" r:id="rId95"/>
    <p:sldId id="899" r:id="rId96"/>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07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741644-073B-4833-8E6C-A4EC1D472FCD}" type="datetimeFigureOut">
              <a:rPr lang="nb-NO" smtClean="0"/>
              <a:t>19.04.2015</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DEBB82-3E8A-40E3-8FAC-86ADE69B1BE4}" type="slidenum">
              <a:rPr lang="nb-NO" smtClean="0"/>
              <a:t>‹#›</a:t>
            </a:fld>
            <a:endParaRPr lang="nb-NO"/>
          </a:p>
        </p:txBody>
      </p:sp>
    </p:spTree>
    <p:extLst>
      <p:ext uri="{BB962C8B-B14F-4D97-AF65-F5344CB8AC3E}">
        <p14:creationId xmlns:p14="http://schemas.microsoft.com/office/powerpoint/2010/main" val="917939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802546-EE4C-4638-90FB-C2BA51AF67B0}" type="datetimeFigureOut">
              <a:rPr lang="nb-NO" smtClean="0"/>
              <a:t>19.04.2015</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AFF6EB-8843-47C0-9E43-7F972F8C5223}" type="slidenum">
              <a:rPr lang="nb-NO" smtClean="0"/>
              <a:t>‹#›</a:t>
            </a:fld>
            <a:endParaRPr lang="nb-NO"/>
          </a:p>
        </p:txBody>
      </p:sp>
    </p:spTree>
    <p:extLst>
      <p:ext uri="{BB962C8B-B14F-4D97-AF65-F5344CB8AC3E}">
        <p14:creationId xmlns:p14="http://schemas.microsoft.com/office/powerpoint/2010/main" val="217681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27EA43C-27A0-4509-B795-80D944774557}" type="slidenum">
              <a:rPr lang="nb-NO" smtClean="0"/>
              <a:pPr eaLnBrk="1" hangingPunct="1"/>
              <a:t>26</a:t>
            </a:fld>
            <a:endParaRPr lang="nb-NO"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F3AFF6EB-8843-47C0-9E43-7F972F8C5223}" type="slidenum">
              <a:rPr lang="nb-NO" smtClean="0"/>
              <a:t>31</a:t>
            </a:fld>
            <a:endParaRPr lang="nb-NO"/>
          </a:p>
        </p:txBody>
      </p:sp>
    </p:spTree>
    <p:extLst>
      <p:ext uri="{BB962C8B-B14F-4D97-AF65-F5344CB8AC3E}">
        <p14:creationId xmlns:p14="http://schemas.microsoft.com/office/powerpoint/2010/main" val="2837631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Grp="1" noRot="1" noChangeAspect="1" noChangeArrowheads="1" noTextEdit="1"/>
          </p:cNvSpPr>
          <p:nvPr>
            <p:ph type="sldImg"/>
          </p:nvPr>
        </p:nvSpPr>
        <p:spPr>
          <a:solidFill>
            <a:srgbClr val="FFFFFF"/>
          </a:solidFill>
          <a:ln/>
        </p:spPr>
      </p:sp>
      <p:sp>
        <p:nvSpPr>
          <p:cNvPr id="512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b-NO" sz="2200" smtClean="0">
                <a:latin typeface="Lucida Grande" charset="0"/>
                <a:ea typeface="Lucida Grande" charset="0"/>
                <a:cs typeface="Lucida Grande" charset="0"/>
                <a:sym typeface="Lucida Grande" charset="0"/>
              </a:rPr>
              <a:t>Kroppsfiksering, røyking, alkohol, treningspress, melanotan (barbie-sprøyten), mobil og datapress, klespress, mobbing/vold, tagging/skadeverk, ekstremisme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fld id="{05C30F3E-021F-4222-B47A-4CAF6C394FD5}" type="slidenum">
              <a:rPr lang="nb-NO" sz="1200" smtClean="0"/>
              <a:pPr eaLnBrk="1" hangingPunct="1"/>
              <a:t>51</a:t>
            </a:fld>
            <a:endParaRPr lang="nb-NO" sz="1200" smtClean="0"/>
          </a:p>
        </p:txBody>
      </p:sp>
      <p:sp>
        <p:nvSpPr>
          <p:cNvPr id="340995" name="Rectangle 2"/>
          <p:cNvSpPr>
            <a:spLocks noGrp="1" noRot="1" noChangeAspect="1" noChangeArrowheads="1" noTextEdit="1"/>
          </p:cNvSpPr>
          <p:nvPr>
            <p:ph type="sldImg"/>
          </p:nvPr>
        </p:nvSpPr>
        <p:spPr>
          <a:xfrm>
            <a:off x="1144588" y="687388"/>
            <a:ext cx="4568825" cy="3425825"/>
          </a:xfrm>
          <a:ln w="12700" cap="flat"/>
        </p:spPr>
      </p:sp>
      <p:sp>
        <p:nvSpPr>
          <p:cNvPr id="340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nn-NO"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De syntetiske </a:t>
            </a:r>
            <a:r>
              <a:rPr lang="nb-NO" dirty="0" err="1" smtClean="0"/>
              <a:t>cannabinoidene</a:t>
            </a:r>
            <a:r>
              <a:rPr lang="nb-NO" dirty="0" smtClean="0"/>
              <a:t> har fått navn etter sine oppdagere – JWH-081,</a:t>
            </a:r>
            <a:r>
              <a:rPr lang="nb-NO" baseline="0" dirty="0" smtClean="0"/>
              <a:t> AM-2201. Det er syntetisert flere hundre slike stoffer.</a:t>
            </a:r>
            <a:endParaRPr lang="nb-NO" dirty="0"/>
          </a:p>
        </p:txBody>
      </p:sp>
      <p:sp>
        <p:nvSpPr>
          <p:cNvPr id="4" name="Plassholder for lysbildenummer 3"/>
          <p:cNvSpPr>
            <a:spLocks noGrp="1"/>
          </p:cNvSpPr>
          <p:nvPr>
            <p:ph type="sldNum" sz="quarter" idx="10"/>
          </p:nvPr>
        </p:nvSpPr>
        <p:spPr/>
        <p:txBody>
          <a:bodyPr/>
          <a:lstStyle/>
          <a:p>
            <a:pPr>
              <a:defRPr/>
            </a:pPr>
            <a:fld id="{EDF1C670-9E1F-4C36-ACCF-10E6103D4D29}" type="slidenum">
              <a:rPr lang="en-US" smtClean="0"/>
              <a:pPr>
                <a:defRPr/>
              </a:pPr>
              <a:t>74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8DF3B41-0024-4360-9180-D6C299511B24}" type="slidenum">
              <a:rPr lang="nb-NO" smtClean="0"/>
              <a:t>79</a:t>
            </a:fld>
            <a:endParaRPr lang="nb-NO"/>
          </a:p>
        </p:txBody>
      </p:sp>
    </p:spTree>
    <p:extLst>
      <p:ext uri="{BB962C8B-B14F-4D97-AF65-F5344CB8AC3E}">
        <p14:creationId xmlns:p14="http://schemas.microsoft.com/office/powerpoint/2010/main" val="3533019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A5731DDB-A9A4-4B1F-AE35-E878B51CC2FF}" type="slidenum">
              <a:rPr lang="nb-NO" smtClean="0"/>
              <a:t>80</a:t>
            </a:fld>
            <a:endParaRPr lang="nb-NO"/>
          </a:p>
        </p:txBody>
      </p:sp>
    </p:spTree>
    <p:extLst>
      <p:ext uri="{BB962C8B-B14F-4D97-AF65-F5344CB8AC3E}">
        <p14:creationId xmlns:p14="http://schemas.microsoft.com/office/powerpoint/2010/main" val="122986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DF539533-A9D4-486B-9329-87AC997F6C09}" type="datetimeFigureOut">
              <a:rPr lang="nb-NO" smtClean="0"/>
              <a:t>19.04.2015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237139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F539533-A9D4-486B-9329-87AC997F6C09}" type="datetimeFigureOut">
              <a:rPr lang="nb-NO" smtClean="0"/>
              <a:t>19.04.2015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296995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F539533-A9D4-486B-9329-87AC997F6C09}" type="datetimeFigureOut">
              <a:rPr lang="nb-NO" smtClean="0"/>
              <a:t>19.04.2015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3585279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457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5"/>
          <p:cNvSpPr>
            <a:spLocks noGrp="1" noChangeArrowheads="1"/>
          </p:cNvSpPr>
          <p:nvPr>
            <p:ph type="ftr" sz="quarter" idx="11"/>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2D61B64A-F295-41CA-B7FA-6A33C3F50A0B}" type="slidenum">
              <a:rPr lang="nb-NO"/>
              <a:pPr>
                <a:defRPr/>
              </a:pPr>
              <a:t>‹#›</a:t>
            </a:fld>
            <a:endParaRPr lang="nb-NO"/>
          </a:p>
        </p:txBody>
      </p:sp>
    </p:spTree>
    <p:extLst>
      <p:ext uri="{BB962C8B-B14F-4D97-AF65-F5344CB8AC3E}">
        <p14:creationId xmlns:p14="http://schemas.microsoft.com/office/powerpoint/2010/main" val="3813296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opplinje">
    <p:spTree>
      <p:nvGrpSpPr>
        <p:cNvPr id="1" name=""/>
        <p:cNvGrpSpPr/>
        <p:nvPr/>
      </p:nvGrpSpPr>
      <p:grpSpPr>
        <a:xfrm>
          <a:off x="0" y="0"/>
          <a:ext cx="0" cy="0"/>
          <a:chOff x="0" y="0"/>
          <a:chExt cx="0" cy="0"/>
        </a:xfrm>
      </p:grpSpPr>
      <p:sp>
        <p:nvSpPr>
          <p:cNvPr id="2" name="Rektangel 6"/>
          <p:cNvSpPr>
            <a:spLocks noChangeArrowheads="1"/>
          </p:cNvSpPr>
          <p:nvPr/>
        </p:nvSpPr>
        <p:spPr bwMode="auto">
          <a:xfrm>
            <a:off x="0" y="0"/>
            <a:ext cx="9144000" cy="13366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1016000"/>
            <a:endParaRPr lang="nb-NO" sz="2000"/>
          </a:p>
        </p:txBody>
      </p:sp>
      <p:pic>
        <p:nvPicPr>
          <p:cNvPr id="3" name="Picture 8" descr="POD_powerpoint_RGB_STRI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a:spLocks noChangeArrowheads="1"/>
          </p:cNvSpPr>
          <p:nvPr/>
        </p:nvSpPr>
        <p:spPr bwMode="auto">
          <a:xfrm>
            <a:off x="7869238" y="130175"/>
            <a:ext cx="1292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r>
              <a:rPr lang="nb-NO" sz="700" smtClean="0">
                <a:solidFill>
                  <a:srgbClr val="A6A6A6"/>
                </a:solidFill>
              </a:rPr>
              <a:t>Kripos // NCIS Norway</a:t>
            </a:r>
          </a:p>
        </p:txBody>
      </p:sp>
    </p:spTree>
    <p:extLst>
      <p:ext uri="{BB962C8B-B14F-4D97-AF65-F5344CB8AC3E}">
        <p14:creationId xmlns:p14="http://schemas.microsoft.com/office/powerpoint/2010/main" val="320979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F539533-A9D4-486B-9329-87AC997F6C09}" type="datetimeFigureOut">
              <a:rPr lang="nb-NO" smtClean="0"/>
              <a:t>19.04.2015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23775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DF539533-A9D4-486B-9329-87AC997F6C09}" type="datetimeFigureOut">
              <a:rPr lang="nb-NO" smtClean="0"/>
              <a:t>19.04.2015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242036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DF539533-A9D4-486B-9329-87AC997F6C09}" type="datetimeFigureOut">
              <a:rPr lang="nb-NO" smtClean="0"/>
              <a:t>19.04.2015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1778072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DF539533-A9D4-486B-9329-87AC997F6C09}" type="datetimeFigureOut">
              <a:rPr lang="nb-NO" smtClean="0"/>
              <a:t>19.04.2015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4113315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DF539533-A9D4-486B-9329-87AC997F6C09}" type="datetimeFigureOut">
              <a:rPr lang="nb-NO" smtClean="0"/>
              <a:t>19.04.2015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1606586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F539533-A9D4-486B-9329-87AC997F6C09}" type="datetimeFigureOut">
              <a:rPr lang="nb-NO" smtClean="0"/>
              <a:t>19.04.2015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15314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F539533-A9D4-486B-9329-87AC997F6C09}" type="datetimeFigureOut">
              <a:rPr lang="nb-NO" smtClean="0"/>
              <a:t>19.04.2015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3266343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F539533-A9D4-486B-9329-87AC997F6C09}" type="datetimeFigureOut">
              <a:rPr lang="nb-NO" smtClean="0"/>
              <a:t>19.04.2015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DC882C39-566D-4CEC-B3C5-A53C1CDD51EB}" type="slidenum">
              <a:rPr lang="nb-NO" smtClean="0"/>
              <a:t>‹#›</a:t>
            </a:fld>
            <a:endParaRPr lang="nb-NO"/>
          </a:p>
        </p:txBody>
      </p:sp>
    </p:spTree>
    <p:extLst>
      <p:ext uri="{BB962C8B-B14F-4D97-AF65-F5344CB8AC3E}">
        <p14:creationId xmlns:p14="http://schemas.microsoft.com/office/powerpoint/2010/main" val="245057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539533-A9D4-486B-9329-87AC997F6C09}" type="datetimeFigureOut">
              <a:rPr lang="nb-NO" smtClean="0"/>
              <a:t>19.04.2015</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82C39-566D-4CEC-B3C5-A53C1CDD51EB}" type="slidenum">
              <a:rPr lang="nb-NO" smtClean="0"/>
              <a:t>‹#›</a:t>
            </a:fld>
            <a:endParaRPr lang="nb-NO"/>
          </a:p>
        </p:txBody>
      </p:sp>
    </p:spTree>
    <p:extLst>
      <p:ext uri="{BB962C8B-B14F-4D97-AF65-F5344CB8AC3E}">
        <p14:creationId xmlns:p14="http://schemas.microsoft.com/office/powerpoint/2010/main" val="4180589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Flere%20saker%20under%20opprulling.docx"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Nytt%20etter%201.9.14/Legenes%20ansvar%20i.docx" TargetMode="External"/><Relationship Id="rId2" Type="http://schemas.openxmlformats.org/officeDocument/2006/relationships/hyperlink" Target="https://www.facebook.com/ISOCnorge?fref=nf"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asjproduksjon%20(2).wmv"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Nytt%20etter%201.9.14/Here%20are%20just%2010%20diseases%20that%20medical%20marijuana%20can%20help%20with.docx"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oleObject" Target="../embeddings/oleObject5.bin"/><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image" Target="../media/image5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1.png"/><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53.png"/><Relationship Id="rId4" Type="http://schemas.openxmlformats.org/officeDocument/2006/relationships/image" Target="../media/image56.jpeg"/><Relationship Id="rId9" Type="http://schemas.openxmlformats.org/officeDocument/2006/relationships/oleObject" Target="../embeddings/oleObject3.bin"/><Relationship Id="rId14" Type="http://schemas.openxmlformats.org/officeDocument/2006/relationships/image" Target="../media/image55.png"/></Relationships>
</file>

<file path=ppt/slides/_rels/slide75.xml.rels><?xml version="1.0" encoding="UTF-8" standalone="yes"?>
<Relationships xmlns="http://schemas.openxmlformats.org/package/2006/relationships"><Relationship Id="rId8" Type="http://schemas.openxmlformats.org/officeDocument/2006/relationships/hyperlink" Target="Produksjon%20Spice-9%20(1).mov" TargetMode="External"/><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itunes.apple.com/us/app/highthere!/id954916772?mt=8" TargetMode="External"/><Relationship Id="rId2" Type="http://schemas.openxmlformats.org/officeDocument/2006/relationships/hyperlink" Target="http://www.forbes.com/sites/alexkonrad/2015/04/14/apple-and-google-approve-high-there-to-go-global/?ss=tech#comment_reply" TargetMode="Externa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www.forbes.com/sites/alexkonrad/2015/04/14/apple-and-google-approve-high-there-to-go-global/?ss=tech" TargetMode="External"/><Relationship Id="rId4" Type="http://schemas.openxmlformats.org/officeDocument/2006/relationships/hyperlink" Target="https://play.google.com/store/apps/details?id=com.happyfuncorp.highthere" TargetMode="Externa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sz="8000" b="1" dirty="0" smtClean="0"/>
              <a:t>GARDERMOEN</a:t>
            </a:r>
            <a:endParaRPr lang="nb-NO" sz="8000" b="1" dirty="0"/>
          </a:p>
        </p:txBody>
      </p:sp>
      <p:sp>
        <p:nvSpPr>
          <p:cNvPr id="3" name="Undertittel 2"/>
          <p:cNvSpPr>
            <a:spLocks noGrp="1"/>
          </p:cNvSpPr>
          <p:nvPr>
            <p:ph type="subTitle" idx="1"/>
          </p:nvPr>
        </p:nvSpPr>
        <p:spPr/>
        <p:txBody>
          <a:bodyPr>
            <a:normAutofit/>
          </a:bodyPr>
          <a:lstStyle/>
          <a:p>
            <a:r>
              <a:rPr lang="nb-NO" sz="5400" b="1" dirty="0" smtClean="0">
                <a:solidFill>
                  <a:schemeClr val="tx1"/>
                </a:solidFill>
              </a:rPr>
              <a:t>19.4.2015</a:t>
            </a:r>
            <a:endParaRPr lang="nb-NO" sz="5400" b="1" dirty="0">
              <a:solidFill>
                <a:schemeClr val="tx1"/>
              </a:solidFill>
            </a:endParaRPr>
          </a:p>
        </p:txBody>
      </p:sp>
    </p:spTree>
    <p:extLst>
      <p:ext uri="{BB962C8B-B14F-4D97-AF65-F5344CB8AC3E}">
        <p14:creationId xmlns:p14="http://schemas.microsoft.com/office/powerpoint/2010/main" val="3550304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Plassholder for innhold 2"/>
          <p:cNvSpPr>
            <a:spLocks noGrp="1"/>
          </p:cNvSpPr>
          <p:nvPr>
            <p:ph idx="1"/>
          </p:nvPr>
        </p:nvSpPr>
        <p:spPr>
          <a:xfrm>
            <a:off x="457200" y="404813"/>
            <a:ext cx="8229600" cy="5721350"/>
          </a:xfrm>
        </p:spPr>
        <p:txBody>
          <a:bodyPr/>
          <a:lstStyle/>
          <a:p>
            <a:pPr algn="ctr">
              <a:buFontTx/>
              <a:buNone/>
            </a:pPr>
            <a:endParaRPr lang="nb-NO" altLang="nb-NO" sz="7200" smtClean="0">
              <a:solidFill>
                <a:srgbClr val="FF0000"/>
              </a:solidFill>
            </a:endParaRPr>
          </a:p>
          <a:p>
            <a:pPr algn="ctr">
              <a:buFontTx/>
              <a:buNone/>
            </a:pPr>
            <a:r>
              <a:rPr lang="nb-NO" altLang="nb-NO" sz="7200" b="1" smtClean="0">
                <a:solidFill>
                  <a:srgbClr val="FF0000"/>
                </a:solidFill>
              </a:rPr>
              <a:t>Kjenner du noen som har brukt narkotika?</a:t>
            </a:r>
          </a:p>
        </p:txBody>
      </p:sp>
    </p:spTree>
    <p:extLst>
      <p:ext uri="{BB962C8B-B14F-4D97-AF65-F5344CB8AC3E}">
        <p14:creationId xmlns:p14="http://schemas.microsoft.com/office/powerpoint/2010/main" val="3806855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lassholder for innhold 2"/>
          <p:cNvSpPr>
            <a:spLocks noGrp="1"/>
          </p:cNvSpPr>
          <p:nvPr>
            <p:ph idx="1"/>
          </p:nvPr>
        </p:nvSpPr>
        <p:spPr>
          <a:xfrm>
            <a:off x="457200" y="714375"/>
            <a:ext cx="8229600" cy="5411788"/>
          </a:xfrm>
        </p:spPr>
        <p:txBody>
          <a:bodyPr/>
          <a:lstStyle/>
          <a:p>
            <a:pPr algn="ctr">
              <a:buFontTx/>
              <a:buNone/>
            </a:pPr>
            <a:r>
              <a:rPr lang="nb-NO" altLang="nb-NO" sz="7200" b="1" smtClean="0">
                <a:solidFill>
                  <a:srgbClr val="FF0000"/>
                </a:solidFill>
                <a:cs typeface="Arial" pitchFamily="34" charset="0"/>
              </a:rPr>
              <a:t>Har du</a:t>
            </a:r>
          </a:p>
          <a:p>
            <a:pPr algn="ctr">
              <a:buFontTx/>
              <a:buNone/>
            </a:pPr>
            <a:r>
              <a:rPr lang="nb-NO" altLang="nb-NO" sz="7200" b="1" smtClean="0">
                <a:solidFill>
                  <a:srgbClr val="FF0000"/>
                </a:solidFill>
                <a:cs typeface="Arial" pitchFamily="34" charset="0"/>
              </a:rPr>
              <a:t>venner som bruker</a:t>
            </a:r>
          </a:p>
          <a:p>
            <a:pPr algn="ctr">
              <a:buFontTx/>
              <a:buNone/>
            </a:pPr>
            <a:r>
              <a:rPr lang="nb-NO" altLang="nb-NO" sz="7200" b="1" smtClean="0">
                <a:solidFill>
                  <a:srgbClr val="FF0000"/>
                </a:solidFill>
                <a:cs typeface="Arial" pitchFamily="34" charset="0"/>
              </a:rPr>
              <a:t>narkotika?</a:t>
            </a:r>
          </a:p>
          <a:p>
            <a:endParaRPr lang="nb-NO" altLang="nb-NO" sz="7200" smtClean="0"/>
          </a:p>
        </p:txBody>
      </p:sp>
    </p:spTree>
    <p:extLst>
      <p:ext uri="{BB962C8B-B14F-4D97-AF65-F5344CB8AC3E}">
        <p14:creationId xmlns:p14="http://schemas.microsoft.com/office/powerpoint/2010/main" val="673279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Plassholder for innhold 2"/>
          <p:cNvSpPr>
            <a:spLocks noGrp="1"/>
          </p:cNvSpPr>
          <p:nvPr>
            <p:ph idx="1"/>
          </p:nvPr>
        </p:nvSpPr>
        <p:spPr>
          <a:xfrm>
            <a:off x="457200" y="500063"/>
            <a:ext cx="8229600" cy="5626100"/>
          </a:xfrm>
        </p:spPr>
        <p:txBody>
          <a:bodyPr/>
          <a:lstStyle/>
          <a:p>
            <a:pPr algn="ctr">
              <a:buFontTx/>
              <a:buNone/>
            </a:pPr>
            <a:r>
              <a:rPr lang="nb-NO" altLang="nb-NO" sz="7200" b="1" smtClean="0">
                <a:solidFill>
                  <a:srgbClr val="FF0000"/>
                </a:solidFill>
                <a:cs typeface="Arial" pitchFamily="34" charset="0"/>
              </a:rPr>
              <a:t>Har du være tilstede der det ble brukt</a:t>
            </a:r>
          </a:p>
          <a:p>
            <a:pPr algn="ctr">
              <a:buFontTx/>
              <a:buNone/>
            </a:pPr>
            <a:r>
              <a:rPr lang="nb-NO" altLang="nb-NO" sz="7200" b="1" smtClean="0">
                <a:solidFill>
                  <a:srgbClr val="FF0000"/>
                </a:solidFill>
                <a:cs typeface="Arial" pitchFamily="34" charset="0"/>
              </a:rPr>
              <a:t>narkotika?</a:t>
            </a:r>
            <a:endParaRPr lang="nb-NO" altLang="nb-NO" sz="7200" smtClean="0">
              <a:solidFill>
                <a:srgbClr val="FF0000"/>
              </a:solidFill>
            </a:endParaRPr>
          </a:p>
        </p:txBody>
      </p:sp>
    </p:spTree>
    <p:extLst>
      <p:ext uri="{BB962C8B-B14F-4D97-AF65-F5344CB8AC3E}">
        <p14:creationId xmlns:p14="http://schemas.microsoft.com/office/powerpoint/2010/main" val="797076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39552" y="476672"/>
            <a:ext cx="8229600" cy="5606083"/>
          </a:xfrm>
        </p:spPr>
        <p:txBody>
          <a:bodyPr>
            <a:normAutofit fontScale="92500" lnSpcReduction="10000"/>
          </a:bodyPr>
          <a:lstStyle/>
          <a:p>
            <a:pPr marL="0" indent="0">
              <a:buNone/>
            </a:pPr>
            <a:endParaRPr lang="nb-NO" b="1" dirty="0" smtClean="0"/>
          </a:p>
          <a:p>
            <a:pPr marL="0" indent="0" algn="ctr">
              <a:buNone/>
            </a:pPr>
            <a:r>
              <a:rPr lang="nb-NO" b="1" dirty="0" smtClean="0"/>
              <a:t>5</a:t>
            </a:r>
            <a:r>
              <a:rPr lang="nb-NO" b="1" dirty="0"/>
              <a:t>% – 7 % </a:t>
            </a:r>
            <a:r>
              <a:rPr lang="nb-NO" dirty="0"/>
              <a:t>AV 14 – 16 ÅRINGER HAR PRØVD</a:t>
            </a:r>
          </a:p>
          <a:p>
            <a:pPr marL="0" indent="0">
              <a:buNone/>
            </a:pPr>
            <a:endParaRPr lang="nb-NO" dirty="0"/>
          </a:p>
          <a:p>
            <a:pPr marL="0" indent="0" algn="ctr">
              <a:buNone/>
            </a:pPr>
            <a:r>
              <a:rPr lang="nb-NO" dirty="0"/>
              <a:t>Mellom 21 – 28 år øker </a:t>
            </a:r>
            <a:endParaRPr lang="nb-NO" dirty="0" smtClean="0"/>
          </a:p>
          <a:p>
            <a:pPr marL="0" indent="0" algn="ctr">
              <a:buNone/>
            </a:pPr>
            <a:r>
              <a:rPr lang="nb-NO" dirty="0" smtClean="0"/>
              <a:t>% av «å </a:t>
            </a:r>
            <a:r>
              <a:rPr lang="nb-NO" dirty="0"/>
              <a:t>ha prøvd» mye </a:t>
            </a:r>
          </a:p>
          <a:p>
            <a:pPr marL="0" indent="0">
              <a:buNone/>
            </a:pPr>
            <a:endParaRPr lang="nb-NO" dirty="0"/>
          </a:p>
          <a:p>
            <a:pPr marL="0" indent="0" algn="ctr">
              <a:buNone/>
            </a:pPr>
            <a:endParaRPr lang="nb-NO" b="1" dirty="0" smtClean="0"/>
          </a:p>
          <a:p>
            <a:pPr marL="0" indent="0" algn="ctr">
              <a:buNone/>
            </a:pPr>
            <a:r>
              <a:rPr lang="nb-NO" b="1" dirty="0" smtClean="0"/>
              <a:t>40 </a:t>
            </a:r>
            <a:r>
              <a:rPr lang="nb-NO" b="1" dirty="0"/>
              <a:t>% </a:t>
            </a:r>
            <a:r>
              <a:rPr lang="nb-NO" dirty="0"/>
              <a:t>av menn har prøvd cannabis</a:t>
            </a:r>
          </a:p>
          <a:p>
            <a:pPr marL="0" indent="0" algn="ctr">
              <a:buNone/>
            </a:pPr>
            <a:r>
              <a:rPr lang="nb-NO" b="1" dirty="0"/>
              <a:t>30 % </a:t>
            </a:r>
            <a:r>
              <a:rPr lang="nb-NO" dirty="0"/>
              <a:t>av kvinner har prøvd cannabis</a:t>
            </a:r>
          </a:p>
          <a:p>
            <a:pPr marL="0" indent="0">
              <a:buNone/>
            </a:pPr>
            <a:endParaRPr lang="nb-NO" dirty="0"/>
          </a:p>
          <a:p>
            <a:pPr marL="0" indent="0" algn="r">
              <a:buNone/>
            </a:pPr>
            <a:r>
              <a:rPr lang="nb-NO" sz="1600" dirty="0"/>
              <a:t>Ved fylt 28 år. </a:t>
            </a:r>
            <a:r>
              <a:rPr lang="nb-NO" sz="1600" b="1" dirty="0"/>
              <a:t>(NOVA)</a:t>
            </a:r>
          </a:p>
          <a:p>
            <a:pPr algn="r"/>
            <a:endParaRPr lang="nb-NO" sz="1600" dirty="0"/>
          </a:p>
        </p:txBody>
      </p:sp>
    </p:spTree>
    <p:extLst>
      <p:ext uri="{BB962C8B-B14F-4D97-AF65-F5344CB8AC3E}">
        <p14:creationId xmlns:p14="http://schemas.microsoft.com/office/powerpoint/2010/main" val="20111140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6178698"/>
          </a:xfrm>
        </p:spPr>
        <p:txBody>
          <a:bodyPr>
            <a:normAutofit/>
          </a:bodyPr>
          <a:lstStyle/>
          <a:p>
            <a:r>
              <a:rPr lang="nb-NO" b="1" dirty="0" smtClean="0"/>
              <a:t>HVORFOR BRUKER MANGE CANNABIS?</a:t>
            </a:r>
            <a:br>
              <a:rPr lang="nb-NO" b="1" dirty="0" smtClean="0"/>
            </a:br>
            <a:r>
              <a:rPr lang="nb-NO" b="1" dirty="0" smtClean="0"/>
              <a:t/>
            </a:r>
            <a:br>
              <a:rPr lang="nb-NO" b="1" dirty="0" smtClean="0"/>
            </a:br>
            <a:r>
              <a:rPr lang="nb-NO" b="1" dirty="0" smtClean="0"/>
              <a:t>HVA ER BRA MED HASJISJ RØYKING?</a:t>
            </a:r>
            <a:br>
              <a:rPr lang="nb-NO" b="1" dirty="0" smtClean="0"/>
            </a:br>
            <a:r>
              <a:rPr lang="nb-NO" b="1" dirty="0" smtClean="0"/>
              <a:t/>
            </a:r>
            <a:br>
              <a:rPr lang="nb-NO" b="1" dirty="0" smtClean="0"/>
            </a:br>
            <a:r>
              <a:rPr lang="nb-NO" b="1" dirty="0" smtClean="0"/>
              <a:t>HVA FÅR EN CANNABIS RØYKER SOM ANDRE IKKE FÅR?</a:t>
            </a:r>
            <a:endParaRPr lang="nb-NO" b="1" dirty="0"/>
          </a:p>
        </p:txBody>
      </p:sp>
    </p:spTree>
    <p:extLst>
      <p:ext uri="{BB962C8B-B14F-4D97-AF65-F5344CB8AC3E}">
        <p14:creationId xmlns:p14="http://schemas.microsoft.com/office/powerpoint/2010/main" val="3222311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7504" y="188640"/>
            <a:ext cx="8856984" cy="6408711"/>
          </a:xfrm>
        </p:spPr>
        <p:txBody>
          <a:bodyPr/>
          <a:lstStyle/>
          <a:p>
            <a:endParaRPr lang="nb-NO"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9170" y="116632"/>
            <a:ext cx="2754348" cy="6480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C:\Users\oleois\Pictures\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87356"/>
            <a:ext cx="2983798" cy="64099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031633"/>
            <a:ext cx="3438883" cy="472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7591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half" idx="1"/>
          </p:nvPr>
        </p:nvSpPr>
        <p:spPr>
          <a:xfrm>
            <a:off x="457200" y="548680"/>
            <a:ext cx="8363272" cy="5577483"/>
          </a:xfrm>
        </p:spPr>
        <p:txBody>
          <a:bodyPr>
            <a:normAutofit/>
          </a:bodyPr>
          <a:lstStyle/>
          <a:p>
            <a:pPr marL="0" indent="0">
              <a:buNone/>
            </a:pPr>
            <a:endParaRPr lang="nb-NO" b="1" dirty="0" smtClean="0"/>
          </a:p>
          <a:p>
            <a:pPr marL="0" indent="0">
              <a:buNone/>
            </a:pPr>
            <a:r>
              <a:rPr lang="nb-NO" b="1" dirty="0" smtClean="0"/>
              <a:t>MENS ALKOHOL ER UTE AV KROPPEN INNEN ET DØGN, KAN THC BEFINNE SEG I SYSTEMET I FLERE UKER ETTER 1 INNTAK (6 TIL 8 UKER)OG OPPTIL 9 MND. VED DAGLIG RØYKING OVER EN PERIODE.</a:t>
            </a:r>
          </a:p>
          <a:p>
            <a:pPr marL="0" indent="0" algn="ctr">
              <a:buNone/>
            </a:pPr>
            <a:endParaRPr lang="nb-NO" sz="2000" b="1" dirty="0" smtClean="0"/>
          </a:p>
          <a:p>
            <a:pPr marL="0" indent="0" algn="ctr">
              <a:buNone/>
            </a:pPr>
            <a:endParaRPr lang="nb-NO" sz="2000" b="1" dirty="0" smtClean="0"/>
          </a:p>
          <a:p>
            <a:pPr marL="0" indent="0" algn="ctr">
              <a:buNone/>
            </a:pPr>
            <a:r>
              <a:rPr lang="nb-NO" sz="2000" b="1" dirty="0" smtClean="0"/>
              <a:t>Dette vil i praksis si at dersom en person røyker hver sjette uke over to år så er vedkommende å regne som kronisk cannabisbruker. Ved 10 røyk blir en karakterisert som kronisk cannabisbruker.</a:t>
            </a:r>
            <a:endParaRPr lang="nb-NO" sz="2000" b="1" dirty="0"/>
          </a:p>
        </p:txBody>
      </p:sp>
    </p:spTree>
    <p:extLst>
      <p:ext uri="{BB962C8B-B14F-4D97-AF65-F5344CB8AC3E}">
        <p14:creationId xmlns:p14="http://schemas.microsoft.com/office/powerpoint/2010/main" val="13747425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tel 1"/>
          <p:cNvSpPr>
            <a:spLocks noGrp="1"/>
          </p:cNvSpPr>
          <p:nvPr>
            <p:ph type="title"/>
          </p:nvPr>
        </p:nvSpPr>
        <p:spPr/>
        <p:txBody>
          <a:bodyPr/>
          <a:lstStyle/>
          <a:p>
            <a:r>
              <a:rPr lang="nb-NO" smtClean="0"/>
              <a:t>Kap. V. Straff og inndragning m.m</a:t>
            </a:r>
            <a:endParaRPr lang="en-GB" smtClean="0"/>
          </a:p>
        </p:txBody>
      </p:sp>
      <p:sp>
        <p:nvSpPr>
          <p:cNvPr id="71683" name="Plassholder for innhold 2"/>
          <p:cNvSpPr>
            <a:spLocks noGrp="1"/>
          </p:cNvSpPr>
          <p:nvPr>
            <p:ph idx="1"/>
          </p:nvPr>
        </p:nvSpPr>
        <p:spPr/>
        <p:txBody>
          <a:bodyPr/>
          <a:lstStyle/>
          <a:p>
            <a:pPr eaLnBrk="1" hangingPunct="1">
              <a:buFontTx/>
              <a:buNone/>
            </a:pPr>
            <a:r>
              <a:rPr lang="nb-NO" sz="2000" b="1" dirty="0" err="1" smtClean="0"/>
              <a:t>Vtrl</a:t>
            </a:r>
            <a:r>
              <a:rPr lang="nb-NO" sz="2000" b="1" dirty="0" smtClean="0"/>
              <a:t>. § 34 – Tilbakekall av retten til å føre motorvogn mv. </a:t>
            </a:r>
          </a:p>
          <a:p>
            <a:pPr eaLnBrk="1" hangingPunct="1">
              <a:buFontTx/>
              <a:buNone/>
            </a:pPr>
            <a:r>
              <a:rPr lang="nb-NO" sz="2000" b="1" dirty="0" smtClean="0"/>
              <a:t>på grunn av særlige forhold</a:t>
            </a:r>
            <a:endParaRPr lang="nb-NO" sz="2000" dirty="0" smtClean="0"/>
          </a:p>
          <a:p>
            <a:pPr eaLnBrk="1" hangingPunct="1">
              <a:buFontTx/>
              <a:buNone/>
            </a:pPr>
            <a:endParaRPr lang="nb-NO" sz="2000" dirty="0" smtClean="0"/>
          </a:p>
          <a:p>
            <a:pPr eaLnBrk="1" hangingPunct="1"/>
            <a:r>
              <a:rPr lang="nb-NO" sz="2000" dirty="0" smtClean="0"/>
              <a:t> Politiet hjemmel til å pålegge legeundersøkelse; ”ikke fyller krav til bl.a. misbruk alkohol andre rusmidler”, jfr. 1. ledd</a:t>
            </a:r>
          </a:p>
          <a:p>
            <a:pPr eaLnBrk="1" hangingPunct="1"/>
            <a:r>
              <a:rPr lang="nb-NO" sz="2000" dirty="0" smtClean="0"/>
              <a:t> Unnlater fremstilling og fremlegge legeattest, kan tilbakekalle </a:t>
            </a:r>
            <a:r>
              <a:rPr lang="nb-NO" sz="2000" dirty="0" err="1" smtClean="0"/>
              <a:t>føreretten</a:t>
            </a:r>
            <a:r>
              <a:rPr lang="nb-NO" sz="2000" dirty="0" smtClean="0"/>
              <a:t>, jfr. 2. og 4. ledd</a:t>
            </a:r>
          </a:p>
          <a:p>
            <a:pPr eaLnBrk="1" hangingPunct="1"/>
            <a:r>
              <a:rPr lang="nb-NO" sz="2000" dirty="0" smtClean="0"/>
              <a:t> </a:t>
            </a:r>
            <a:r>
              <a:rPr lang="nb-NO" sz="2000" b="1" dirty="0" smtClean="0">
                <a:solidFill>
                  <a:srgbClr val="FF0000"/>
                </a:solidFill>
              </a:rPr>
              <a:t>Edruelig eller vand</a:t>
            </a:r>
            <a:r>
              <a:rPr lang="nb-NO" sz="2000" dirty="0" smtClean="0"/>
              <a:t>el, jfr. 5. ledd (”bestemt tid eller inntil videre”)</a:t>
            </a:r>
            <a:endParaRPr lang="nb-NO" dirty="0" smtClean="0">
              <a:solidFill>
                <a:srgbClr val="3333FF"/>
              </a:solidFill>
            </a:endParaRPr>
          </a:p>
          <a:p>
            <a:endParaRPr lang="en-GB" dirty="0" smtClean="0"/>
          </a:p>
        </p:txBody>
      </p:sp>
    </p:spTree>
    <p:extLst>
      <p:ext uri="{BB962C8B-B14F-4D97-AF65-F5344CB8AC3E}">
        <p14:creationId xmlns:p14="http://schemas.microsoft.com/office/powerpoint/2010/main" val="1718188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osl-fil\hjemansatt$\oleois\Mine bilder\Gullveien P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363"/>
            <a:ext cx="9126538"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186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67544" y="1628800"/>
            <a:ext cx="8229600" cy="4525963"/>
          </a:xfrm>
        </p:spPr>
        <p:txBody>
          <a:bodyPr>
            <a:normAutofit/>
          </a:bodyPr>
          <a:lstStyle/>
          <a:p>
            <a:pPr marL="0" indent="0">
              <a:buNone/>
            </a:pPr>
            <a:r>
              <a:rPr lang="nb-NO" sz="4000" b="1" dirty="0" smtClean="0"/>
              <a:t>Ungdommen nå elsker luksus, har dårlig oppførsel, forakter autoriteter, viser mangel på respekt for eldre og elsker å skravle i stedt for  å arbeide.</a:t>
            </a:r>
          </a:p>
          <a:p>
            <a:pPr marL="0" indent="0">
              <a:buNone/>
            </a:pPr>
            <a:endParaRPr lang="nb-NO" sz="4000" b="1" dirty="0"/>
          </a:p>
          <a:p>
            <a:pPr marL="0" indent="0" algn="r">
              <a:buNone/>
            </a:pPr>
            <a:r>
              <a:rPr lang="nb-NO" sz="800" b="1" dirty="0" smtClean="0"/>
              <a:t>SOKRATES, for 2400 år siden</a:t>
            </a:r>
            <a:endParaRPr lang="nb-NO" sz="800" b="1" dirty="0"/>
          </a:p>
        </p:txBody>
      </p:sp>
    </p:spTree>
    <p:extLst>
      <p:ext uri="{BB962C8B-B14F-4D97-AF65-F5344CB8AC3E}">
        <p14:creationId xmlns:p14="http://schemas.microsoft.com/office/powerpoint/2010/main" val="14475513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DET NYTTER Å BRY SEG-</a:t>
            </a:r>
            <a:endParaRPr lang="nb-NO" b="1" dirty="0"/>
          </a:p>
        </p:txBody>
      </p:sp>
      <p:sp>
        <p:nvSpPr>
          <p:cNvPr id="3" name="Plassholder for innhold 2"/>
          <p:cNvSpPr>
            <a:spLocks noGrp="1"/>
          </p:cNvSpPr>
          <p:nvPr>
            <p:ph idx="1"/>
          </p:nvPr>
        </p:nvSpPr>
        <p:spPr/>
        <p:txBody>
          <a:bodyPr/>
          <a:lstStyle/>
          <a:p>
            <a:endParaRPr lang="nb-NO" dirty="0" smtClean="0"/>
          </a:p>
          <a:p>
            <a:endParaRPr lang="nb-NO" dirty="0"/>
          </a:p>
          <a:p>
            <a:endParaRPr lang="nb-NO" dirty="0" smtClean="0"/>
          </a:p>
          <a:p>
            <a:pPr marL="0" indent="0" algn="ctr">
              <a:buNone/>
            </a:pPr>
            <a:r>
              <a:rPr lang="nb-NO" sz="8000" b="1" dirty="0" smtClean="0"/>
              <a:t>FORTSATT</a:t>
            </a:r>
            <a:endParaRPr lang="nb-NO" sz="8000" b="1" dirty="0"/>
          </a:p>
        </p:txBody>
      </p:sp>
    </p:spTree>
    <p:extLst>
      <p:ext uri="{BB962C8B-B14F-4D97-AF65-F5344CB8AC3E}">
        <p14:creationId xmlns:p14="http://schemas.microsoft.com/office/powerpoint/2010/main" val="20592155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b="1" dirty="0" smtClean="0"/>
              <a:t>UNG I OSLO – UNDERSØKELSENE</a:t>
            </a:r>
            <a:r>
              <a:rPr lang="nb-NO" sz="3600" dirty="0" smtClean="0"/>
              <a:t/>
            </a:r>
            <a:br>
              <a:rPr lang="nb-NO" sz="3600" dirty="0" smtClean="0"/>
            </a:br>
            <a:r>
              <a:rPr lang="nb-NO" sz="1200" dirty="0" smtClean="0"/>
              <a:t>TROLIG REPRESENTATIV FOR UNGDOM I HELE LANDET</a:t>
            </a:r>
            <a:endParaRPr lang="nb-NO" sz="3600" dirty="0"/>
          </a:p>
        </p:txBody>
      </p:sp>
      <p:sp>
        <p:nvSpPr>
          <p:cNvPr id="3" name="Plassholder for innhold 2"/>
          <p:cNvSpPr>
            <a:spLocks noGrp="1"/>
          </p:cNvSpPr>
          <p:nvPr>
            <p:ph idx="1"/>
          </p:nvPr>
        </p:nvSpPr>
        <p:spPr/>
        <p:txBody>
          <a:bodyPr/>
          <a:lstStyle/>
          <a:p>
            <a:pPr marL="0" indent="0" algn="ctr">
              <a:buNone/>
            </a:pPr>
            <a:r>
              <a:rPr lang="nb-NO" sz="2400" dirty="0" smtClean="0"/>
              <a:t>DAGENS UNGDOM ER EN FLINK OG SERIØS GENERASJON</a:t>
            </a:r>
          </a:p>
          <a:p>
            <a:pPr marL="0" indent="0" algn="r">
              <a:buNone/>
            </a:pPr>
            <a:r>
              <a:rPr lang="nb-NO" sz="1200" dirty="0" smtClean="0"/>
              <a:t>NOVA, MARS </a:t>
            </a:r>
            <a:r>
              <a:rPr lang="nb-NO" sz="1200" dirty="0"/>
              <a:t>2013</a:t>
            </a:r>
          </a:p>
          <a:p>
            <a:pPr marL="0" indent="0" algn="ctr">
              <a:buNone/>
            </a:pPr>
            <a:endParaRPr lang="nb-NO" sz="1200" dirty="0" smtClean="0"/>
          </a:p>
          <a:p>
            <a:pPr marL="0" indent="0" algn="ctr">
              <a:buNone/>
            </a:pPr>
            <a:r>
              <a:rPr lang="nb-NO" sz="2400" u="sng" dirty="0" smtClean="0"/>
              <a:t>Drukket seg tydelig beruset, </a:t>
            </a:r>
          </a:p>
          <a:p>
            <a:pPr marL="0" indent="0" algn="ctr">
              <a:buNone/>
            </a:pPr>
            <a:r>
              <a:rPr lang="nb-NO" sz="1800" dirty="0" smtClean="0"/>
              <a:t>1996: 45 %  , 2006: 39 % , 2012: </a:t>
            </a:r>
            <a:r>
              <a:rPr lang="nb-NO" sz="1800" b="1" dirty="0" smtClean="0">
                <a:solidFill>
                  <a:srgbClr val="C00000"/>
                </a:solidFill>
              </a:rPr>
              <a:t>29 %</a:t>
            </a:r>
          </a:p>
          <a:p>
            <a:pPr marL="0" indent="0" algn="ctr">
              <a:buNone/>
            </a:pPr>
            <a:endParaRPr lang="nb-NO" sz="1800" b="1" dirty="0">
              <a:solidFill>
                <a:srgbClr val="C00000"/>
              </a:solidFill>
            </a:endParaRPr>
          </a:p>
          <a:p>
            <a:pPr marL="0" indent="0" algn="ctr">
              <a:buNone/>
            </a:pPr>
            <a:r>
              <a:rPr lang="nb-NO" sz="2400" u="sng" dirty="0" smtClean="0"/>
              <a:t>CANNABISBRUK</a:t>
            </a:r>
          </a:p>
          <a:p>
            <a:pPr marL="0" indent="0" algn="ctr">
              <a:buNone/>
            </a:pPr>
            <a:r>
              <a:rPr lang="nb-NO" sz="1800" b="1" dirty="0" smtClean="0">
                <a:solidFill>
                  <a:srgbClr val="C00000"/>
                </a:solidFill>
              </a:rPr>
              <a:t>HALVERT</a:t>
            </a:r>
          </a:p>
          <a:p>
            <a:pPr marL="0" indent="0" algn="ctr">
              <a:buNone/>
            </a:pPr>
            <a:endParaRPr lang="nb-NO" sz="1800" b="1" dirty="0">
              <a:solidFill>
                <a:srgbClr val="C00000"/>
              </a:solidFill>
            </a:endParaRPr>
          </a:p>
          <a:p>
            <a:pPr marL="0" indent="0" algn="ctr">
              <a:buNone/>
            </a:pPr>
            <a:r>
              <a:rPr lang="nb-NO" sz="1800" b="1" dirty="0" smtClean="0">
                <a:solidFill>
                  <a:srgbClr val="C00000"/>
                </a:solidFill>
              </a:rPr>
              <a:t>Antallet forbrytere under 20 år: 2002:  27 %, 2013: 20 %</a:t>
            </a:r>
          </a:p>
          <a:p>
            <a:pPr marL="0" indent="0" algn="ctr">
              <a:buNone/>
            </a:pPr>
            <a:r>
              <a:rPr lang="nb-NO" sz="1800" b="1" dirty="0" smtClean="0">
                <a:solidFill>
                  <a:srgbClr val="C00000"/>
                </a:solidFill>
              </a:rPr>
              <a:t>Stjålet fra butikk 1996: 26 %, 2012: 10%</a:t>
            </a:r>
          </a:p>
          <a:p>
            <a:pPr marL="0" indent="0" algn="ctr">
              <a:buNone/>
            </a:pPr>
            <a:r>
              <a:rPr lang="nb-NO" sz="1800" b="1" dirty="0" smtClean="0">
                <a:solidFill>
                  <a:srgbClr val="C00000"/>
                </a:solidFill>
              </a:rPr>
              <a:t>Daglige røykere 16 -24 år: 1990 tallet 30 %, 2013: 7 %</a:t>
            </a:r>
          </a:p>
          <a:p>
            <a:pPr marL="0" indent="0" algn="ctr">
              <a:buNone/>
            </a:pPr>
            <a:endParaRPr lang="nb-NO" sz="1800" b="1" dirty="0">
              <a:solidFill>
                <a:srgbClr val="C00000"/>
              </a:solidFill>
            </a:endParaRPr>
          </a:p>
        </p:txBody>
      </p:sp>
    </p:spTree>
    <p:extLst>
      <p:ext uri="{BB962C8B-B14F-4D97-AF65-F5344CB8AC3E}">
        <p14:creationId xmlns:p14="http://schemas.microsoft.com/office/powerpoint/2010/main" val="15541596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2218258"/>
          </a:xfrm>
        </p:spPr>
        <p:txBody>
          <a:bodyPr>
            <a:normAutofit/>
          </a:bodyPr>
          <a:lstStyle/>
          <a:p>
            <a:r>
              <a:rPr lang="nb-NO" sz="4000" b="1" dirty="0" smtClean="0"/>
              <a:t>VÅR STREITE UNGDOMSGENERASJON FIKSER ALT – UNNTATT DET VIKTIGSTE</a:t>
            </a:r>
            <a:endParaRPr lang="nb-NO" sz="4000" b="1" dirty="0"/>
          </a:p>
        </p:txBody>
      </p:sp>
      <p:sp>
        <p:nvSpPr>
          <p:cNvPr id="3" name="Plassholder for innhold 2"/>
          <p:cNvSpPr>
            <a:spLocks noGrp="1"/>
          </p:cNvSpPr>
          <p:nvPr>
            <p:ph idx="1"/>
          </p:nvPr>
        </p:nvSpPr>
        <p:spPr/>
        <p:txBody>
          <a:bodyPr/>
          <a:lstStyle/>
          <a:p>
            <a:endParaRPr lang="nb-NO" dirty="0" smtClean="0"/>
          </a:p>
          <a:p>
            <a:pPr marL="0" indent="0" algn="ctr">
              <a:buNone/>
            </a:pPr>
            <a:r>
              <a:rPr lang="nb-NO" dirty="0" smtClean="0"/>
              <a:t>* </a:t>
            </a:r>
            <a:r>
              <a:rPr lang="nb-NO" sz="4400" b="1" dirty="0" smtClean="0">
                <a:solidFill>
                  <a:srgbClr val="C00000"/>
                </a:solidFill>
              </a:rPr>
              <a:t>LIVET</a:t>
            </a:r>
          </a:p>
          <a:p>
            <a:pPr marL="0" indent="0" algn="ctr">
              <a:buNone/>
            </a:pPr>
            <a:r>
              <a:rPr lang="nb-NO" dirty="0" smtClean="0"/>
              <a:t>PERFEKSJONSJAGET ER HØYT/ (FOR HØYT?)</a:t>
            </a:r>
          </a:p>
          <a:p>
            <a:pPr marL="0" indent="0">
              <a:buNone/>
            </a:pPr>
            <a:endParaRPr lang="nb-NO" sz="1200" dirty="0" smtClean="0"/>
          </a:p>
          <a:p>
            <a:pPr marL="0" indent="0">
              <a:buNone/>
            </a:pPr>
            <a:endParaRPr lang="nb-NO" sz="1200" dirty="0"/>
          </a:p>
          <a:p>
            <a:pPr marL="0" indent="0">
              <a:buNone/>
            </a:pPr>
            <a:r>
              <a:rPr lang="nb-NO" sz="1800" dirty="0" smtClean="0"/>
              <a:t>En rekke undersøkelser viser at langt flere ungdommer enn før sliter med selvbildet og opplever stress og press i hverdagen. Samfunnets krav er uutholdelige for mange unge. </a:t>
            </a:r>
            <a:r>
              <a:rPr lang="nb-NO" sz="1800" b="1" dirty="0" smtClean="0">
                <a:solidFill>
                  <a:srgbClr val="FF0000"/>
                </a:solidFill>
              </a:rPr>
              <a:t>De strekker ikke til. </a:t>
            </a:r>
            <a:r>
              <a:rPr lang="nb-NO" sz="1800" dirty="0" smtClean="0"/>
              <a:t>De makter ikke kravene på skole og jobb. Når nesten halvparten av elevene på yrkesfag på videregående ikke fullfører studiet, skyldes det ikke bare dårlige holdninger til skolearbeidet. Det skyldes også at kravene vi stiller til dem ikke står i </a:t>
            </a:r>
            <a:r>
              <a:rPr lang="nb-NO" sz="1800" u="sng" dirty="0" smtClean="0"/>
              <a:t>forhold til tilretteleggingen vi gir</a:t>
            </a:r>
            <a:r>
              <a:rPr lang="nb-NO" sz="1800" dirty="0" smtClean="0"/>
              <a:t>.</a:t>
            </a:r>
          </a:p>
          <a:p>
            <a:pPr marL="0" indent="0" algn="ctr">
              <a:buNone/>
            </a:pPr>
            <a:endParaRPr lang="nb-NO" sz="1800" dirty="0"/>
          </a:p>
        </p:txBody>
      </p:sp>
    </p:spTree>
    <p:extLst>
      <p:ext uri="{BB962C8B-B14F-4D97-AF65-F5344CB8AC3E}">
        <p14:creationId xmlns:p14="http://schemas.microsoft.com/office/powerpoint/2010/main" val="31500782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b="1" dirty="0" smtClean="0"/>
              <a:t>DET ER IKKE NOE OPPRØR BLANT UNGDOM LENGER</a:t>
            </a:r>
            <a:endParaRPr lang="nb-NO" sz="2800" b="1" dirty="0"/>
          </a:p>
        </p:txBody>
      </p:sp>
      <p:sp>
        <p:nvSpPr>
          <p:cNvPr id="3" name="Plassholder for innhold 2"/>
          <p:cNvSpPr>
            <a:spLocks noGrp="1"/>
          </p:cNvSpPr>
          <p:nvPr>
            <p:ph idx="1"/>
          </p:nvPr>
        </p:nvSpPr>
        <p:spPr/>
        <p:txBody>
          <a:bodyPr/>
          <a:lstStyle/>
          <a:p>
            <a:pPr algn="ctr"/>
            <a:r>
              <a:rPr lang="nb-NO" sz="2000" dirty="0" smtClean="0"/>
              <a:t>MENS UNGDOM TIDLIGERE GJORDE OPPRØR MOT SAMFUNNET OG FORELDRENE, GÅR MANGE UNGE I DAG LØS PÅ SEG SELV</a:t>
            </a:r>
          </a:p>
          <a:p>
            <a:pPr algn="ctr"/>
            <a:endParaRPr lang="nb-NO" sz="2400" dirty="0" smtClean="0"/>
          </a:p>
          <a:p>
            <a:pPr algn="ctr"/>
            <a:r>
              <a:rPr lang="nb-NO" sz="2400" dirty="0" smtClean="0"/>
              <a:t>DE SULTER SEG SYKE – SKADER SEG SELV – DROPPER UT AV SKOLEN</a:t>
            </a:r>
            <a:endParaRPr lang="nb-NO" sz="2400" dirty="0"/>
          </a:p>
          <a:p>
            <a:endParaRPr lang="nb-NO" dirty="0" smtClean="0"/>
          </a:p>
          <a:p>
            <a:pPr algn="ctr"/>
            <a:r>
              <a:rPr lang="nb-NO" dirty="0" smtClean="0"/>
              <a:t>¼ av 15 og 16 åringer bruker </a:t>
            </a:r>
          </a:p>
          <a:p>
            <a:pPr marL="0" indent="0" algn="ctr">
              <a:buNone/>
            </a:pPr>
            <a:r>
              <a:rPr lang="nb-NO" dirty="0" smtClean="0"/>
              <a:t>(ikke reseptbelagte) smertestillende legemidler hver dag</a:t>
            </a:r>
            <a:endParaRPr lang="nb-NO" dirty="0"/>
          </a:p>
        </p:txBody>
      </p:sp>
    </p:spTree>
    <p:extLst>
      <p:ext uri="{BB962C8B-B14F-4D97-AF65-F5344CB8AC3E}">
        <p14:creationId xmlns:p14="http://schemas.microsoft.com/office/powerpoint/2010/main" val="2004966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p:cNvSpPr>
            <a:spLocks noGrp="1"/>
          </p:cNvSpPr>
          <p:nvPr>
            <p:ph type="title"/>
          </p:nvPr>
        </p:nvSpPr>
        <p:spPr>
          <a:xfrm>
            <a:off x="468313" y="260350"/>
            <a:ext cx="8229600" cy="5675313"/>
          </a:xfrm>
        </p:spPr>
        <p:txBody>
          <a:bodyPr/>
          <a:lstStyle/>
          <a:p>
            <a:r>
              <a:rPr lang="nb-NO" altLang="nb-NO" sz="5400" b="1" smtClean="0"/>
              <a:t>Det er ikke noe galt med dagens unge,</a:t>
            </a:r>
            <a:br>
              <a:rPr lang="nb-NO" altLang="nb-NO" sz="5400" b="1" smtClean="0"/>
            </a:br>
            <a:r>
              <a:rPr lang="nb-NO" altLang="nb-NO" sz="5400" b="1" smtClean="0"/>
              <a:t> </a:t>
            </a:r>
            <a:br>
              <a:rPr lang="nb-NO" altLang="nb-NO" sz="5400" b="1" smtClean="0"/>
            </a:br>
            <a:r>
              <a:rPr lang="nb-NO" altLang="nb-NO" sz="5400" b="1" smtClean="0"/>
              <a:t>de er </a:t>
            </a:r>
            <a:r>
              <a:rPr lang="nb-NO" altLang="nb-NO" sz="5400" b="1" u="sng" smtClean="0">
                <a:solidFill>
                  <a:srgbClr val="FF0000"/>
                </a:solidFill>
              </a:rPr>
              <a:t>kun</a:t>
            </a:r>
            <a:r>
              <a:rPr lang="nb-NO" altLang="nb-NO" sz="5400" b="1" smtClean="0"/>
              <a:t> et produkt av den verden de har vokst opp i.</a:t>
            </a:r>
          </a:p>
        </p:txBody>
      </p:sp>
    </p:spTree>
    <p:extLst>
      <p:ext uri="{BB962C8B-B14F-4D97-AF65-F5344CB8AC3E}">
        <p14:creationId xmlns:p14="http://schemas.microsoft.com/office/powerpoint/2010/main" val="22861037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836712"/>
            <a:ext cx="8229600" cy="1143000"/>
          </a:xfrm>
        </p:spPr>
        <p:txBody>
          <a:bodyPr>
            <a:normAutofit fontScale="90000"/>
          </a:bodyPr>
          <a:lstStyle/>
          <a:p>
            <a:r>
              <a:rPr lang="nb-NO" b="1" dirty="0" smtClean="0"/>
              <a:t>UTFORSKNINGSÅRENE</a:t>
            </a:r>
            <a:br>
              <a:rPr lang="nb-NO" b="1" dirty="0" smtClean="0"/>
            </a:br>
            <a:r>
              <a:rPr lang="nb-NO" b="1" dirty="0" smtClean="0"/>
              <a:t>13 – 17 ÅR</a:t>
            </a:r>
            <a:endParaRPr lang="nb-NO" b="1" dirty="0"/>
          </a:p>
        </p:txBody>
      </p:sp>
      <p:sp>
        <p:nvSpPr>
          <p:cNvPr id="3" name="Plassholder for innhold 2"/>
          <p:cNvSpPr>
            <a:spLocks noGrp="1"/>
          </p:cNvSpPr>
          <p:nvPr>
            <p:ph idx="1"/>
          </p:nvPr>
        </p:nvSpPr>
        <p:spPr/>
        <p:txBody>
          <a:bodyPr/>
          <a:lstStyle/>
          <a:p>
            <a:pPr algn="ctr"/>
            <a:endParaRPr lang="nb-NO" dirty="0" smtClean="0"/>
          </a:p>
          <a:p>
            <a:pPr algn="ctr"/>
            <a:endParaRPr lang="nb-NO" dirty="0" smtClean="0"/>
          </a:p>
          <a:p>
            <a:pPr algn="ctr"/>
            <a:r>
              <a:rPr lang="nb-NO" dirty="0" smtClean="0"/>
              <a:t>INNETIDER</a:t>
            </a:r>
          </a:p>
          <a:p>
            <a:pPr algn="ctr"/>
            <a:r>
              <a:rPr lang="nb-NO" dirty="0" smtClean="0"/>
              <a:t>FORELSKELSE</a:t>
            </a:r>
          </a:p>
          <a:p>
            <a:pPr algn="ctr"/>
            <a:r>
              <a:rPr lang="nb-NO" dirty="0" smtClean="0"/>
              <a:t>RUSMIDLER</a:t>
            </a:r>
          </a:p>
          <a:p>
            <a:pPr algn="ctr"/>
            <a:r>
              <a:rPr lang="nb-NO" dirty="0" smtClean="0"/>
              <a:t>BESKYTTE/OVERBESKYTTE</a:t>
            </a:r>
          </a:p>
          <a:p>
            <a:pPr algn="ctr"/>
            <a:r>
              <a:rPr lang="nb-NO" dirty="0" smtClean="0"/>
              <a:t>GRENSER</a:t>
            </a:r>
            <a:endParaRPr lang="nb-NO" dirty="0"/>
          </a:p>
        </p:txBody>
      </p:sp>
    </p:spTree>
    <p:extLst>
      <p:ext uri="{BB962C8B-B14F-4D97-AF65-F5344CB8AC3E}">
        <p14:creationId xmlns:p14="http://schemas.microsoft.com/office/powerpoint/2010/main" val="204322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457200" y="333375"/>
            <a:ext cx="8229600" cy="5792788"/>
          </a:xfrm>
        </p:spPr>
        <p:txBody>
          <a:bodyPr/>
          <a:lstStyle/>
          <a:p>
            <a:pPr algn="ctr" eaLnBrk="1" hangingPunct="1">
              <a:buFontTx/>
              <a:buNone/>
            </a:pPr>
            <a:r>
              <a:rPr lang="nb-NO" sz="4000" b="1" smtClean="0"/>
              <a:t>NARKOTIKABEKJEMPNING</a:t>
            </a:r>
          </a:p>
          <a:p>
            <a:pPr algn="ctr" eaLnBrk="1" hangingPunct="1">
              <a:buFontTx/>
              <a:buNone/>
            </a:pPr>
            <a:endParaRPr lang="nb-NO" sz="4000" b="1" smtClean="0"/>
          </a:p>
          <a:p>
            <a:pPr algn="ctr" eaLnBrk="1" hangingPunct="1">
              <a:buFontTx/>
              <a:buNone/>
            </a:pPr>
            <a:endParaRPr lang="nb-NO" sz="4000" b="1" smtClean="0"/>
          </a:p>
          <a:p>
            <a:pPr algn="ctr" eaLnBrk="1" hangingPunct="1">
              <a:buFontTx/>
              <a:buNone/>
            </a:pPr>
            <a:endParaRPr lang="nb-NO" smtClean="0"/>
          </a:p>
          <a:p>
            <a:pPr algn="ctr" eaLnBrk="1" hangingPunct="1">
              <a:buFontTx/>
              <a:buNone/>
            </a:pPr>
            <a:endParaRPr lang="nb-NO" smtClean="0"/>
          </a:p>
          <a:p>
            <a:pPr algn="ctr" eaLnBrk="1" hangingPunct="1">
              <a:buFontTx/>
              <a:buNone/>
            </a:pPr>
            <a:endParaRPr lang="nb-NO" smtClean="0"/>
          </a:p>
          <a:p>
            <a:pPr eaLnBrk="1" hangingPunct="1">
              <a:buFontTx/>
              <a:buNone/>
            </a:pPr>
            <a:r>
              <a:rPr lang="nb-NO" smtClean="0"/>
              <a:t>ETTERSPØRSEL			    TILBUD</a:t>
            </a:r>
          </a:p>
          <a:p>
            <a:pPr eaLnBrk="1" hangingPunct="1">
              <a:buFontTx/>
              <a:buNone/>
            </a:pPr>
            <a:endParaRPr lang="nb-NO" smtClean="0"/>
          </a:p>
          <a:p>
            <a:pPr eaLnBrk="1" hangingPunct="1">
              <a:buFontTx/>
              <a:buNone/>
            </a:pPr>
            <a:r>
              <a:rPr lang="nb-NO" smtClean="0"/>
              <a:t>		(    %)					(   %)</a:t>
            </a:r>
          </a:p>
        </p:txBody>
      </p:sp>
      <p:sp>
        <p:nvSpPr>
          <p:cNvPr id="52227" name="Rectangle 4"/>
          <p:cNvSpPr>
            <a:spLocks noChangeArrowheads="1"/>
          </p:cNvSpPr>
          <p:nvPr/>
        </p:nvSpPr>
        <p:spPr bwMode="auto">
          <a:xfrm>
            <a:off x="900113" y="2636838"/>
            <a:ext cx="2159000" cy="1152525"/>
          </a:xfrm>
          <a:prstGeom prst="rect">
            <a:avLst/>
          </a:prstGeom>
          <a:solidFill>
            <a:schemeClr val="accent1"/>
          </a:solidFill>
          <a:ln w="9525">
            <a:solidFill>
              <a:schemeClr val="tx1"/>
            </a:solidFill>
            <a:miter lim="800000"/>
            <a:headEnd/>
            <a:tailEnd/>
          </a:ln>
        </p:spPr>
        <p:txBody>
          <a:bodyPr wrap="none" anchor="ctr"/>
          <a:lstStyle/>
          <a:p>
            <a:pPr algn="ctr"/>
            <a:r>
              <a:rPr lang="nb-NO" sz="2000"/>
              <a:t>X</a:t>
            </a:r>
          </a:p>
        </p:txBody>
      </p:sp>
      <p:sp>
        <p:nvSpPr>
          <p:cNvPr id="52228" name="Rectangle 5"/>
          <p:cNvSpPr>
            <a:spLocks noChangeArrowheads="1"/>
          </p:cNvSpPr>
          <p:nvPr/>
        </p:nvSpPr>
        <p:spPr bwMode="auto">
          <a:xfrm>
            <a:off x="900113" y="1412875"/>
            <a:ext cx="2159000" cy="1152525"/>
          </a:xfrm>
          <a:prstGeom prst="rect">
            <a:avLst/>
          </a:prstGeom>
          <a:solidFill>
            <a:schemeClr val="accent1"/>
          </a:solidFill>
          <a:ln w="9525">
            <a:solidFill>
              <a:schemeClr val="tx1"/>
            </a:solidFill>
            <a:miter lim="800000"/>
            <a:headEnd/>
            <a:tailEnd/>
          </a:ln>
        </p:spPr>
        <p:txBody>
          <a:bodyPr wrap="none" anchor="ctr"/>
          <a:lstStyle/>
          <a:p>
            <a:pPr algn="ctr"/>
            <a:r>
              <a:rPr lang="nb-NO" sz="2000"/>
              <a:t>XY</a:t>
            </a:r>
          </a:p>
        </p:txBody>
      </p:sp>
      <p:sp>
        <p:nvSpPr>
          <p:cNvPr id="52229" name="Rectangle 6"/>
          <p:cNvSpPr>
            <a:spLocks noChangeArrowheads="1"/>
          </p:cNvSpPr>
          <p:nvPr/>
        </p:nvSpPr>
        <p:spPr bwMode="auto">
          <a:xfrm>
            <a:off x="6227763" y="2636838"/>
            <a:ext cx="2160587" cy="1223962"/>
          </a:xfrm>
          <a:prstGeom prst="rect">
            <a:avLst/>
          </a:prstGeom>
          <a:solidFill>
            <a:schemeClr val="accent1"/>
          </a:solidFill>
          <a:ln w="9525">
            <a:solidFill>
              <a:schemeClr val="tx1"/>
            </a:solidFill>
            <a:miter lim="800000"/>
            <a:headEnd/>
            <a:tailEnd/>
          </a:ln>
        </p:spPr>
        <p:txBody>
          <a:bodyPr wrap="none" anchor="ctr"/>
          <a:lstStyle/>
          <a:p>
            <a:pPr algn="ctr"/>
            <a:r>
              <a:rPr lang="nb-NO" sz="2000"/>
              <a:t>X</a:t>
            </a:r>
          </a:p>
        </p:txBody>
      </p:sp>
      <p:sp>
        <p:nvSpPr>
          <p:cNvPr id="52230" name="Rectangle 7"/>
          <p:cNvSpPr>
            <a:spLocks noChangeArrowheads="1"/>
          </p:cNvSpPr>
          <p:nvPr/>
        </p:nvSpPr>
        <p:spPr bwMode="auto">
          <a:xfrm>
            <a:off x="6227763" y="1412875"/>
            <a:ext cx="2160587" cy="1079500"/>
          </a:xfrm>
          <a:prstGeom prst="rect">
            <a:avLst/>
          </a:prstGeom>
          <a:solidFill>
            <a:schemeClr val="accent1"/>
          </a:solidFill>
          <a:ln w="9525">
            <a:solidFill>
              <a:schemeClr val="tx1"/>
            </a:solidFill>
            <a:miter lim="800000"/>
            <a:headEnd/>
            <a:tailEnd/>
          </a:ln>
        </p:spPr>
        <p:txBody>
          <a:bodyPr wrap="none" anchor="ctr"/>
          <a:lstStyle/>
          <a:p>
            <a:pPr algn="ctr"/>
            <a:r>
              <a:rPr lang="nb-NO" sz="2000"/>
              <a:t>XY</a:t>
            </a:r>
          </a:p>
        </p:txBody>
      </p:sp>
    </p:spTree>
    <p:extLst>
      <p:ext uri="{BB962C8B-B14F-4D97-AF65-F5344CB8AC3E}">
        <p14:creationId xmlns:p14="http://schemas.microsoft.com/office/powerpoint/2010/main" val="1086336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body" idx="4294967295"/>
          </p:nvPr>
        </p:nvSpPr>
        <p:spPr>
          <a:xfrm>
            <a:off x="0" y="1500188"/>
            <a:ext cx="8893175" cy="5024437"/>
          </a:xfrm>
        </p:spPr>
        <p:txBody>
          <a:bodyPr/>
          <a:lstStyle/>
          <a:p>
            <a:pPr eaLnBrk="1" hangingPunct="1">
              <a:lnSpc>
                <a:spcPct val="80000"/>
              </a:lnSpc>
              <a:buFontTx/>
              <a:buNone/>
            </a:pPr>
            <a:r>
              <a:rPr lang="nb-NO" sz="2800" i="1" dirty="0" smtClean="0"/>
              <a:t>	</a:t>
            </a:r>
            <a:r>
              <a:rPr lang="nb-NO" sz="2000" i="1" dirty="0" smtClean="0"/>
              <a:t>Med rusmidler forstås stoffer som kan gi en form for </a:t>
            </a:r>
          </a:p>
          <a:p>
            <a:pPr algn="ctr" eaLnBrk="1" hangingPunct="1">
              <a:lnSpc>
                <a:spcPct val="80000"/>
              </a:lnSpc>
              <a:buFontTx/>
              <a:buNone/>
            </a:pPr>
            <a:r>
              <a:rPr lang="nb-NO" sz="2000" dirty="0" smtClean="0"/>
              <a:t>		</a:t>
            </a:r>
            <a:r>
              <a:rPr lang="nb-NO" sz="2800" b="1" dirty="0" smtClean="0">
                <a:solidFill>
                  <a:srgbClr val="FF0000"/>
                </a:solidFill>
              </a:rPr>
              <a:t>påvirkning av hjerneaktivitet </a:t>
            </a:r>
          </a:p>
          <a:p>
            <a:pPr eaLnBrk="1" hangingPunct="1">
              <a:lnSpc>
                <a:spcPct val="80000"/>
              </a:lnSpc>
              <a:buFontTx/>
              <a:buNone/>
            </a:pPr>
            <a:r>
              <a:rPr lang="nb-NO" sz="2000" i="1" dirty="0" smtClean="0"/>
              <a:t>	som oppfattes som rus. </a:t>
            </a:r>
          </a:p>
          <a:p>
            <a:pPr eaLnBrk="1" hangingPunct="1">
              <a:lnSpc>
                <a:spcPct val="80000"/>
              </a:lnSpc>
              <a:buFontTx/>
              <a:buNone/>
            </a:pPr>
            <a:r>
              <a:rPr lang="nb-NO" sz="2000" i="1" dirty="0" smtClean="0"/>
              <a:t>	</a:t>
            </a:r>
          </a:p>
          <a:p>
            <a:pPr eaLnBrk="1" hangingPunct="1">
              <a:lnSpc>
                <a:spcPct val="80000"/>
              </a:lnSpc>
              <a:buFontTx/>
              <a:buNone/>
            </a:pPr>
            <a:r>
              <a:rPr lang="nb-NO" sz="2000" i="1" dirty="0" smtClean="0"/>
              <a:t>	Gjennom sin virkning på hjerne funksjonen, forårsaker rusmidlene forandring i </a:t>
            </a:r>
          </a:p>
          <a:p>
            <a:pPr eaLnBrk="1" hangingPunct="1">
              <a:lnSpc>
                <a:spcPct val="80000"/>
              </a:lnSpc>
              <a:buFontTx/>
              <a:buNone/>
            </a:pPr>
            <a:endParaRPr lang="nb-NO" sz="2000" i="1" dirty="0" smtClean="0"/>
          </a:p>
          <a:p>
            <a:pPr algn="ctr" eaLnBrk="1" hangingPunct="1">
              <a:lnSpc>
                <a:spcPct val="80000"/>
              </a:lnSpc>
              <a:buFontTx/>
              <a:buNone/>
            </a:pPr>
            <a:r>
              <a:rPr lang="nb-NO" sz="2000" i="1" dirty="0" smtClean="0">
                <a:solidFill>
                  <a:srgbClr val="CC0C25"/>
                </a:solidFill>
              </a:rPr>
              <a:t>	</a:t>
            </a:r>
            <a:r>
              <a:rPr lang="nb-NO" sz="2800" b="1" i="1" dirty="0" smtClean="0">
                <a:solidFill>
                  <a:srgbClr val="CC0C25"/>
                </a:solidFill>
              </a:rPr>
              <a:t>stemningsleie, sanseoppfatning og læreevne</a:t>
            </a:r>
            <a:r>
              <a:rPr lang="nb-NO" sz="2800" b="1" i="1" dirty="0" smtClean="0"/>
              <a:t>.</a:t>
            </a:r>
          </a:p>
          <a:p>
            <a:pPr eaLnBrk="1" hangingPunct="1">
              <a:lnSpc>
                <a:spcPct val="80000"/>
              </a:lnSpc>
              <a:buFontTx/>
              <a:buNone/>
            </a:pPr>
            <a:r>
              <a:rPr lang="nb-NO" sz="2000" i="1" dirty="0" smtClean="0"/>
              <a:t>	</a:t>
            </a:r>
          </a:p>
          <a:p>
            <a:pPr eaLnBrk="1" hangingPunct="1">
              <a:lnSpc>
                <a:spcPct val="80000"/>
              </a:lnSpc>
              <a:buFontTx/>
              <a:buNone/>
            </a:pPr>
            <a:r>
              <a:rPr lang="nb-NO" sz="2000" i="1" dirty="0" smtClean="0"/>
              <a:t>	Begrepet inkluderer stoffer med slike egenskaper, både </a:t>
            </a:r>
            <a:r>
              <a:rPr lang="nb-NO" sz="2000" b="1" dirty="0" smtClean="0"/>
              <a:t>legale </a:t>
            </a:r>
            <a:r>
              <a:rPr lang="nb-NO" sz="2000" dirty="0" smtClean="0"/>
              <a:t>og</a:t>
            </a:r>
            <a:r>
              <a:rPr lang="nb-NO" sz="2000" b="1" dirty="0" smtClean="0"/>
              <a:t> illegale.</a:t>
            </a:r>
            <a:r>
              <a:rPr lang="nb-NO" sz="2000" i="1" dirty="0" smtClean="0"/>
              <a:t>  </a:t>
            </a:r>
          </a:p>
          <a:p>
            <a:pPr eaLnBrk="1" hangingPunct="1">
              <a:lnSpc>
                <a:spcPct val="80000"/>
              </a:lnSpc>
              <a:buFontTx/>
              <a:buNone/>
            </a:pPr>
            <a:r>
              <a:rPr lang="nb-NO" sz="2000" i="1" dirty="0" smtClean="0"/>
              <a:t>	</a:t>
            </a:r>
          </a:p>
          <a:p>
            <a:pPr eaLnBrk="1" hangingPunct="1">
              <a:lnSpc>
                <a:spcPct val="80000"/>
              </a:lnSpc>
              <a:buFontTx/>
              <a:buNone/>
            </a:pPr>
            <a:r>
              <a:rPr lang="nb-NO" sz="2000" i="1" dirty="0" smtClean="0"/>
              <a:t>	Det kan være </a:t>
            </a:r>
            <a:r>
              <a:rPr lang="nb-NO" sz="2000" b="1" u="sng" dirty="0" smtClean="0"/>
              <a:t>avgjørende</a:t>
            </a:r>
            <a:r>
              <a:rPr lang="nb-NO" sz="2000" i="1" dirty="0" smtClean="0"/>
              <a:t> juridiske skillelinjer mellom stoffene, men det er viktig å være klar over at alle rusmidler, uavhengig av dette, </a:t>
            </a:r>
          </a:p>
          <a:p>
            <a:pPr eaLnBrk="1" hangingPunct="1">
              <a:lnSpc>
                <a:spcPct val="80000"/>
              </a:lnSpc>
              <a:buFontTx/>
              <a:buNone/>
            </a:pPr>
            <a:r>
              <a:rPr lang="nb-NO" sz="2000" i="1" dirty="0" smtClean="0"/>
              <a:t>	</a:t>
            </a:r>
          </a:p>
          <a:p>
            <a:pPr algn="ctr" eaLnBrk="1" hangingPunct="1">
              <a:lnSpc>
                <a:spcPct val="80000"/>
              </a:lnSpc>
              <a:buFontTx/>
              <a:buNone/>
            </a:pPr>
            <a:r>
              <a:rPr lang="nb-NO" sz="2000" i="1" dirty="0" smtClean="0"/>
              <a:t>	</a:t>
            </a:r>
            <a:r>
              <a:rPr lang="nb-NO" sz="2800" b="1" i="1" dirty="0" smtClean="0">
                <a:solidFill>
                  <a:srgbClr val="FF0000"/>
                </a:solidFill>
              </a:rPr>
              <a:t>har betydelige likhetstrekk med hensyn til virkninger.  </a:t>
            </a:r>
          </a:p>
        </p:txBody>
      </p:sp>
      <p:sp>
        <p:nvSpPr>
          <p:cNvPr id="53251" name="TekstSylinder 4"/>
          <p:cNvSpPr txBox="1">
            <a:spLocks noChangeArrowheads="1"/>
          </p:cNvSpPr>
          <p:nvPr/>
        </p:nvSpPr>
        <p:spPr bwMode="auto">
          <a:xfrm>
            <a:off x="500063" y="260350"/>
            <a:ext cx="82153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nb-NO" sz="4800"/>
              <a:t>RUSMIDLER</a:t>
            </a:r>
          </a:p>
        </p:txBody>
      </p:sp>
    </p:spTree>
    <p:extLst>
      <p:ext uri="{BB962C8B-B14F-4D97-AF65-F5344CB8AC3E}">
        <p14:creationId xmlns:p14="http://schemas.microsoft.com/office/powerpoint/2010/main" val="28703374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50825" y="274638"/>
            <a:ext cx="8435975" cy="6178550"/>
          </a:xfrm>
        </p:spPr>
        <p:txBody>
          <a:bodyPr/>
          <a:lstStyle/>
          <a:p>
            <a:pPr eaLnBrk="1" hangingPunct="1"/>
            <a:r>
              <a:rPr lang="nb-NO" sz="3200" smtClean="0"/>
              <a:t>Forskning viser at bruk av alkohol og narkotika bør ses i sammenheng, blant annet fordi tidlig alkoholdebut øker risikoen for bruk av narkotika</a:t>
            </a:r>
            <a:br>
              <a:rPr lang="nb-NO" sz="3200" smtClean="0"/>
            </a:br>
            <a:r>
              <a:rPr lang="nb-NO" sz="3200" smtClean="0"/>
              <a:t/>
            </a:r>
            <a:br>
              <a:rPr lang="nb-NO" sz="3200" smtClean="0"/>
            </a:br>
            <a:r>
              <a:rPr lang="nb-NO" sz="3200" smtClean="0"/>
              <a:t>Undersøkelser viser dessuten at blandingsmisbruk av flere rusmidler samtidig er </a:t>
            </a:r>
            <a:r>
              <a:rPr lang="nb-NO" sz="3200" b="1" smtClean="0">
                <a:solidFill>
                  <a:srgbClr val="FF0000"/>
                </a:solidFill>
              </a:rPr>
              <a:t>mest utbredt</a:t>
            </a:r>
            <a:r>
              <a:rPr lang="nb-NO" sz="3200" smtClean="0"/>
              <a:t> blant rusmisbrukerne i Norge.</a:t>
            </a:r>
            <a:br>
              <a:rPr lang="nb-NO" sz="3200" smtClean="0"/>
            </a:br>
            <a:r>
              <a:rPr lang="nb-NO" sz="1400" smtClean="0"/>
              <a:t>( Sosial og Helsedirektoratets; Veileder for kommunal rusmiddelpolitisk handlingsplan, april 2006)</a:t>
            </a:r>
            <a:endParaRPr lang="nb-NO" sz="3200" smtClean="0"/>
          </a:p>
        </p:txBody>
      </p:sp>
    </p:spTree>
    <p:extLst>
      <p:ext uri="{BB962C8B-B14F-4D97-AF65-F5344CB8AC3E}">
        <p14:creationId xmlns:p14="http://schemas.microsoft.com/office/powerpoint/2010/main" val="413747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b="1" dirty="0" smtClean="0"/>
              <a:t>DEBUTALDER ALKOHOL</a:t>
            </a:r>
            <a:r>
              <a:rPr lang="nb-NO" sz="1800" dirty="0" smtClean="0"/>
              <a:t/>
            </a:r>
            <a:br>
              <a:rPr lang="nb-NO" sz="1800" dirty="0" smtClean="0"/>
            </a:br>
            <a:r>
              <a:rPr lang="nb-NO" sz="1800" b="1" dirty="0" smtClean="0"/>
              <a:t>hvor mye </a:t>
            </a:r>
            <a:r>
              <a:rPr lang="nb-NO" sz="1800" b="1" dirty="0"/>
              <a:t>d</a:t>
            </a:r>
            <a:r>
              <a:rPr lang="nb-NO" sz="1800" b="1" dirty="0" smtClean="0"/>
              <a:t>rikker de når de er 19 år </a:t>
            </a:r>
            <a:endParaRPr lang="nb-NO" b="1" dirty="0"/>
          </a:p>
        </p:txBody>
      </p:sp>
      <p:sp>
        <p:nvSpPr>
          <p:cNvPr id="3" name="Plassholder for innhold 2"/>
          <p:cNvSpPr>
            <a:spLocks noGrp="1"/>
          </p:cNvSpPr>
          <p:nvPr>
            <p:ph idx="1"/>
          </p:nvPr>
        </p:nvSpPr>
        <p:spPr/>
        <p:txBody>
          <a:bodyPr>
            <a:normAutofit/>
          </a:bodyPr>
          <a:lstStyle/>
          <a:p>
            <a:r>
              <a:rPr lang="nb-NO" dirty="0" smtClean="0"/>
              <a:t>13 år eller yngre		14,4 liter</a:t>
            </a:r>
          </a:p>
          <a:p>
            <a:r>
              <a:rPr lang="nb-NO" dirty="0" smtClean="0"/>
              <a:t>14 år				  9,8 liter</a:t>
            </a:r>
          </a:p>
          <a:p>
            <a:r>
              <a:rPr lang="nb-NO" dirty="0" smtClean="0"/>
              <a:t>15 år				  5,7 liter</a:t>
            </a:r>
          </a:p>
          <a:p>
            <a:r>
              <a:rPr lang="nb-NO" dirty="0" smtClean="0"/>
              <a:t>16 år				  5,4 liter</a:t>
            </a:r>
          </a:p>
          <a:p>
            <a:r>
              <a:rPr lang="nb-NO" dirty="0" smtClean="0"/>
              <a:t>17 år				  4,3 liter</a:t>
            </a:r>
          </a:p>
          <a:p>
            <a:r>
              <a:rPr lang="nb-NO" dirty="0" smtClean="0"/>
              <a:t>18 år				  3,0 liter</a:t>
            </a:r>
          </a:p>
          <a:p>
            <a:pPr marL="0" indent="0">
              <a:buNone/>
            </a:pPr>
            <a:endParaRPr lang="nb-NO" dirty="0"/>
          </a:p>
          <a:p>
            <a:pPr marL="0" indent="0">
              <a:buNone/>
            </a:pPr>
            <a:r>
              <a:rPr lang="nb-NO" sz="1800" b="1" dirty="0" smtClean="0"/>
              <a:t>14,4 liter alkohol = 936 flasker øl/187 helflasker vin 50 helflasker brennevin</a:t>
            </a:r>
            <a:endParaRPr lang="nb-NO" sz="1800" b="1" dirty="0"/>
          </a:p>
        </p:txBody>
      </p:sp>
    </p:spTree>
    <p:extLst>
      <p:ext uri="{BB962C8B-B14F-4D97-AF65-F5344CB8AC3E}">
        <p14:creationId xmlns:p14="http://schemas.microsoft.com/office/powerpoint/2010/main" val="37219484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innhold 2"/>
          <p:cNvSpPr>
            <a:spLocks noGrp="1"/>
          </p:cNvSpPr>
          <p:nvPr>
            <p:ph idx="1"/>
          </p:nvPr>
        </p:nvSpPr>
        <p:spPr>
          <a:xfrm>
            <a:off x="258763" y="260350"/>
            <a:ext cx="8856662" cy="6408738"/>
          </a:xfrm>
        </p:spPr>
        <p:txBody>
          <a:bodyPr/>
          <a:lstStyle/>
          <a:p>
            <a:pPr marL="0" indent="0" algn="ctr">
              <a:buFontTx/>
              <a:buNone/>
            </a:pPr>
            <a:endParaRPr lang="nb-NO" altLang="nb-NO" sz="5400" b="1" smtClean="0">
              <a:solidFill>
                <a:srgbClr val="FF0000"/>
              </a:solidFill>
            </a:endParaRPr>
          </a:p>
          <a:p>
            <a:pPr marL="0" indent="0" algn="ctr">
              <a:buFontTx/>
              <a:buNone/>
            </a:pPr>
            <a:r>
              <a:rPr lang="nb-NO" altLang="nb-NO" sz="4000" b="1" smtClean="0"/>
              <a:t>Argument;</a:t>
            </a:r>
          </a:p>
          <a:p>
            <a:pPr marL="0" indent="0" algn="ctr">
              <a:buFontTx/>
              <a:buNone/>
            </a:pPr>
            <a:endParaRPr lang="nb-NO" altLang="nb-NO" sz="1800" b="1" smtClean="0"/>
          </a:p>
          <a:p>
            <a:pPr marL="0" indent="0" algn="ctr">
              <a:buFontTx/>
              <a:buNone/>
            </a:pPr>
            <a:endParaRPr lang="nb-NO" altLang="nb-NO" sz="1800" b="1" smtClean="0"/>
          </a:p>
          <a:p>
            <a:pPr marL="0" indent="0" algn="ctr">
              <a:buFontTx/>
              <a:buNone/>
            </a:pPr>
            <a:r>
              <a:rPr lang="nb-NO" altLang="nb-NO" sz="5400" b="1" smtClean="0">
                <a:solidFill>
                  <a:srgbClr val="FF0000"/>
                </a:solidFill>
              </a:rPr>
              <a:t>Det er ikke farligere enn alkohol</a:t>
            </a:r>
          </a:p>
        </p:txBody>
      </p:sp>
    </p:spTree>
    <p:extLst>
      <p:ext uri="{BB962C8B-B14F-4D97-AF65-F5344CB8AC3E}">
        <p14:creationId xmlns:p14="http://schemas.microsoft.com/office/powerpoint/2010/main" val="476384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osl-fil\hjemansatt$\oleois\Mine bilder\Gullveien PH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363"/>
            <a:ext cx="9126538"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428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9388" y="115888"/>
            <a:ext cx="8785225" cy="6553200"/>
          </a:xfrm>
        </p:spPr>
        <p:txBody>
          <a:bodyPr>
            <a:normAutofit fontScale="92500" lnSpcReduction="10000"/>
          </a:bodyPr>
          <a:lstStyle/>
          <a:p>
            <a:pPr marL="0" indent="0" algn="ctr">
              <a:buFontTx/>
              <a:buNone/>
              <a:defRPr/>
            </a:pPr>
            <a:r>
              <a:rPr lang="nb-NO" b="1" dirty="0" smtClean="0"/>
              <a:t>DE VANLIGSTE DØDSÅRSAKENE I VERDEN.</a:t>
            </a:r>
          </a:p>
          <a:p>
            <a:pPr marL="0" indent="0">
              <a:buFontTx/>
              <a:buNone/>
              <a:defRPr/>
            </a:pPr>
            <a:endParaRPr lang="nb-NO" sz="1600" dirty="0"/>
          </a:p>
          <a:p>
            <a:pPr marL="0" indent="0" algn="ctr">
              <a:buFontTx/>
              <a:buNone/>
              <a:defRPr/>
            </a:pPr>
            <a:r>
              <a:rPr lang="nb-NO" sz="1600" b="1" dirty="0" smtClean="0"/>
              <a:t>Nummer 1. </a:t>
            </a:r>
          </a:p>
          <a:p>
            <a:pPr marL="0" indent="0" algn="ctr">
              <a:buFontTx/>
              <a:buNone/>
              <a:defRPr/>
            </a:pPr>
            <a:endParaRPr lang="nb-NO" sz="1600" b="1" dirty="0" smtClean="0"/>
          </a:p>
          <a:p>
            <a:pPr marL="0" indent="0" algn="ctr">
              <a:buFontTx/>
              <a:buNone/>
              <a:defRPr/>
            </a:pPr>
            <a:r>
              <a:rPr lang="nb-NO" sz="1600" dirty="0" smtClean="0"/>
              <a:t>På </a:t>
            </a:r>
            <a:r>
              <a:rPr lang="nb-NO" sz="1600" dirty="0"/>
              <a:t>verdensbasis døde 9,4 millioner som en konsekvens av høyt blodtrykk i 2010.</a:t>
            </a:r>
            <a:br>
              <a:rPr lang="nb-NO" sz="1600" dirty="0"/>
            </a:br>
            <a:r>
              <a:rPr lang="nb-NO" sz="1600" dirty="0"/>
              <a:t/>
            </a:r>
            <a:br>
              <a:rPr lang="nb-NO" sz="1600" dirty="0"/>
            </a:br>
            <a:r>
              <a:rPr lang="nb-NO" sz="1600" b="1" dirty="0" smtClean="0"/>
              <a:t>Nummer 2.</a:t>
            </a:r>
          </a:p>
          <a:p>
            <a:pPr marL="0" indent="0" algn="ctr">
              <a:buFontTx/>
              <a:buNone/>
              <a:defRPr/>
            </a:pPr>
            <a:endParaRPr lang="nb-NO" sz="1600" b="1" dirty="0" smtClean="0"/>
          </a:p>
          <a:p>
            <a:pPr marL="0" indent="0" algn="ctr">
              <a:buFontTx/>
              <a:buNone/>
              <a:defRPr/>
            </a:pPr>
            <a:r>
              <a:rPr lang="nb-NO" sz="1600" dirty="0" smtClean="0"/>
              <a:t>Røyking. (Røyking </a:t>
            </a:r>
            <a:r>
              <a:rPr lang="nb-NO" sz="1600" dirty="0"/>
              <a:t>tilskrives 6,3 millioner dødsfall, særlig i Vest-Europa og Nord-Amerika</a:t>
            </a:r>
            <a:r>
              <a:rPr lang="nb-NO" sz="1600" dirty="0" smtClean="0"/>
              <a:t>.)</a:t>
            </a:r>
          </a:p>
          <a:p>
            <a:pPr marL="0" indent="0">
              <a:buFontTx/>
              <a:buNone/>
              <a:defRPr/>
            </a:pPr>
            <a:endParaRPr lang="nb-NO" sz="1600" dirty="0"/>
          </a:p>
          <a:p>
            <a:pPr marL="0" indent="0" algn="ctr">
              <a:buFontTx/>
              <a:buNone/>
              <a:defRPr/>
            </a:pPr>
            <a:r>
              <a:rPr lang="nb-NO" sz="1600" b="1" dirty="0" smtClean="0"/>
              <a:t>Nummer 3. </a:t>
            </a:r>
          </a:p>
          <a:p>
            <a:pPr marL="0" indent="0" algn="ctr">
              <a:buFontTx/>
              <a:buNone/>
              <a:defRPr/>
            </a:pPr>
            <a:endParaRPr lang="nb-NO" sz="1600" b="1" dirty="0" smtClean="0"/>
          </a:p>
          <a:p>
            <a:pPr marL="0" indent="0" algn="ctr">
              <a:buFontTx/>
              <a:buNone/>
              <a:defRPr/>
            </a:pPr>
            <a:r>
              <a:rPr lang="nb-NO" sz="1600" dirty="0" smtClean="0"/>
              <a:t>Alkoholkonsum. </a:t>
            </a:r>
            <a:r>
              <a:rPr lang="nb-NO" sz="1600" dirty="0"/>
              <a:t>For alkoholbruk viser regnskapet rundt 5 millioner, spesielt i Øst-Europa, Latin-Amerika og land i Afrika sør for Sahara</a:t>
            </a:r>
            <a:r>
              <a:rPr lang="nb-NO" sz="1600" dirty="0" smtClean="0"/>
              <a:t>.</a:t>
            </a:r>
          </a:p>
          <a:p>
            <a:pPr marL="0" indent="0" algn="ctr">
              <a:buFontTx/>
              <a:buNone/>
              <a:defRPr/>
            </a:pPr>
            <a:endParaRPr lang="nb-NO" sz="1600" dirty="0"/>
          </a:p>
          <a:p>
            <a:pPr marL="0" indent="0" algn="ctr">
              <a:buFontTx/>
              <a:buNone/>
              <a:defRPr/>
            </a:pPr>
            <a:endParaRPr lang="nb-NO" sz="1600" dirty="0"/>
          </a:p>
          <a:p>
            <a:pPr marL="0" indent="0">
              <a:buFontTx/>
              <a:buNone/>
              <a:defRPr/>
            </a:pPr>
            <a:endParaRPr lang="nb-NO" sz="1600" dirty="0" smtClean="0"/>
          </a:p>
          <a:p>
            <a:pPr marL="0" indent="0">
              <a:buFontTx/>
              <a:buNone/>
              <a:defRPr/>
            </a:pPr>
            <a:r>
              <a:rPr lang="nb-NO" sz="2800" b="1" dirty="0" smtClean="0">
                <a:solidFill>
                  <a:srgbClr val="FF0000"/>
                </a:solidFill>
              </a:rPr>
              <a:t>Røyking </a:t>
            </a:r>
            <a:r>
              <a:rPr lang="nb-NO" sz="2800" b="1" dirty="0">
                <a:solidFill>
                  <a:srgbClr val="FF0000"/>
                </a:solidFill>
              </a:rPr>
              <a:t>og alkoholkonsum de siste to tiårene gått forbi hungersnød blant barn, og inntatt 2. og 3. plass på listen over de ledende risikofaktorene</a:t>
            </a:r>
            <a:r>
              <a:rPr lang="nb-NO" sz="2800" b="1" dirty="0" smtClean="0">
                <a:solidFill>
                  <a:srgbClr val="FF0000"/>
                </a:solidFill>
              </a:rPr>
              <a:t>.</a:t>
            </a:r>
            <a:r>
              <a:rPr lang="nb-NO" sz="2800" b="1" dirty="0">
                <a:solidFill>
                  <a:srgbClr val="FF0000"/>
                </a:solidFill>
              </a:rPr>
              <a:t/>
            </a:r>
            <a:br>
              <a:rPr lang="nb-NO" sz="2800" b="1" dirty="0">
                <a:solidFill>
                  <a:srgbClr val="FF0000"/>
                </a:solidFill>
              </a:rPr>
            </a:br>
            <a:r>
              <a:rPr lang="nb-NO" sz="2800" b="1" dirty="0">
                <a:solidFill>
                  <a:srgbClr val="FF0000"/>
                </a:solidFill>
              </a:rPr>
              <a:t/>
            </a:r>
            <a:br>
              <a:rPr lang="nb-NO" sz="2800" b="1" dirty="0">
                <a:solidFill>
                  <a:srgbClr val="FF0000"/>
                </a:solidFill>
              </a:rPr>
            </a:br>
            <a:r>
              <a:rPr lang="nb-NO" sz="1600" dirty="0"/>
              <a:t/>
            </a:r>
            <a:br>
              <a:rPr lang="nb-NO" sz="1600" dirty="0"/>
            </a:br>
            <a:r>
              <a:rPr lang="nb-NO" sz="1600" dirty="0"/>
              <a:t/>
            </a:r>
            <a:br>
              <a:rPr lang="nb-NO" sz="1600" dirty="0"/>
            </a:br>
            <a:endParaRPr lang="nb-NO" sz="1600" dirty="0"/>
          </a:p>
        </p:txBody>
      </p:sp>
    </p:spTree>
    <p:extLst>
      <p:ext uri="{BB962C8B-B14F-4D97-AF65-F5344CB8AC3E}">
        <p14:creationId xmlns:p14="http://schemas.microsoft.com/office/powerpoint/2010/main" val="1873567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tel 1"/>
          <p:cNvSpPr>
            <a:spLocks noGrp="1"/>
          </p:cNvSpPr>
          <p:nvPr>
            <p:ph type="title"/>
          </p:nvPr>
        </p:nvSpPr>
        <p:spPr>
          <a:xfrm>
            <a:off x="457200" y="274638"/>
            <a:ext cx="8229600" cy="5962650"/>
          </a:xfrm>
        </p:spPr>
        <p:txBody>
          <a:bodyPr/>
          <a:lstStyle/>
          <a:p>
            <a:r>
              <a:rPr lang="nb-NO" altLang="nb-NO" b="1" smtClean="0"/>
              <a:t>Det er et paradoks at det i Norge er skattefritt å by på alkohol på julebordet, mens arbeidsgivere må skatte av det dersom de sponser sine medarbeidere med trening</a:t>
            </a:r>
            <a:r>
              <a:rPr lang="nb-NO" altLang="nb-NO" smtClean="0"/>
              <a:t>. </a:t>
            </a:r>
          </a:p>
        </p:txBody>
      </p:sp>
    </p:spTree>
    <p:extLst>
      <p:ext uri="{BB962C8B-B14F-4D97-AF65-F5344CB8AC3E}">
        <p14:creationId xmlns:p14="http://schemas.microsoft.com/office/powerpoint/2010/main" val="669856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tel 1"/>
          <p:cNvSpPr>
            <a:spLocks noGrp="1"/>
          </p:cNvSpPr>
          <p:nvPr>
            <p:ph type="title"/>
          </p:nvPr>
        </p:nvSpPr>
        <p:spPr>
          <a:xfrm>
            <a:off x="457200" y="274638"/>
            <a:ext cx="8229600" cy="1641475"/>
          </a:xfrm>
        </p:spPr>
        <p:txBody>
          <a:bodyPr>
            <a:normAutofit fontScale="90000"/>
          </a:bodyPr>
          <a:lstStyle/>
          <a:p>
            <a:r>
              <a:rPr lang="nb-NO" sz="5400" b="1" smtClean="0"/>
              <a:t>Hvem skaper press situasjonene?</a:t>
            </a:r>
          </a:p>
        </p:txBody>
      </p:sp>
      <p:sp>
        <p:nvSpPr>
          <p:cNvPr id="55299" name="Plassholder for innhold 2"/>
          <p:cNvSpPr>
            <a:spLocks noGrp="1"/>
          </p:cNvSpPr>
          <p:nvPr>
            <p:ph sz="half" idx="1"/>
          </p:nvPr>
        </p:nvSpPr>
        <p:spPr>
          <a:xfrm>
            <a:off x="457200" y="1600200"/>
            <a:ext cx="8401050" cy="4525963"/>
          </a:xfrm>
        </p:spPr>
        <p:txBody>
          <a:bodyPr/>
          <a:lstStyle/>
          <a:p>
            <a:pPr algn="ctr"/>
            <a:endParaRPr lang="nb-NO" sz="3600" b="1" dirty="0" smtClean="0">
              <a:solidFill>
                <a:srgbClr val="FF0000"/>
              </a:solidFill>
            </a:endParaRPr>
          </a:p>
          <a:p>
            <a:pPr algn="ctr"/>
            <a:endParaRPr lang="nb-NO" sz="3600" b="1" dirty="0" smtClean="0">
              <a:solidFill>
                <a:srgbClr val="FF0000"/>
              </a:solidFill>
            </a:endParaRPr>
          </a:p>
          <a:p>
            <a:pPr algn="ctr"/>
            <a:r>
              <a:rPr lang="nb-NO" sz="3600" b="1" dirty="0" smtClean="0">
                <a:solidFill>
                  <a:srgbClr val="FF0000"/>
                </a:solidFill>
              </a:rPr>
              <a:t>DET VOKSNE GJØR/ </a:t>
            </a:r>
            <a:r>
              <a:rPr lang="nb-NO" sz="5400" b="1" dirty="0" smtClean="0"/>
              <a:t>IKKE GJØR</a:t>
            </a:r>
          </a:p>
          <a:p>
            <a:pPr algn="ctr"/>
            <a:endParaRPr lang="nb-NO" dirty="0" smtClean="0"/>
          </a:p>
          <a:p>
            <a:pPr algn="ctr"/>
            <a:endParaRPr lang="nb-NO" dirty="0" smtClean="0"/>
          </a:p>
          <a:p>
            <a:pPr algn="ctr"/>
            <a:r>
              <a:rPr lang="nb-NO" b="1" dirty="0" smtClean="0"/>
              <a:t>TAR BARNA ETTER</a:t>
            </a:r>
          </a:p>
        </p:txBody>
      </p:sp>
    </p:spTree>
    <p:extLst>
      <p:ext uri="{BB962C8B-B14F-4D97-AF65-F5344CB8AC3E}">
        <p14:creationId xmlns:p14="http://schemas.microsoft.com/office/powerpoint/2010/main" val="4167692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498178"/>
          </a:xfrm>
        </p:spPr>
        <p:txBody>
          <a:bodyPr>
            <a:normAutofit fontScale="90000"/>
          </a:bodyPr>
          <a:lstStyle/>
          <a:p>
            <a:r>
              <a:rPr lang="nb-NO" dirty="0" smtClean="0"/>
              <a:t>1 av 10 fikk karakteren 1</a:t>
            </a:r>
            <a:br>
              <a:rPr lang="nb-NO" dirty="0" smtClean="0"/>
            </a:br>
            <a:r>
              <a:rPr lang="nb-NO" sz="1600" dirty="0" smtClean="0"/>
              <a:t>Grunnskolen produserer 6000 til 7000 elever årlig som neppe fikser videregående</a:t>
            </a:r>
            <a:r>
              <a:rPr lang="nb-NO" dirty="0" smtClean="0"/>
              <a:t/>
            </a:r>
            <a:br>
              <a:rPr lang="nb-NO" dirty="0" smtClean="0"/>
            </a:br>
            <a:endParaRPr lang="nb-NO" dirty="0"/>
          </a:p>
        </p:txBody>
      </p:sp>
      <p:sp>
        <p:nvSpPr>
          <p:cNvPr id="3" name="TekstSylinder 2"/>
          <p:cNvSpPr txBox="1"/>
          <p:nvPr/>
        </p:nvSpPr>
        <p:spPr>
          <a:xfrm>
            <a:off x="-498620" y="1916832"/>
            <a:ext cx="9319091" cy="2677656"/>
          </a:xfrm>
          <a:prstGeom prst="rect">
            <a:avLst/>
          </a:prstGeom>
          <a:noFill/>
        </p:spPr>
        <p:txBody>
          <a:bodyPr wrap="square" rtlCol="0">
            <a:spAutoFit/>
          </a:bodyPr>
          <a:lstStyle/>
          <a:p>
            <a:pPr algn="ctr"/>
            <a:endParaRPr lang="nb-NO" sz="2400" dirty="0" smtClean="0"/>
          </a:p>
          <a:p>
            <a:pPr algn="ctr"/>
            <a:endParaRPr lang="nb-NO" sz="2400" dirty="0"/>
          </a:p>
          <a:p>
            <a:pPr algn="ctr"/>
            <a:r>
              <a:rPr lang="nb-NO" sz="2400" dirty="0" smtClean="0"/>
              <a:t>6779 elever eller 9,7 % gikk ut av grunnskolen i fjor </a:t>
            </a:r>
          </a:p>
          <a:p>
            <a:pPr algn="ctr"/>
            <a:r>
              <a:rPr lang="nb-NO" sz="2400" dirty="0" smtClean="0"/>
              <a:t>med karakterene 1 eller ikke vurdert. </a:t>
            </a:r>
          </a:p>
          <a:p>
            <a:pPr algn="ctr"/>
            <a:endParaRPr lang="nb-NO" sz="2400" dirty="0"/>
          </a:p>
          <a:p>
            <a:pPr algn="ctr"/>
            <a:r>
              <a:rPr lang="nb-NO" sz="2400" dirty="0" smtClean="0"/>
              <a:t>Likevel gikk 6129 av </a:t>
            </a:r>
          </a:p>
          <a:p>
            <a:pPr algn="ctr"/>
            <a:r>
              <a:rPr lang="nb-NO" sz="2400" dirty="0" smtClean="0"/>
              <a:t>dem direkte videre til videregående opplæring</a:t>
            </a:r>
            <a:endParaRPr lang="nb-NO" sz="2400" dirty="0"/>
          </a:p>
        </p:txBody>
      </p:sp>
    </p:spTree>
    <p:extLst>
      <p:ext uri="{BB962C8B-B14F-4D97-AF65-F5344CB8AC3E}">
        <p14:creationId xmlns:p14="http://schemas.microsoft.com/office/powerpoint/2010/main" val="3202354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188640"/>
            <a:ext cx="8856663" cy="6480175"/>
          </a:xfrm>
        </p:spPr>
        <p:txBody>
          <a:bodyPr>
            <a:normAutofit fontScale="77500" lnSpcReduction="20000"/>
          </a:bodyPr>
          <a:lstStyle/>
          <a:p>
            <a:pPr algn="ctr" eaLnBrk="1" hangingPunct="1">
              <a:buFontTx/>
              <a:buNone/>
            </a:pPr>
            <a:endParaRPr lang="nb-NO" altLang="nb-NO" b="1" dirty="0" smtClean="0"/>
          </a:p>
          <a:p>
            <a:pPr algn="ctr" eaLnBrk="1" hangingPunct="1">
              <a:buFontTx/>
              <a:buNone/>
            </a:pPr>
            <a:r>
              <a:rPr lang="nb-NO" altLang="nb-NO" sz="6000" b="1" dirty="0" smtClean="0"/>
              <a:t>I SEPT. 2014 BLE DET KJENT AT </a:t>
            </a:r>
          </a:p>
          <a:p>
            <a:pPr algn="ctr" eaLnBrk="1" hangingPunct="1">
              <a:buFontTx/>
              <a:buNone/>
            </a:pPr>
            <a:r>
              <a:rPr lang="nb-NO" altLang="nb-NO" sz="6000" b="1" dirty="0" smtClean="0">
                <a:solidFill>
                  <a:srgbClr val="FF0000"/>
                </a:solidFill>
              </a:rPr>
              <a:t>43 % </a:t>
            </a:r>
          </a:p>
          <a:p>
            <a:pPr algn="ctr" eaLnBrk="1" hangingPunct="1">
              <a:buFontTx/>
              <a:buNone/>
            </a:pPr>
            <a:r>
              <a:rPr lang="nb-NO" altLang="nb-NO" sz="6000" b="1" dirty="0" smtClean="0"/>
              <a:t>AV NORSKE ELEVER IKKE FULLFØRER VIDEREGÅENDE SKOLE PÅ NORMERT TID.</a:t>
            </a:r>
          </a:p>
          <a:p>
            <a:pPr algn="ctr" eaLnBrk="1" hangingPunct="1">
              <a:buFontTx/>
              <a:buNone/>
            </a:pPr>
            <a:endParaRPr lang="nb-NO" altLang="nb-NO" sz="6000" b="1" dirty="0" smtClean="0"/>
          </a:p>
          <a:p>
            <a:pPr algn="ctr" eaLnBrk="1" hangingPunct="1">
              <a:buFontTx/>
              <a:buNone/>
            </a:pPr>
            <a:r>
              <a:rPr lang="nb-NO" altLang="nb-NO" sz="6000" b="1" dirty="0" smtClean="0"/>
              <a:t>CA. </a:t>
            </a:r>
            <a:r>
              <a:rPr lang="nb-NO" altLang="nb-NO" sz="6000" b="1" dirty="0" smtClean="0">
                <a:solidFill>
                  <a:srgbClr val="FF0000"/>
                </a:solidFill>
              </a:rPr>
              <a:t>30 % </a:t>
            </a:r>
            <a:r>
              <a:rPr lang="nb-NO" altLang="nb-NO" sz="6000" b="1" dirty="0" smtClean="0"/>
              <a:t>HAR FORTSATT IKKE FULLFØRT</a:t>
            </a:r>
            <a:r>
              <a:rPr lang="nb-NO" altLang="nb-NO" sz="6000" b="1" dirty="0"/>
              <a:t> </a:t>
            </a:r>
            <a:r>
              <a:rPr lang="nb-NO" altLang="nb-NO" sz="6000" b="1" dirty="0" smtClean="0"/>
              <a:t>VIDEREGÅENDE SKOLE ETTER 5 ÅR.</a:t>
            </a:r>
          </a:p>
        </p:txBody>
      </p:sp>
    </p:spTree>
    <p:extLst>
      <p:ext uri="{BB962C8B-B14F-4D97-AF65-F5344CB8AC3E}">
        <p14:creationId xmlns:p14="http://schemas.microsoft.com/office/powerpoint/2010/main" val="2335316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260648"/>
            <a:ext cx="8229600" cy="1143000"/>
          </a:xfrm>
        </p:spPr>
        <p:txBody>
          <a:bodyPr>
            <a:normAutofit fontScale="90000"/>
          </a:bodyPr>
          <a:lstStyle/>
          <a:p>
            <a:r>
              <a:rPr lang="nb-NO" sz="2400" b="1" dirty="0" smtClean="0"/>
              <a:t>Det er en klar sammenheng mellom manglende videregående skolegang og helseproblemer, ruslidelser og dårligere levekår senere i livet</a:t>
            </a:r>
            <a:endParaRPr lang="nb-NO" sz="2400" b="1" dirty="0"/>
          </a:p>
        </p:txBody>
      </p:sp>
      <p:sp>
        <p:nvSpPr>
          <p:cNvPr id="3" name="Plassholder for innhold 2"/>
          <p:cNvSpPr>
            <a:spLocks noGrp="1"/>
          </p:cNvSpPr>
          <p:nvPr>
            <p:ph idx="1"/>
          </p:nvPr>
        </p:nvSpPr>
        <p:spPr/>
        <p:txBody>
          <a:bodyPr>
            <a:normAutofit/>
          </a:bodyPr>
          <a:lstStyle/>
          <a:p>
            <a:r>
              <a:rPr lang="nb-NO" dirty="0"/>
              <a:t>Unge mennesker cannabis-røyker seg ut av vennekretsen, skolen og arbeidslivet. </a:t>
            </a:r>
          </a:p>
          <a:p>
            <a:r>
              <a:rPr lang="nb-NO" dirty="0" smtClean="0"/>
              <a:t>Alt </a:t>
            </a:r>
            <a:r>
              <a:rPr lang="nb-NO" dirty="0"/>
              <a:t>for mange faller utenfor på grunn av cannabis, </a:t>
            </a:r>
            <a:r>
              <a:rPr lang="nb-NO" dirty="0" smtClean="0"/>
              <a:t>og det </a:t>
            </a:r>
            <a:r>
              <a:rPr lang="nb-NO" dirty="0"/>
              <a:t>er klare sammenhenger mellom bruk av cannabis og sosial isolering, kutt i skolegang og arbeidsledighet. </a:t>
            </a:r>
            <a:endParaRPr lang="nb-NO" dirty="0" smtClean="0"/>
          </a:p>
          <a:p>
            <a:r>
              <a:rPr lang="nb-NO" dirty="0" smtClean="0"/>
              <a:t>Brukerne </a:t>
            </a:r>
            <a:r>
              <a:rPr lang="nb-NO" dirty="0"/>
              <a:t>selv er de største tapene, men også for samfunnet er tapet enormt.</a:t>
            </a:r>
          </a:p>
          <a:p>
            <a:pPr marL="0" indent="0">
              <a:buNone/>
            </a:pPr>
            <a:endParaRPr lang="nb-NO" dirty="0"/>
          </a:p>
        </p:txBody>
      </p:sp>
    </p:spTree>
    <p:extLst>
      <p:ext uri="{BB962C8B-B14F-4D97-AF65-F5344CB8AC3E}">
        <p14:creationId xmlns:p14="http://schemas.microsoft.com/office/powerpoint/2010/main" val="140289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2446338"/>
            <a:ext cx="291306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3"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6038" y="1647825"/>
            <a:ext cx="3697287"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52838"/>
            <a:ext cx="29019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5"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1638" y="595313"/>
            <a:ext cx="181292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6150" y="0"/>
            <a:ext cx="1785938"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4488" y="4378325"/>
            <a:ext cx="3697287"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8" name="Picture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0375" y="2581275"/>
            <a:ext cx="2322513"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9"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9788" y="4775200"/>
            <a:ext cx="32416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0" name="Picture 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4988" y="3938588"/>
            <a:ext cx="15621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1"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72415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2" name="Picture 1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56200" y="1054100"/>
            <a:ext cx="22955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3" name="Picture 1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71963" y="100013"/>
            <a:ext cx="259873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4" name="Picture 13"/>
          <p:cNvPicPr>
            <a:picLocks noChangeAspect="1" noChangeArrowheads="1"/>
          </p:cNvPicPr>
          <p:nvPr/>
        </p:nvPicPr>
        <p:blipFill>
          <a:blip r:embed="rId15">
            <a:extLst>
              <a:ext uri="{28A0092B-C50C-407E-A947-70E740481C1C}">
                <a14:useLocalDpi xmlns:a14="http://schemas.microsoft.com/office/drawing/2010/main" val="0"/>
              </a:ext>
            </a:extLst>
          </a:blip>
          <a:srcRect l="1898" t="7852" r="42473"/>
          <a:stretch>
            <a:fillRect/>
          </a:stretch>
        </p:blipFill>
        <p:spPr bwMode="auto">
          <a:xfrm>
            <a:off x="-179388" y="2251075"/>
            <a:ext cx="1893888"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75" name="Picture 1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015652">
            <a:off x="6969125" y="3067050"/>
            <a:ext cx="216058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5"/>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00400" y="938213"/>
            <a:ext cx="3071813" cy="4000500"/>
          </a:xfrm>
          <a:prstGeom prst="rect">
            <a:avLst/>
          </a:prstGeom>
          <a:noFill/>
          <a:ln>
            <a:noFill/>
          </a:ln>
          <a:effectLst>
            <a:outerShdw dist="304799" dir="4020005" algn="ctr" rotWithShape="0">
              <a:schemeClr val="bg2">
                <a:alpha val="54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8183870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1693696" presetClass="entr" presetSubtype="141877632"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ssholder for innhold 2"/>
          <p:cNvSpPr>
            <a:spLocks noGrp="1"/>
          </p:cNvSpPr>
          <p:nvPr>
            <p:ph idx="1"/>
          </p:nvPr>
        </p:nvSpPr>
        <p:spPr>
          <a:xfrm>
            <a:off x="179388" y="188913"/>
            <a:ext cx="8640762" cy="6480175"/>
          </a:xfrm>
        </p:spPr>
        <p:txBody>
          <a:bodyPr/>
          <a:lstStyle/>
          <a:p>
            <a:pPr marL="0" indent="0" algn="ctr">
              <a:buFontTx/>
              <a:buNone/>
            </a:pPr>
            <a:r>
              <a:rPr lang="nb-NO" altLang="nb-NO" sz="4400" b="1" u="sng" dirty="0" smtClean="0"/>
              <a:t>Mange opplever drikkepress.</a:t>
            </a:r>
          </a:p>
          <a:p>
            <a:pPr marL="0" indent="0" algn="ctr">
              <a:buFontTx/>
              <a:buNone/>
            </a:pPr>
            <a:endParaRPr lang="nb-NO" altLang="nb-NO" sz="4000" b="1" dirty="0" smtClean="0"/>
          </a:p>
          <a:p>
            <a:pPr marL="0" indent="0" algn="ctr">
              <a:buFontTx/>
              <a:buNone/>
            </a:pPr>
            <a:r>
              <a:rPr lang="nb-NO" altLang="nb-NO" b="1" dirty="0" smtClean="0"/>
              <a:t>Alkohol er en så viktig del av dagens samfunn </a:t>
            </a:r>
          </a:p>
          <a:p>
            <a:pPr marL="0" indent="0" algn="ctr">
              <a:buFontTx/>
              <a:buNone/>
            </a:pPr>
            <a:r>
              <a:rPr lang="nb-NO" altLang="nb-NO" b="1" dirty="0" smtClean="0"/>
              <a:t>at det å ikke drikke kan innebære at man ikke blir invitert med «flokken».</a:t>
            </a:r>
          </a:p>
          <a:p>
            <a:pPr marL="0" indent="0" algn="ctr">
              <a:buFontTx/>
              <a:buNone/>
            </a:pPr>
            <a:endParaRPr lang="nb-NO" altLang="nb-NO" sz="2000" b="1" dirty="0" smtClean="0"/>
          </a:p>
          <a:p>
            <a:pPr marL="0" indent="0" algn="ctr">
              <a:buFontTx/>
              <a:buNone/>
            </a:pPr>
            <a:r>
              <a:rPr lang="nb-NO" altLang="nb-NO" sz="2000" b="1" dirty="0" smtClean="0"/>
              <a:t>Mange er så redde for å bli støtt ut av flokken at man ikke tør å sjekke ut om MAN BLIR «UTSTØTT» , om man velger å ikke drikke.</a:t>
            </a:r>
          </a:p>
          <a:p>
            <a:pPr marL="0" indent="0" algn="ctr">
              <a:buFontTx/>
              <a:buNone/>
            </a:pPr>
            <a:endParaRPr lang="nb-NO" altLang="nb-NO" sz="1400" b="1" dirty="0" smtClean="0">
              <a:solidFill>
                <a:srgbClr val="FF0000"/>
              </a:solidFill>
            </a:endParaRPr>
          </a:p>
          <a:p>
            <a:pPr marL="0" indent="0" algn="ctr">
              <a:buFontTx/>
              <a:buNone/>
            </a:pPr>
            <a:endParaRPr lang="nb-NO" altLang="nb-NO" sz="1400" b="1" dirty="0" smtClean="0">
              <a:solidFill>
                <a:srgbClr val="FF0000"/>
              </a:solidFill>
            </a:endParaRPr>
          </a:p>
          <a:p>
            <a:pPr marL="0" indent="0" algn="ctr">
              <a:buFontTx/>
              <a:buNone/>
            </a:pPr>
            <a:r>
              <a:rPr lang="nb-NO" altLang="nb-NO" sz="1400" b="1" dirty="0" smtClean="0">
                <a:solidFill>
                  <a:srgbClr val="FF0000"/>
                </a:solidFill>
              </a:rPr>
              <a:t>HVORFOR DRIKKER DU? 		</a:t>
            </a:r>
            <a:r>
              <a:rPr lang="nb-NO" altLang="nb-NO" sz="1400" b="1" dirty="0" smtClean="0"/>
              <a:t>FORDI DE ANDRE GJØR DET.</a:t>
            </a:r>
          </a:p>
          <a:p>
            <a:pPr marL="0" indent="0" algn="ctr">
              <a:buFontTx/>
              <a:buNone/>
            </a:pPr>
            <a:r>
              <a:rPr lang="nb-NO" altLang="nb-NO" sz="1400" b="1" dirty="0" smtClean="0">
                <a:solidFill>
                  <a:srgbClr val="FF0000"/>
                </a:solidFill>
              </a:rPr>
              <a:t>HVORFOR DRIKKER DE ANDRE? </a:t>
            </a:r>
            <a:r>
              <a:rPr lang="nb-NO" altLang="nb-NO" sz="1400" b="1" dirty="0">
                <a:solidFill>
                  <a:srgbClr val="FF0000"/>
                </a:solidFill>
              </a:rPr>
              <a:t>	</a:t>
            </a:r>
            <a:r>
              <a:rPr lang="nb-NO" altLang="nb-NO" sz="1400" b="1" dirty="0" smtClean="0">
                <a:solidFill>
                  <a:srgbClr val="FF0000"/>
                </a:solidFill>
              </a:rPr>
              <a:t>	</a:t>
            </a:r>
            <a:r>
              <a:rPr lang="nb-NO" altLang="nb-NO" sz="1400" b="1" dirty="0" smtClean="0"/>
              <a:t>FORDI JEG GJØR DET.</a:t>
            </a:r>
          </a:p>
          <a:p>
            <a:pPr marL="0" indent="0" algn="ctr">
              <a:buFontTx/>
              <a:buNone/>
            </a:pPr>
            <a:endParaRPr lang="nb-NO" altLang="nb-NO" sz="2000" b="1" dirty="0" smtClean="0"/>
          </a:p>
        </p:txBody>
      </p:sp>
    </p:spTree>
    <p:extLst>
      <p:ext uri="{BB962C8B-B14F-4D97-AF65-F5344CB8AC3E}">
        <p14:creationId xmlns:p14="http://schemas.microsoft.com/office/powerpoint/2010/main" val="3800427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t>STØRSTE RUSPROBLEM I NORGE er knyttet til;</a:t>
            </a:r>
            <a:endParaRPr lang="nb-NO" sz="3200" b="1" dirty="0"/>
          </a:p>
        </p:txBody>
      </p:sp>
      <p:sp>
        <p:nvSpPr>
          <p:cNvPr id="3" name="Plassholder for innhold 2"/>
          <p:cNvSpPr>
            <a:spLocks noGrp="1"/>
          </p:cNvSpPr>
          <p:nvPr>
            <p:ph idx="1"/>
          </p:nvPr>
        </p:nvSpPr>
        <p:spPr/>
        <p:txBody>
          <a:bodyPr/>
          <a:lstStyle/>
          <a:p>
            <a:r>
              <a:rPr lang="nb-NO" dirty="0" smtClean="0"/>
              <a:t>Akuttskader, spesielt hos unge menn med betydelig promille i blodet, </a:t>
            </a:r>
          </a:p>
          <a:p>
            <a:pPr marL="0" indent="0">
              <a:buNone/>
            </a:pPr>
            <a:endParaRPr lang="nb-NO" dirty="0" smtClean="0"/>
          </a:p>
          <a:p>
            <a:pPr marL="0" indent="0">
              <a:buNone/>
            </a:pPr>
            <a:r>
              <a:rPr lang="nb-NO" dirty="0"/>
              <a:t>	</a:t>
            </a:r>
            <a:r>
              <a:rPr lang="nb-NO" dirty="0" smtClean="0"/>
              <a:t>*	både hos gjerningsmann og offer</a:t>
            </a:r>
          </a:p>
          <a:p>
            <a:pPr marL="0" indent="0">
              <a:buNone/>
            </a:pPr>
            <a:endParaRPr lang="nb-NO" dirty="0"/>
          </a:p>
          <a:p>
            <a:pPr marL="0" indent="0">
              <a:buNone/>
            </a:pPr>
            <a:r>
              <a:rPr lang="nb-NO" sz="2000" dirty="0" smtClean="0"/>
              <a:t>Halvparten av alle sykehusinnleggelser i Helse Bergen i helgene er rusrelatert.</a:t>
            </a:r>
          </a:p>
          <a:p>
            <a:pPr marL="0" indent="0">
              <a:buNone/>
            </a:pPr>
            <a:r>
              <a:rPr lang="nb-NO" sz="2000" dirty="0" smtClean="0"/>
              <a:t>Akuttmottaket på Haukeland har i snitt hatt 155 innleggelser fra fredag kveld til midnatt søndag </a:t>
            </a:r>
          </a:p>
          <a:p>
            <a:pPr marL="0" indent="0">
              <a:buNone/>
            </a:pPr>
            <a:r>
              <a:rPr lang="nb-NO" sz="2000" dirty="0"/>
              <a:t>	</a:t>
            </a:r>
            <a:r>
              <a:rPr lang="nb-NO" sz="2000" dirty="0" smtClean="0"/>
              <a:t>					( avd. for rusmedisin)</a:t>
            </a:r>
            <a:endParaRPr lang="nb-NO" sz="2000" dirty="0"/>
          </a:p>
        </p:txBody>
      </p:sp>
    </p:spTree>
    <p:extLst>
      <p:ext uri="{BB962C8B-B14F-4D97-AF65-F5344CB8AC3E}">
        <p14:creationId xmlns:p14="http://schemas.microsoft.com/office/powerpoint/2010/main" val="3674210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2002234"/>
          </a:xfrm>
        </p:spPr>
        <p:txBody>
          <a:bodyPr>
            <a:normAutofit fontScale="90000"/>
          </a:bodyPr>
          <a:lstStyle/>
          <a:p>
            <a:r>
              <a:rPr lang="nb-NO" b="1" dirty="0"/>
              <a:t>Lurer guttene til å </a:t>
            </a:r>
            <a:r>
              <a:rPr lang="nb-NO" b="1" dirty="0">
                <a:hlinkClick r:id="rId2" action="ppaction://hlinkfile"/>
              </a:rPr>
              <a:t>kle av seg</a:t>
            </a:r>
            <a:r>
              <a:rPr lang="nb-NO" b="1" dirty="0"/>
              <a:t>, før de presser dem for penger</a:t>
            </a:r>
            <a:r>
              <a:rPr lang="nb-NO" dirty="0"/>
              <a:t/>
            </a:r>
            <a:br>
              <a:rPr lang="nb-NO" dirty="0"/>
            </a:br>
            <a:endParaRPr lang="nb-NO" dirty="0"/>
          </a:p>
        </p:txBody>
      </p:sp>
      <p:sp>
        <p:nvSpPr>
          <p:cNvPr id="3" name="Plassholder for innhold 2"/>
          <p:cNvSpPr>
            <a:spLocks noGrp="1"/>
          </p:cNvSpPr>
          <p:nvPr>
            <p:ph idx="1"/>
          </p:nvPr>
        </p:nvSpPr>
        <p:spPr>
          <a:xfrm>
            <a:off x="457200" y="1916832"/>
            <a:ext cx="8229600" cy="4209331"/>
          </a:xfrm>
        </p:spPr>
        <p:txBody>
          <a:bodyPr>
            <a:normAutofit fontScale="92500"/>
          </a:bodyPr>
          <a:lstStyle/>
          <a:p>
            <a:pPr marL="0" indent="0">
              <a:buNone/>
            </a:pPr>
            <a:endParaRPr lang="nb-NO" sz="2800" b="1" i="1" dirty="0" smtClean="0"/>
          </a:p>
          <a:p>
            <a:pPr marL="0" indent="0">
              <a:buNone/>
            </a:pPr>
            <a:r>
              <a:rPr lang="nb-NO" sz="2800" b="1" i="1" dirty="0" smtClean="0"/>
              <a:t>Tenåringen </a:t>
            </a:r>
            <a:r>
              <a:rPr lang="nb-NO" sz="2800" b="1" i="1" dirty="0"/>
              <a:t>sitter hjemme på gutterommet og chatter med en utenlandsk jevnaldrende jente via </a:t>
            </a:r>
            <a:r>
              <a:rPr lang="nb-NO" sz="2800" b="1" i="1" dirty="0" err="1"/>
              <a:t>Skype</a:t>
            </a:r>
            <a:r>
              <a:rPr lang="nb-NO" sz="2800" b="1" i="1" dirty="0"/>
              <a:t>. Etter hvert som de blir bedre og bedre kjent, kler han av seg for henne foran webkameraet. De blir venner på </a:t>
            </a:r>
            <a:r>
              <a:rPr lang="nb-NO" sz="2800" b="1" i="1" dirty="0" err="1"/>
              <a:t>Facebook</a:t>
            </a:r>
            <a:r>
              <a:rPr lang="nb-NO" sz="2800" b="1" i="1" dirty="0"/>
              <a:t> og det er da det skjer. Gutten får beskjed om at hvis han vil unngå at videoen der han kler av seg blir sendt til alle vennene hans, må han betale 130 euro. </a:t>
            </a:r>
            <a:endParaRPr lang="nb-NO" sz="2800" b="1" i="1" dirty="0" smtClean="0"/>
          </a:p>
          <a:p>
            <a:pPr marL="0" indent="0">
              <a:buNone/>
            </a:pPr>
            <a:endParaRPr lang="nb-NO" sz="2800" b="1" i="1" dirty="0"/>
          </a:p>
          <a:p>
            <a:pPr marL="0" indent="0" algn="r">
              <a:buNone/>
            </a:pPr>
            <a:r>
              <a:rPr lang="nb-NO" sz="1200" b="1" dirty="0" smtClean="0"/>
              <a:t>Fra Salten-politiets </a:t>
            </a:r>
            <a:r>
              <a:rPr lang="nb-NO" sz="1200" b="1" dirty="0"/>
              <a:t>bunke med anmeldelser som gjelder barn og uønsket spredning av bilder på </a:t>
            </a:r>
            <a:r>
              <a:rPr lang="nb-NO" sz="1200" b="1" dirty="0" smtClean="0"/>
              <a:t>nettet</a:t>
            </a:r>
            <a:endParaRPr lang="nb-NO" sz="1200" b="1" dirty="0"/>
          </a:p>
        </p:txBody>
      </p:sp>
    </p:spTree>
    <p:extLst>
      <p:ext uri="{BB962C8B-B14F-4D97-AF65-F5344CB8AC3E}">
        <p14:creationId xmlns:p14="http://schemas.microsoft.com/office/powerpoint/2010/main" val="433368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tel 1"/>
          <p:cNvSpPr>
            <a:spLocks noGrp="1"/>
          </p:cNvSpPr>
          <p:nvPr>
            <p:ph type="title"/>
          </p:nvPr>
        </p:nvSpPr>
        <p:spPr>
          <a:xfrm>
            <a:off x="457200" y="274638"/>
            <a:ext cx="8229600" cy="5868987"/>
          </a:xfrm>
        </p:spPr>
        <p:txBody>
          <a:bodyPr/>
          <a:lstStyle/>
          <a:p>
            <a:r>
              <a:rPr lang="nb-NO" b="1" smtClean="0"/>
              <a:t>DET FINNES IKKE VERSTINGER BLANT UNGDOMMEN. DET FINNES BARE UNGE MENNESKER SOM HAR KOMMET SKJEVT UT I LIVET</a:t>
            </a:r>
          </a:p>
        </p:txBody>
      </p:sp>
    </p:spTree>
    <p:extLst>
      <p:ext uri="{BB962C8B-B14F-4D97-AF65-F5344CB8AC3E}">
        <p14:creationId xmlns:p14="http://schemas.microsoft.com/office/powerpoint/2010/main" val="3934573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tel 1"/>
          <p:cNvSpPr>
            <a:spLocks noGrp="1"/>
          </p:cNvSpPr>
          <p:nvPr>
            <p:ph type="title"/>
          </p:nvPr>
        </p:nvSpPr>
        <p:spPr>
          <a:xfrm>
            <a:off x="179388" y="260350"/>
            <a:ext cx="8713787" cy="6178550"/>
          </a:xfrm>
        </p:spPr>
        <p:txBody>
          <a:bodyPr>
            <a:normAutofit/>
          </a:bodyPr>
          <a:lstStyle/>
          <a:p>
            <a:r>
              <a:rPr lang="nb-NO" altLang="nb-NO" dirty="0" smtClean="0"/>
              <a:t>Nettmobbing er i ferd med å bli et stort samfunnsproblem med dagens utvikling av sosiale medier.</a:t>
            </a:r>
            <a:br>
              <a:rPr lang="nb-NO" altLang="nb-NO" dirty="0" smtClean="0"/>
            </a:br>
            <a:r>
              <a:rPr lang="nb-NO" altLang="nb-NO" dirty="0" smtClean="0"/>
              <a:t/>
            </a:r>
            <a:br>
              <a:rPr lang="nb-NO" altLang="nb-NO" dirty="0" smtClean="0"/>
            </a:br>
            <a:r>
              <a:rPr lang="nb-NO" sz="2200" b="1" i="1" dirty="0"/>
              <a:t>«Folk legger ut mye drøyere bilder av seg selv på </a:t>
            </a:r>
            <a:r>
              <a:rPr lang="nb-NO" sz="2200" b="1" i="1" dirty="0" err="1"/>
              <a:t>Snapchat</a:t>
            </a:r>
            <a:r>
              <a:rPr lang="nb-NO" sz="2200" b="1" i="1" dirty="0"/>
              <a:t>, det blir borte etter noen sekunder. Det er mange gutter som lurer jenter til å ta bilder der de er lettkledde og så tar de screenshots og sier «du får aldri det igjen». </a:t>
            </a:r>
            <a:r>
              <a:rPr lang="nb-NO" sz="2200" b="1" i="1" dirty="0" smtClean="0"/>
              <a:t/>
            </a:r>
            <a:br>
              <a:rPr lang="nb-NO" sz="2200" b="1" i="1" dirty="0" smtClean="0"/>
            </a:br>
            <a:r>
              <a:rPr lang="nb-NO" sz="2200" b="1" i="1" dirty="0"/>
              <a:t/>
            </a:r>
            <a:br>
              <a:rPr lang="nb-NO" sz="2200" b="1" i="1" dirty="0"/>
            </a:br>
            <a:r>
              <a:rPr lang="nb-NO" sz="2200" b="1" i="1" dirty="0" smtClean="0"/>
              <a:t>							Gutt </a:t>
            </a:r>
            <a:r>
              <a:rPr lang="nb-NO" sz="2200" b="1" i="1" dirty="0"/>
              <a:t>(14) </a:t>
            </a:r>
            <a:r>
              <a:rPr lang="nb-NO" sz="2200" dirty="0"/>
              <a:t/>
            </a:r>
            <a:br>
              <a:rPr lang="nb-NO" sz="2200" dirty="0"/>
            </a:br>
            <a:r>
              <a:rPr lang="nb-NO" altLang="nb-NO" sz="2200" dirty="0" smtClean="0"/>
              <a:t/>
            </a:r>
            <a:br>
              <a:rPr lang="nb-NO" altLang="nb-NO" sz="2200" dirty="0" smtClean="0"/>
            </a:br>
            <a:endParaRPr lang="nb-NO" altLang="nb-NO" dirty="0" smtClean="0"/>
          </a:p>
        </p:txBody>
      </p:sp>
    </p:spTree>
    <p:extLst>
      <p:ext uri="{BB962C8B-B14F-4D97-AF65-F5344CB8AC3E}">
        <p14:creationId xmlns:p14="http://schemas.microsoft.com/office/powerpoint/2010/main" val="913221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3600" b="1" dirty="0" smtClean="0"/>
              <a:t>FILMER SEX PÅ FEST OG LEGGER </a:t>
            </a:r>
            <a:br>
              <a:rPr lang="nb-NO" sz="3600" b="1" dirty="0" smtClean="0"/>
            </a:br>
            <a:r>
              <a:rPr lang="nb-NO" sz="3600" b="1" dirty="0" smtClean="0"/>
              <a:t>UT PÅ SOSIALE MEDIER</a:t>
            </a:r>
            <a:endParaRPr lang="nb-NO" sz="3600" b="1" dirty="0"/>
          </a:p>
        </p:txBody>
      </p:sp>
      <p:sp>
        <p:nvSpPr>
          <p:cNvPr id="3" name="TekstSylinder 2"/>
          <p:cNvSpPr txBox="1"/>
          <p:nvPr/>
        </p:nvSpPr>
        <p:spPr>
          <a:xfrm>
            <a:off x="395536" y="2349004"/>
            <a:ext cx="8090175" cy="4001095"/>
          </a:xfrm>
          <a:prstGeom prst="rect">
            <a:avLst/>
          </a:prstGeom>
          <a:noFill/>
        </p:spPr>
        <p:txBody>
          <a:bodyPr wrap="square" rtlCol="0">
            <a:spAutoFit/>
          </a:bodyPr>
          <a:lstStyle/>
          <a:p>
            <a:pPr algn="ctr"/>
            <a:endParaRPr lang="nb-NO" sz="4000" b="1" dirty="0" smtClean="0"/>
          </a:p>
          <a:p>
            <a:pPr algn="ctr"/>
            <a:endParaRPr lang="nb-NO" sz="4000" b="1" dirty="0"/>
          </a:p>
          <a:p>
            <a:pPr algn="ctr"/>
            <a:r>
              <a:rPr lang="nb-NO" sz="4000" b="1" dirty="0" smtClean="0"/>
              <a:t>NY UNGDOMSTREND HVOR BARN </a:t>
            </a:r>
          </a:p>
          <a:p>
            <a:pPr algn="ctr"/>
            <a:r>
              <a:rPr lang="nb-NO" sz="4000" b="1" dirty="0" smtClean="0"/>
              <a:t>HELT NED I 13-ÅRS ALDEREN BLIR </a:t>
            </a:r>
          </a:p>
          <a:p>
            <a:pPr algn="ctr"/>
            <a:r>
              <a:rPr lang="nb-NO" sz="4000" b="1" dirty="0" smtClean="0"/>
              <a:t>FILMET MENS DE HAR SEX I </a:t>
            </a:r>
          </a:p>
          <a:p>
            <a:pPr algn="ctr"/>
            <a:r>
              <a:rPr lang="nb-NO" sz="4000" b="1" dirty="0" smtClean="0"/>
              <a:t>BERUSET TILSTAND</a:t>
            </a:r>
          </a:p>
          <a:p>
            <a:pPr algn="r"/>
            <a:r>
              <a:rPr lang="nb-NO" sz="1400" b="1" dirty="0" smtClean="0"/>
              <a:t>(Barnevernet, Fredrikstad 2014)</a:t>
            </a:r>
            <a:endParaRPr lang="nb-NO" sz="1400" b="1" dirty="0"/>
          </a:p>
        </p:txBody>
      </p:sp>
    </p:spTree>
    <p:extLst>
      <p:ext uri="{BB962C8B-B14F-4D97-AF65-F5344CB8AC3E}">
        <p14:creationId xmlns:p14="http://schemas.microsoft.com/office/powerpoint/2010/main" val="4293165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tel 1"/>
          <p:cNvSpPr>
            <a:spLocks noGrp="1"/>
          </p:cNvSpPr>
          <p:nvPr>
            <p:ph type="title"/>
          </p:nvPr>
        </p:nvSpPr>
        <p:spPr>
          <a:xfrm>
            <a:off x="107950" y="188913"/>
            <a:ext cx="8928100" cy="6480175"/>
          </a:xfrm>
        </p:spPr>
        <p:txBody>
          <a:bodyPr/>
          <a:lstStyle/>
          <a:p>
            <a:r>
              <a:rPr lang="nb-NO" altLang="nb-NO" sz="3200" b="1" dirty="0" smtClean="0">
                <a:solidFill>
                  <a:srgbClr val="FF0000"/>
                </a:solidFill>
              </a:rPr>
              <a:t>FORSKJELLIGE FORMER FOR ENSOMHET?</a:t>
            </a:r>
            <a:r>
              <a:rPr lang="nb-NO" altLang="nb-NO" sz="2800" dirty="0" smtClean="0"/>
              <a:t/>
            </a:r>
            <a:br>
              <a:rPr lang="nb-NO" altLang="nb-NO" sz="2800" dirty="0" smtClean="0"/>
            </a:br>
            <a:r>
              <a:rPr lang="nb-NO" altLang="nb-NO" sz="2800" dirty="0" smtClean="0"/>
              <a:t/>
            </a:r>
            <a:br>
              <a:rPr lang="nb-NO" altLang="nb-NO" sz="2800" dirty="0" smtClean="0"/>
            </a:br>
            <a:r>
              <a:rPr lang="nb-NO" altLang="nb-NO" sz="2800" dirty="0" smtClean="0"/>
              <a:t/>
            </a:r>
            <a:br>
              <a:rPr lang="nb-NO" altLang="nb-NO" sz="2800" dirty="0" smtClean="0"/>
            </a:br>
            <a:r>
              <a:rPr lang="nb-NO" altLang="nb-NO" dirty="0" smtClean="0"/>
              <a:t>ENSOM PÅ FACEBOOK</a:t>
            </a:r>
            <a:br>
              <a:rPr lang="nb-NO" altLang="nb-NO" dirty="0" smtClean="0"/>
            </a:br>
            <a:r>
              <a:rPr lang="nb-NO" altLang="nb-NO" dirty="0" smtClean="0"/>
              <a:t/>
            </a:r>
            <a:br>
              <a:rPr lang="nb-NO" altLang="nb-NO" dirty="0" smtClean="0"/>
            </a:br>
            <a:r>
              <a:rPr lang="nb-NO" altLang="nb-NO" dirty="0" smtClean="0"/>
              <a:t/>
            </a:r>
            <a:br>
              <a:rPr lang="nb-NO" altLang="nb-NO" dirty="0" smtClean="0"/>
            </a:br>
            <a:r>
              <a:rPr lang="nb-NO" altLang="nb-NO" sz="1200" dirty="0" smtClean="0"/>
              <a:t>GJENNOM FACEBOOK, INSTAGRAM OG ANDRE SOSIALE MEDIER VISER UNGE SEG FREM OG FÅR RESPONS</a:t>
            </a:r>
            <a:br>
              <a:rPr lang="nb-NO" altLang="nb-NO" sz="1200" dirty="0" smtClean="0"/>
            </a:br>
            <a:r>
              <a:rPr lang="nb-NO" altLang="nb-NO" sz="1200" dirty="0" smtClean="0"/>
              <a:t/>
            </a:r>
            <a:br>
              <a:rPr lang="nb-NO" altLang="nb-NO" sz="1200" dirty="0" smtClean="0"/>
            </a:br>
            <a:r>
              <a:rPr lang="nb-NO" altLang="nb-NO" sz="1200" dirty="0" smtClean="0"/>
              <a:t> GJENNOM </a:t>
            </a:r>
            <a:r>
              <a:rPr lang="nb-NO" altLang="nb-NO" sz="2400" b="1" dirty="0" smtClean="0"/>
              <a:t>LIKES</a:t>
            </a:r>
            <a:r>
              <a:rPr lang="nb-NO" altLang="nb-NO" sz="1200" dirty="0" smtClean="0"/>
              <a:t> OG </a:t>
            </a:r>
            <a:r>
              <a:rPr lang="nb-NO" altLang="nb-NO" sz="2400" b="1" dirty="0" smtClean="0"/>
              <a:t>KOMMENTARER.</a:t>
            </a:r>
            <a:br>
              <a:rPr lang="nb-NO" altLang="nb-NO" sz="2400" b="1" dirty="0" smtClean="0"/>
            </a:br>
            <a:r>
              <a:rPr lang="nb-NO" altLang="nb-NO" sz="2400" b="1" dirty="0" smtClean="0"/>
              <a:t/>
            </a:r>
            <a:br>
              <a:rPr lang="nb-NO" altLang="nb-NO" sz="2400" b="1" dirty="0" smtClean="0"/>
            </a:br>
            <a:r>
              <a:rPr lang="nb-NO" altLang="nb-NO" sz="1400" b="1" dirty="0" smtClean="0"/>
              <a:t>BLIR DE EKSPONERT FOR ANDRES TILSYNELATENDE VELLYKKETHET.</a:t>
            </a:r>
            <a:br>
              <a:rPr lang="nb-NO" altLang="nb-NO" sz="1400" b="1" dirty="0" smtClean="0"/>
            </a:br>
            <a:r>
              <a:rPr lang="nb-NO" altLang="nb-NO" sz="1400" b="1" dirty="0" smtClean="0"/>
              <a:t/>
            </a:r>
            <a:br>
              <a:rPr lang="nb-NO" altLang="nb-NO" sz="1400" b="1" dirty="0" smtClean="0"/>
            </a:br>
            <a:r>
              <a:rPr lang="nb-NO" altLang="nb-NO" sz="2800" b="1" dirty="0" smtClean="0"/>
              <a:t>HVA SKJER OM DU IKKE FÅR LIKES ELLER KOMMENTARER?</a:t>
            </a:r>
          </a:p>
        </p:txBody>
      </p:sp>
    </p:spTree>
    <p:extLst>
      <p:ext uri="{BB962C8B-B14F-4D97-AF65-F5344CB8AC3E}">
        <p14:creationId xmlns:p14="http://schemas.microsoft.com/office/powerpoint/2010/main" val="3571752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tel 1"/>
          <p:cNvSpPr>
            <a:spLocks noGrp="1"/>
          </p:cNvSpPr>
          <p:nvPr>
            <p:ph type="title"/>
          </p:nvPr>
        </p:nvSpPr>
        <p:spPr>
          <a:xfrm>
            <a:off x="22225" y="115888"/>
            <a:ext cx="9013825" cy="6553200"/>
          </a:xfrm>
        </p:spPr>
        <p:txBody>
          <a:bodyPr/>
          <a:lstStyle/>
          <a:p>
            <a:r>
              <a:rPr lang="nb-NO" altLang="nb-NO" sz="3200" b="1" dirty="0" smtClean="0"/>
              <a:t>I 2014 FIKK NESTEN </a:t>
            </a:r>
            <a:r>
              <a:rPr lang="nb-NO" altLang="nb-NO" sz="3200" b="1" dirty="0" smtClean="0">
                <a:solidFill>
                  <a:srgbClr val="FF0000"/>
                </a:solidFill>
              </a:rPr>
              <a:t>350 000 </a:t>
            </a:r>
            <a:r>
              <a:rPr lang="nb-NO" altLang="nb-NO" sz="3200" b="1" dirty="0" smtClean="0"/>
              <a:t>NORDMENN SKREVET UT RESEPT PÅ ANTIDEPRESSIVA.</a:t>
            </a:r>
            <a:br>
              <a:rPr lang="nb-NO" altLang="nb-NO" sz="3200" b="1" dirty="0" smtClean="0"/>
            </a:br>
            <a:r>
              <a:rPr lang="nb-NO" altLang="nb-NO" sz="3200" b="1" dirty="0" smtClean="0"/>
              <a:t/>
            </a:r>
            <a:br>
              <a:rPr lang="nb-NO" altLang="nb-NO" sz="3200" b="1" dirty="0" smtClean="0"/>
            </a:br>
            <a:r>
              <a:rPr lang="nb-NO" altLang="nb-NO" sz="2800" b="1" dirty="0" smtClean="0"/>
              <a:t/>
            </a:r>
            <a:br>
              <a:rPr lang="nb-NO" altLang="nb-NO" sz="2800" b="1" dirty="0" smtClean="0"/>
            </a:br>
            <a:r>
              <a:rPr lang="nb-NO" altLang="nb-NO" sz="2800" dirty="0" smtClean="0"/>
              <a:t>I ALDERSGRUPPEN 10 – 19 ÅR HAR DET VÆRT EN ØKNING PÅ </a:t>
            </a:r>
            <a:r>
              <a:rPr lang="nb-NO" altLang="nb-NO" sz="2800" b="1" dirty="0" smtClean="0">
                <a:solidFill>
                  <a:srgbClr val="FF0000"/>
                </a:solidFill>
              </a:rPr>
              <a:t>RUNDT 30 PROSENT FRA 2006 </a:t>
            </a:r>
            <a:r>
              <a:rPr lang="nb-NO" altLang="nb-NO" sz="1200" dirty="0" smtClean="0"/>
              <a:t/>
            </a:r>
            <a:br>
              <a:rPr lang="nb-NO" altLang="nb-NO" sz="1200" dirty="0" smtClean="0"/>
            </a:br>
            <a:r>
              <a:rPr lang="nb-NO" altLang="nb-NO" sz="2800" dirty="0" smtClean="0"/>
              <a:t/>
            </a:r>
            <a:br>
              <a:rPr lang="nb-NO" altLang="nb-NO" sz="2800" dirty="0" smtClean="0"/>
            </a:br>
            <a:r>
              <a:rPr lang="nb-NO" altLang="nb-NO" sz="2800" dirty="0" smtClean="0"/>
              <a:t>I SAMME PERIODE HAR ANTALLET BRUKERE I ALDERSGRUPPEN 20 – 29 ÅR ØKT MED RUNDT </a:t>
            </a:r>
            <a:r>
              <a:rPr lang="nb-NO" altLang="nb-NO" sz="2800" b="1" dirty="0" smtClean="0">
                <a:solidFill>
                  <a:srgbClr val="FF0000"/>
                </a:solidFill>
              </a:rPr>
              <a:t>20 PROSENT</a:t>
            </a:r>
            <a:r>
              <a:rPr lang="nb-NO" altLang="nb-NO" sz="1200" b="1" dirty="0" smtClean="0"/>
              <a:t/>
            </a:r>
            <a:br>
              <a:rPr lang="nb-NO" altLang="nb-NO" sz="1200" b="1" dirty="0" smtClean="0"/>
            </a:br>
            <a:r>
              <a:rPr lang="nb-NO" altLang="nb-NO" sz="1200" b="1" dirty="0" smtClean="0"/>
              <a:t/>
            </a:r>
            <a:br>
              <a:rPr lang="nb-NO" altLang="nb-NO" sz="1200" b="1" dirty="0" smtClean="0"/>
            </a:br>
            <a:r>
              <a:rPr lang="nb-NO" altLang="nb-NO" sz="1200" b="1" dirty="0" smtClean="0"/>
              <a:t/>
            </a:r>
            <a:br>
              <a:rPr lang="nb-NO" altLang="nb-NO" sz="1200" b="1" dirty="0" smtClean="0"/>
            </a:br>
            <a:r>
              <a:rPr lang="nb-NO" altLang="nb-NO" sz="1400" b="1" dirty="0" smtClean="0"/>
              <a:t>(tall fra reseptregisteret</a:t>
            </a:r>
            <a:r>
              <a:rPr lang="nb-NO" altLang="nb-NO" sz="1400" dirty="0" smtClean="0"/>
              <a:t>)</a:t>
            </a:r>
          </a:p>
        </p:txBody>
      </p:sp>
    </p:spTree>
    <p:extLst>
      <p:ext uri="{BB962C8B-B14F-4D97-AF65-F5344CB8AC3E}">
        <p14:creationId xmlns:p14="http://schemas.microsoft.com/office/powerpoint/2010/main" val="40967810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oleois\Pictures\Pi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7" y="836712"/>
            <a:ext cx="9207580"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773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6322714"/>
          </a:xfrm>
        </p:spPr>
        <p:txBody>
          <a:bodyPr/>
          <a:lstStyle/>
          <a:p>
            <a:r>
              <a:rPr lang="nb-NO" dirty="0" smtClean="0"/>
              <a:t>SAMFUNNSDEBATTEN</a:t>
            </a:r>
            <a:br>
              <a:rPr lang="nb-NO" dirty="0" smtClean="0"/>
            </a:br>
            <a:r>
              <a:rPr lang="nb-NO" dirty="0"/>
              <a:t/>
            </a:r>
            <a:br>
              <a:rPr lang="nb-NO" dirty="0"/>
            </a:br>
            <a:r>
              <a:rPr lang="nb-NO" dirty="0" smtClean="0"/>
              <a:t/>
            </a:r>
            <a:br>
              <a:rPr lang="nb-NO" dirty="0" smtClean="0"/>
            </a:br>
            <a:r>
              <a:rPr lang="nb-NO" sz="4800" b="1" dirty="0" smtClean="0">
                <a:solidFill>
                  <a:srgbClr val="FF0000"/>
                </a:solidFill>
              </a:rPr>
              <a:t>Bør i større grad fokusere på hva </a:t>
            </a:r>
            <a:r>
              <a:rPr lang="nb-NO" sz="4800" b="1" u="sng" dirty="0" smtClean="0">
                <a:solidFill>
                  <a:srgbClr val="FF0000"/>
                </a:solidFill>
              </a:rPr>
              <a:t>vi kan gjøre </a:t>
            </a:r>
            <a:r>
              <a:rPr lang="nb-NO" sz="4800" b="1" dirty="0" smtClean="0">
                <a:solidFill>
                  <a:srgbClr val="FF0000"/>
                </a:solidFill>
              </a:rPr>
              <a:t>for ungdommen, ikke hva vi skal gjøre med dem.</a:t>
            </a:r>
            <a:endParaRPr lang="nb-NO" sz="4800" b="1" dirty="0">
              <a:solidFill>
                <a:srgbClr val="FF0000"/>
              </a:solidFill>
            </a:endParaRPr>
          </a:p>
        </p:txBody>
      </p:sp>
    </p:spTree>
    <p:extLst>
      <p:ext uri="{BB962C8B-B14F-4D97-AF65-F5344CB8AC3E}">
        <p14:creationId xmlns:p14="http://schemas.microsoft.com/office/powerpoint/2010/main" val="12363975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279160" y="1031215"/>
            <a:ext cx="3257088" cy="861774"/>
          </a:xfrm>
          <a:prstGeom prst="rect">
            <a:avLst/>
          </a:prstGeom>
          <a:noFill/>
        </p:spPr>
        <p:txBody>
          <a:bodyPr wrap="square" rtlCol="0">
            <a:spAutoFit/>
          </a:bodyPr>
          <a:lstStyle/>
          <a:p>
            <a:endParaRPr lang="nb-NO" dirty="0" smtClean="0"/>
          </a:p>
          <a:p>
            <a:r>
              <a:rPr lang="nb-NO" sz="3200" b="1" dirty="0" smtClean="0"/>
              <a:t>FOREBYGGING</a:t>
            </a:r>
            <a:endParaRPr lang="nb-NO" sz="3200" b="1" dirty="0"/>
          </a:p>
        </p:txBody>
      </p:sp>
      <p:cxnSp>
        <p:nvCxnSpPr>
          <p:cNvPr id="9" name="Rett linje 8"/>
          <p:cNvCxnSpPr/>
          <p:nvPr/>
        </p:nvCxnSpPr>
        <p:spPr>
          <a:xfrm>
            <a:off x="1907704" y="1844824"/>
            <a:ext cx="1152128"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3059832" y="3212976"/>
            <a:ext cx="0" cy="201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flipH="1">
            <a:off x="5436096" y="1700808"/>
            <a:ext cx="1152128"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5436096" y="3212976"/>
            <a:ext cx="0" cy="201622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5458936" y="1266994"/>
            <a:ext cx="3021981" cy="584775"/>
          </a:xfrm>
          <a:prstGeom prst="rect">
            <a:avLst/>
          </a:prstGeom>
          <a:noFill/>
        </p:spPr>
        <p:txBody>
          <a:bodyPr wrap="none" rtlCol="0">
            <a:spAutoFit/>
          </a:bodyPr>
          <a:lstStyle/>
          <a:p>
            <a:r>
              <a:rPr lang="nb-NO" sz="3200" b="1" dirty="0" smtClean="0"/>
              <a:t>REHABILITERING</a:t>
            </a:r>
            <a:endParaRPr lang="nb-NO" sz="3200" b="1" dirty="0"/>
          </a:p>
        </p:txBody>
      </p:sp>
      <p:sp>
        <p:nvSpPr>
          <p:cNvPr id="18" name="TekstSylinder 17"/>
          <p:cNvSpPr txBox="1"/>
          <p:nvPr/>
        </p:nvSpPr>
        <p:spPr>
          <a:xfrm>
            <a:off x="3347864" y="3717032"/>
            <a:ext cx="1872208" cy="584775"/>
          </a:xfrm>
          <a:prstGeom prst="rect">
            <a:avLst/>
          </a:prstGeom>
          <a:noFill/>
        </p:spPr>
        <p:txBody>
          <a:bodyPr wrap="square" rtlCol="0">
            <a:spAutoFit/>
          </a:bodyPr>
          <a:lstStyle/>
          <a:p>
            <a:pPr algn="ctr"/>
            <a:r>
              <a:rPr lang="nb-NO" sz="3200" b="1" dirty="0" smtClean="0"/>
              <a:t>STRAFF</a:t>
            </a:r>
            <a:endParaRPr lang="nb-NO" sz="3200" b="1" dirty="0"/>
          </a:p>
        </p:txBody>
      </p:sp>
      <p:sp>
        <p:nvSpPr>
          <p:cNvPr id="19" name="Ellipse 18"/>
          <p:cNvSpPr/>
          <p:nvPr/>
        </p:nvSpPr>
        <p:spPr>
          <a:xfrm>
            <a:off x="1187624" y="2456892"/>
            <a:ext cx="2808312" cy="9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
        <p:nvSpPr>
          <p:cNvPr id="20" name="Ellipse 19"/>
          <p:cNvSpPr/>
          <p:nvPr/>
        </p:nvSpPr>
        <p:spPr>
          <a:xfrm>
            <a:off x="4932040" y="2468234"/>
            <a:ext cx="2592288" cy="888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
        <p:nvSpPr>
          <p:cNvPr id="21" name="Ellipse 20"/>
          <p:cNvSpPr/>
          <p:nvPr/>
        </p:nvSpPr>
        <p:spPr>
          <a:xfrm>
            <a:off x="1547664" y="4725144"/>
            <a:ext cx="568863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Tree>
    <p:extLst>
      <p:ext uri="{BB962C8B-B14F-4D97-AF65-F5344CB8AC3E}">
        <p14:creationId xmlns:p14="http://schemas.microsoft.com/office/powerpoint/2010/main" val="18497162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0"/>
            <a:ext cx="806489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29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247" y="2132856"/>
            <a:ext cx="898659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28731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81390"/>
            <a:ext cx="9252520" cy="693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439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4378498"/>
          </a:xfrm>
        </p:spPr>
        <p:txBody>
          <a:bodyPr>
            <a:normAutofit fontScale="90000"/>
          </a:bodyPr>
          <a:lstStyle/>
          <a:p>
            <a:r>
              <a:rPr lang="nb-NO" b="1" dirty="0" smtClean="0"/>
              <a:t/>
            </a:r>
            <a:br>
              <a:rPr lang="nb-NO" b="1" dirty="0" smtClean="0"/>
            </a:br>
            <a:r>
              <a:rPr lang="nb-NO" sz="8000" b="1" dirty="0" smtClean="0"/>
              <a:t>Joint;  </a:t>
            </a:r>
            <a:r>
              <a:rPr lang="nb-NO" sz="8000" b="1" dirty="0"/>
              <a:t>1 </a:t>
            </a:r>
            <a:r>
              <a:rPr lang="nb-NO" sz="8000" b="1" dirty="0" smtClean="0"/>
              <a:t>dollar</a:t>
            </a:r>
            <a:r>
              <a:rPr lang="nb-NO" b="1" dirty="0" smtClean="0"/>
              <a:t/>
            </a:r>
            <a:br>
              <a:rPr lang="nb-NO" b="1" dirty="0" smtClean="0"/>
            </a:br>
            <a:r>
              <a:rPr lang="nb-NO" b="1" dirty="0"/>
              <a:t/>
            </a:r>
            <a:br>
              <a:rPr lang="nb-NO" b="1" dirty="0"/>
            </a:br>
            <a:r>
              <a:rPr lang="nb-NO" b="1" dirty="0" smtClean="0"/>
              <a:t>ved </a:t>
            </a:r>
            <a:r>
              <a:rPr lang="nb-NO" b="1" dirty="0"/>
              <a:t>kjøp et </a:t>
            </a:r>
            <a:r>
              <a:rPr lang="nb-NO" b="1" dirty="0" err="1"/>
              <a:t>skipass</a:t>
            </a:r>
            <a:r>
              <a:rPr lang="nb-NO" b="1" dirty="0"/>
              <a:t> i </a:t>
            </a:r>
            <a:r>
              <a:rPr lang="nb-NO" b="1" dirty="0" err="1"/>
              <a:t>Rockey</a:t>
            </a:r>
            <a:r>
              <a:rPr lang="nb-NO" b="1" dirty="0"/>
              <a:t> </a:t>
            </a:r>
            <a:r>
              <a:rPr lang="nb-NO" b="1" dirty="0" err="1"/>
              <a:t>Mountens</a:t>
            </a:r>
            <a:r>
              <a:rPr lang="nb-NO" b="1" dirty="0"/>
              <a:t> </a:t>
            </a:r>
            <a:r>
              <a:rPr lang="nb-NO" b="1" dirty="0" smtClean="0"/>
              <a:t/>
            </a:r>
            <a:br>
              <a:rPr lang="nb-NO" b="1" dirty="0" smtClean="0"/>
            </a:br>
            <a:r>
              <a:rPr lang="nb-NO" b="1" dirty="0"/>
              <a:t/>
            </a:r>
            <a:br>
              <a:rPr lang="nb-NO" b="1" dirty="0"/>
            </a:br>
            <a:endParaRPr lang="nb-NO" b="1" dirty="0"/>
          </a:p>
        </p:txBody>
      </p:sp>
    </p:spTree>
    <p:extLst>
      <p:ext uri="{BB962C8B-B14F-4D97-AF65-F5344CB8AC3E}">
        <p14:creationId xmlns:p14="http://schemas.microsoft.com/office/powerpoint/2010/main" val="9923195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529" y="404664"/>
            <a:ext cx="921702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5674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116632"/>
            <a:ext cx="7772400" cy="1008112"/>
          </a:xfrm>
          <a:noFill/>
        </p:spPr>
        <p:txBody>
          <a:bodyPr lIns="92075" tIns="46038" rIns="92075" bIns="46038">
            <a:noAutofit/>
          </a:bodyPr>
          <a:lstStyle/>
          <a:p>
            <a:pPr eaLnBrk="1" hangingPunct="1"/>
            <a:r>
              <a:rPr lang="nb-NO" sz="5400" b="1" dirty="0" smtClean="0"/>
              <a:t>CANNABIS</a:t>
            </a:r>
            <a:endParaRPr lang="nb-NO" sz="5400" dirty="0" smtClean="0"/>
          </a:p>
        </p:txBody>
      </p:sp>
      <p:sp>
        <p:nvSpPr>
          <p:cNvPr id="375811" name="Rectangle 3"/>
          <p:cNvSpPr>
            <a:spLocks noGrp="1" noChangeArrowheads="1"/>
          </p:cNvSpPr>
          <p:nvPr>
            <p:ph idx="1"/>
          </p:nvPr>
        </p:nvSpPr>
        <p:spPr>
          <a:xfrm>
            <a:off x="685800" y="1052736"/>
            <a:ext cx="7848600" cy="5760640"/>
          </a:xfrm>
        </p:spPr>
        <p:txBody>
          <a:bodyPr lIns="92075" tIns="46038" rIns="92075" bIns="46038">
            <a:normAutofit fontScale="92500" lnSpcReduction="10000"/>
          </a:bodyPr>
          <a:lstStyle/>
          <a:p>
            <a:pPr marL="0" indent="0" algn="ctr" eaLnBrk="1" hangingPunct="1">
              <a:buNone/>
            </a:pPr>
            <a:r>
              <a:rPr lang="nb-NO" sz="2800" b="1" u="sng" dirty="0" smtClean="0"/>
              <a:t>Hva inngår i gruppen </a:t>
            </a:r>
            <a:r>
              <a:rPr lang="nb-NO" sz="2800" dirty="0" smtClean="0"/>
              <a:t>	</a:t>
            </a:r>
          </a:p>
          <a:p>
            <a:pPr marL="0" indent="0" eaLnBrk="1" hangingPunct="1">
              <a:buNone/>
            </a:pPr>
            <a:r>
              <a:rPr lang="nb-NO" sz="1600" dirty="0" smtClean="0"/>
              <a:t>(Fra planten Cannabis </a:t>
            </a:r>
            <a:r>
              <a:rPr lang="nb-NO" sz="1600" dirty="0" err="1" smtClean="0"/>
              <a:t>Sativa</a:t>
            </a:r>
            <a:r>
              <a:rPr lang="nb-NO" sz="1600" dirty="0" smtClean="0"/>
              <a:t>)</a:t>
            </a:r>
            <a:endParaRPr lang="nb-NO" sz="2800" u="sng" dirty="0" smtClean="0"/>
          </a:p>
          <a:p>
            <a:pPr marL="0" indent="0" eaLnBrk="1" hangingPunct="1">
              <a:buNone/>
            </a:pPr>
            <a:r>
              <a:rPr lang="nb-NO" sz="2800" b="1" dirty="0" smtClean="0"/>
              <a:t>	Marihuana</a:t>
            </a:r>
          </a:p>
          <a:p>
            <a:pPr marL="0" indent="0" eaLnBrk="1" hangingPunct="1">
              <a:buNone/>
            </a:pPr>
            <a:r>
              <a:rPr lang="nb-NO" sz="2800" b="1" dirty="0" smtClean="0"/>
              <a:t>	Hasjisj</a:t>
            </a:r>
          </a:p>
          <a:p>
            <a:pPr marL="0" indent="0" eaLnBrk="1" hangingPunct="1">
              <a:buNone/>
            </a:pPr>
            <a:r>
              <a:rPr lang="nb-NO" sz="2800" b="1" dirty="0" smtClean="0"/>
              <a:t>	Cannabisolje</a:t>
            </a:r>
            <a:r>
              <a:rPr lang="nb-NO" sz="2800" dirty="0" smtClean="0"/>
              <a:t> - </a:t>
            </a:r>
            <a:r>
              <a:rPr lang="nb-NO" sz="2400" b="1" dirty="0" smtClean="0"/>
              <a:t>(hasjisjolje)</a:t>
            </a:r>
          </a:p>
          <a:p>
            <a:pPr marL="0" indent="0" eaLnBrk="1" hangingPunct="1">
              <a:buNone/>
            </a:pPr>
            <a:r>
              <a:rPr lang="nb-NO" sz="1600" dirty="0" smtClean="0"/>
              <a:t>(Syntetisk)</a:t>
            </a:r>
          </a:p>
          <a:p>
            <a:pPr marL="0" indent="0">
              <a:buNone/>
            </a:pPr>
            <a:r>
              <a:rPr lang="nb-NO" sz="1600" b="1" dirty="0"/>
              <a:t>	</a:t>
            </a:r>
            <a:r>
              <a:rPr lang="nb-NO" sz="2800" b="1" dirty="0" smtClean="0"/>
              <a:t>Syntetisk </a:t>
            </a:r>
            <a:r>
              <a:rPr lang="nb-NO" sz="3300" b="1" dirty="0" err="1" smtClean="0"/>
              <a:t>Cannabinoider</a:t>
            </a:r>
            <a:endParaRPr lang="nb-NO" sz="3300" b="1" dirty="0" smtClean="0"/>
          </a:p>
          <a:p>
            <a:pPr marL="0" indent="0">
              <a:buNone/>
            </a:pPr>
            <a:r>
              <a:rPr lang="nb-NO" sz="1900" b="1" dirty="0"/>
              <a:t>	</a:t>
            </a:r>
            <a:r>
              <a:rPr lang="nb-NO" sz="1900" dirty="0" smtClean="0"/>
              <a:t>Syntetiske </a:t>
            </a:r>
            <a:r>
              <a:rPr lang="nb-NO" sz="1900" dirty="0" err="1"/>
              <a:t>cannabinoider</a:t>
            </a:r>
            <a:r>
              <a:rPr lang="nb-NO" sz="1900" dirty="0"/>
              <a:t> er en stor gruppe stoffer som har funksjonell </a:t>
            </a:r>
            <a:r>
              <a:rPr lang="nb-NO" sz="1900" dirty="0" smtClean="0"/>
              <a:t>	likhet </a:t>
            </a:r>
            <a:r>
              <a:rPr lang="nb-NO" sz="1900" dirty="0"/>
              <a:t>med THC, </a:t>
            </a:r>
            <a:r>
              <a:rPr lang="nb-NO" sz="1900" dirty="0" err="1"/>
              <a:t>dvs</a:t>
            </a:r>
            <a:r>
              <a:rPr lang="nb-NO" sz="1900" dirty="0"/>
              <a:t> at de binder </a:t>
            </a:r>
            <a:r>
              <a:rPr lang="nb-NO" sz="1900" dirty="0" smtClean="0"/>
              <a:t>seg til de </a:t>
            </a:r>
            <a:r>
              <a:rPr lang="nb-NO" sz="1900" dirty="0"/>
              <a:t>samme </a:t>
            </a:r>
            <a:r>
              <a:rPr lang="nb-NO" sz="1900" dirty="0" err="1"/>
              <a:t>cannabinoide</a:t>
            </a:r>
            <a:r>
              <a:rPr lang="nb-NO" sz="1900" dirty="0"/>
              <a:t> </a:t>
            </a:r>
            <a:r>
              <a:rPr lang="nb-NO" sz="1900" dirty="0" smtClean="0"/>
              <a:t>	reseptorene som THC.</a:t>
            </a:r>
          </a:p>
          <a:p>
            <a:pPr marL="0" indent="0" eaLnBrk="1" hangingPunct="1">
              <a:buNone/>
            </a:pPr>
            <a:r>
              <a:rPr lang="nb-NO" sz="1900" dirty="0"/>
              <a:t>	</a:t>
            </a:r>
            <a:r>
              <a:rPr lang="nb-NO" sz="1600" b="1" u="sng" dirty="0" smtClean="0"/>
              <a:t>SPICE - HERBAL HIGHS -  LEGAL HIGHS </a:t>
            </a:r>
          </a:p>
          <a:p>
            <a:pPr marL="0" indent="0" eaLnBrk="1" hangingPunct="1">
              <a:buNone/>
            </a:pPr>
            <a:r>
              <a:rPr lang="nb-NO" sz="1600" dirty="0"/>
              <a:t>	</a:t>
            </a:r>
            <a:r>
              <a:rPr lang="nb-NO" sz="1600" dirty="0" smtClean="0"/>
              <a:t>JWH-018, AM-2201, JWH-250 (8 av stoffene oppført på narkotikalisten 21.12.2011)</a:t>
            </a:r>
            <a:endParaRPr lang="nb-NO" sz="1900" dirty="0" smtClean="0"/>
          </a:p>
          <a:p>
            <a:pPr marL="0" indent="0" algn="ctr" eaLnBrk="1" hangingPunct="1">
              <a:buNone/>
            </a:pPr>
            <a:r>
              <a:rPr lang="nb-NO" sz="3000" b="1" u="sng" dirty="0" err="1" smtClean="0"/>
              <a:t>Inntaksmåter</a:t>
            </a:r>
            <a:r>
              <a:rPr lang="nb-NO" sz="3000" b="1" u="sng" dirty="0" smtClean="0"/>
              <a:t> </a:t>
            </a:r>
            <a:r>
              <a:rPr lang="nb-NO" sz="1700" dirty="0" smtClean="0"/>
              <a:t>(</a:t>
            </a:r>
            <a:r>
              <a:rPr lang="nb-NO" sz="1700" dirty="0" err="1" smtClean="0"/>
              <a:t>fettløslig</a:t>
            </a:r>
            <a:r>
              <a:rPr lang="nb-NO" sz="1700" dirty="0" smtClean="0"/>
              <a:t>)</a:t>
            </a:r>
          </a:p>
          <a:p>
            <a:pPr marL="0" indent="0" eaLnBrk="1" hangingPunct="1">
              <a:buNone/>
            </a:pPr>
            <a:r>
              <a:rPr lang="nb-NO" sz="2800" dirty="0" smtClean="0"/>
              <a:t>	Oralt / Spising</a:t>
            </a:r>
            <a:endParaRPr lang="nb-NO" sz="2400" dirty="0" smtClean="0"/>
          </a:p>
          <a:p>
            <a:pPr marL="0" indent="0" eaLnBrk="1" hangingPunct="1">
              <a:buNone/>
            </a:pPr>
            <a:r>
              <a:rPr lang="nb-NO" sz="2800" dirty="0" smtClean="0"/>
              <a:t>	Inhalasjon / Røyking				NR. </a:t>
            </a:r>
            <a:r>
              <a:rPr lang="nb-NO" sz="2800" smtClean="0"/>
              <a:t>3</a:t>
            </a:r>
            <a:endParaRPr lang="nb-NO" sz="2400" dirty="0" smtClean="0"/>
          </a:p>
          <a:p>
            <a:pPr eaLnBrk="1" hangingPunct="1"/>
            <a:endParaRPr lang="nb-NO" sz="2400" dirty="0" smtClean="0"/>
          </a:p>
        </p:txBody>
      </p:sp>
      <p:sp>
        <p:nvSpPr>
          <p:cNvPr id="153602" name="Plassholder for lysbildenummer 5"/>
          <p:cNvSpPr>
            <a:spLocks noGrp="1"/>
          </p:cNvSpPr>
          <p:nvPr>
            <p:ph type="sldNum" sz="quarter" idx="12"/>
          </p:nvPr>
        </p:nvSpPr>
        <p:spPr/>
        <p:txBody>
          <a:bodyPr/>
          <a:lstStyle/>
          <a:p>
            <a:pPr>
              <a:defRPr/>
            </a:pPr>
            <a:fld id="{D63BDDD5-C7F9-4BCA-B333-350CC7444D59}" type="slidenum">
              <a:rPr lang="nb-NO"/>
              <a:pPr>
                <a:defRPr/>
              </a:pPr>
              <a:t>51</a:t>
            </a:fld>
            <a:endParaRPr lang="nb-NO"/>
          </a:p>
        </p:txBody>
      </p:sp>
    </p:spTree>
    <p:extLst>
      <p:ext uri="{BB962C8B-B14F-4D97-AF65-F5344CB8AC3E}">
        <p14:creationId xmlns:p14="http://schemas.microsoft.com/office/powerpoint/2010/main" val="160441066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Effect transition="in" filter="wipe(down)">
                                      <p:cBhvr>
                                        <p:cTn id="7" dur="500"/>
                                        <p:tgtEl>
                                          <p:spTgt spid="375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5811">
                                            <p:txEl>
                                              <p:pRg st="1" end="1"/>
                                            </p:txEl>
                                          </p:spTgt>
                                        </p:tgtEl>
                                        <p:attrNameLst>
                                          <p:attrName>style.visibility</p:attrName>
                                        </p:attrNameLst>
                                      </p:cBhvr>
                                      <p:to>
                                        <p:strVal val="visible"/>
                                      </p:to>
                                    </p:set>
                                    <p:animEffect transition="in" filter="wipe(down)">
                                      <p:cBhvr>
                                        <p:cTn id="12" dur="500"/>
                                        <p:tgtEl>
                                          <p:spTgt spid="3758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75811">
                                            <p:txEl>
                                              <p:pRg st="2" end="2"/>
                                            </p:txEl>
                                          </p:spTgt>
                                        </p:tgtEl>
                                        <p:attrNameLst>
                                          <p:attrName>style.visibility</p:attrName>
                                        </p:attrNameLst>
                                      </p:cBhvr>
                                      <p:to>
                                        <p:strVal val="visible"/>
                                      </p:to>
                                    </p:set>
                                    <p:animEffect transition="in" filter="wipe(down)">
                                      <p:cBhvr>
                                        <p:cTn id="17" dur="500"/>
                                        <p:tgtEl>
                                          <p:spTgt spid="3758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75811">
                                            <p:txEl>
                                              <p:pRg st="3" end="3"/>
                                            </p:txEl>
                                          </p:spTgt>
                                        </p:tgtEl>
                                        <p:attrNameLst>
                                          <p:attrName>style.visibility</p:attrName>
                                        </p:attrNameLst>
                                      </p:cBhvr>
                                      <p:to>
                                        <p:strVal val="visible"/>
                                      </p:to>
                                    </p:set>
                                    <p:animEffect transition="in" filter="wipe(down)">
                                      <p:cBhvr>
                                        <p:cTn id="22" dur="500"/>
                                        <p:tgtEl>
                                          <p:spTgt spid="3758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75811">
                                            <p:txEl>
                                              <p:pRg st="4" end="4"/>
                                            </p:txEl>
                                          </p:spTgt>
                                        </p:tgtEl>
                                        <p:attrNameLst>
                                          <p:attrName>style.visibility</p:attrName>
                                        </p:attrNameLst>
                                      </p:cBhvr>
                                      <p:to>
                                        <p:strVal val="visible"/>
                                      </p:to>
                                    </p:set>
                                    <p:animEffect transition="in" filter="wipe(down)">
                                      <p:cBhvr>
                                        <p:cTn id="27" dur="500"/>
                                        <p:tgtEl>
                                          <p:spTgt spid="3758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75811">
                                            <p:txEl>
                                              <p:pRg st="5" end="5"/>
                                            </p:txEl>
                                          </p:spTgt>
                                        </p:tgtEl>
                                        <p:attrNameLst>
                                          <p:attrName>style.visibility</p:attrName>
                                        </p:attrNameLst>
                                      </p:cBhvr>
                                      <p:to>
                                        <p:strVal val="visible"/>
                                      </p:to>
                                    </p:set>
                                    <p:animEffect transition="in" filter="wipe(down)">
                                      <p:cBhvr>
                                        <p:cTn id="32" dur="500"/>
                                        <p:tgtEl>
                                          <p:spTgt spid="3758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75811">
                                            <p:txEl>
                                              <p:pRg st="6" end="6"/>
                                            </p:txEl>
                                          </p:spTgt>
                                        </p:tgtEl>
                                        <p:attrNameLst>
                                          <p:attrName>style.visibility</p:attrName>
                                        </p:attrNameLst>
                                      </p:cBhvr>
                                      <p:to>
                                        <p:strVal val="visible"/>
                                      </p:to>
                                    </p:set>
                                    <p:animEffect transition="in" filter="wipe(down)">
                                      <p:cBhvr>
                                        <p:cTn id="37" dur="500"/>
                                        <p:tgtEl>
                                          <p:spTgt spid="3758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5811">
                                            <p:txEl>
                                              <p:pRg st="7" end="7"/>
                                            </p:txEl>
                                          </p:spTgt>
                                        </p:tgtEl>
                                        <p:attrNameLst>
                                          <p:attrName>style.visibility</p:attrName>
                                        </p:attrNameLst>
                                      </p:cBhvr>
                                      <p:to>
                                        <p:strVal val="visible"/>
                                      </p:to>
                                    </p:set>
                                    <p:animEffect transition="in" filter="wipe(down)">
                                      <p:cBhvr>
                                        <p:cTn id="42" dur="500"/>
                                        <p:tgtEl>
                                          <p:spTgt spid="3758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75811">
                                            <p:txEl>
                                              <p:pRg st="8" end="8"/>
                                            </p:txEl>
                                          </p:spTgt>
                                        </p:tgtEl>
                                        <p:attrNameLst>
                                          <p:attrName>style.visibility</p:attrName>
                                        </p:attrNameLst>
                                      </p:cBhvr>
                                      <p:to>
                                        <p:strVal val="visible"/>
                                      </p:to>
                                    </p:set>
                                    <p:animEffect transition="in" filter="wipe(down)">
                                      <p:cBhvr>
                                        <p:cTn id="47" dur="500"/>
                                        <p:tgtEl>
                                          <p:spTgt spid="3758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75811">
                                            <p:txEl>
                                              <p:pRg st="9" end="9"/>
                                            </p:txEl>
                                          </p:spTgt>
                                        </p:tgtEl>
                                        <p:attrNameLst>
                                          <p:attrName>style.visibility</p:attrName>
                                        </p:attrNameLst>
                                      </p:cBhvr>
                                      <p:to>
                                        <p:strVal val="visible"/>
                                      </p:to>
                                    </p:set>
                                    <p:animEffect transition="in" filter="wipe(down)">
                                      <p:cBhvr>
                                        <p:cTn id="52" dur="500"/>
                                        <p:tgtEl>
                                          <p:spTgt spid="37581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75811">
                                            <p:txEl>
                                              <p:pRg st="10" end="10"/>
                                            </p:txEl>
                                          </p:spTgt>
                                        </p:tgtEl>
                                        <p:attrNameLst>
                                          <p:attrName>style.visibility</p:attrName>
                                        </p:attrNameLst>
                                      </p:cBhvr>
                                      <p:to>
                                        <p:strVal val="visible"/>
                                      </p:to>
                                    </p:set>
                                    <p:animEffect transition="in" filter="wipe(down)">
                                      <p:cBhvr>
                                        <p:cTn id="57" dur="500"/>
                                        <p:tgtEl>
                                          <p:spTgt spid="375811">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75811">
                                            <p:txEl>
                                              <p:pRg st="11" end="11"/>
                                            </p:txEl>
                                          </p:spTgt>
                                        </p:tgtEl>
                                        <p:attrNameLst>
                                          <p:attrName>style.visibility</p:attrName>
                                        </p:attrNameLst>
                                      </p:cBhvr>
                                      <p:to>
                                        <p:strVal val="visible"/>
                                      </p:to>
                                    </p:set>
                                    <p:animEffect transition="in" filter="wipe(down)">
                                      <p:cBhvr>
                                        <p:cTn id="62" dur="500"/>
                                        <p:tgtEl>
                                          <p:spTgt spid="375811">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75811">
                                            <p:txEl>
                                              <p:pRg st="12" end="12"/>
                                            </p:txEl>
                                          </p:spTgt>
                                        </p:tgtEl>
                                        <p:attrNameLst>
                                          <p:attrName>style.visibility</p:attrName>
                                        </p:attrNameLst>
                                      </p:cBhvr>
                                      <p:to>
                                        <p:strVal val="visible"/>
                                      </p:to>
                                    </p:set>
                                    <p:animEffect transition="in" filter="wipe(down)">
                                      <p:cBhvr>
                                        <p:cTn id="67" dur="500"/>
                                        <p:tgtEl>
                                          <p:spTgt spid="3758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9512" y="188640"/>
            <a:ext cx="8784976" cy="6480720"/>
          </a:xfrm>
        </p:spPr>
        <p:txBody>
          <a:bodyPr>
            <a:normAutofit/>
          </a:bodyPr>
          <a:lstStyle/>
          <a:p>
            <a:pPr marL="0" indent="0" algn="ctr">
              <a:buNone/>
            </a:pPr>
            <a:r>
              <a:rPr lang="nb-NO" sz="2800" b="1" dirty="0" smtClean="0"/>
              <a:t>Cannabis dyrking før og nå.</a:t>
            </a:r>
          </a:p>
          <a:p>
            <a:pPr marL="0" indent="0" algn="ctr">
              <a:buNone/>
            </a:pPr>
            <a:endParaRPr lang="nb-NO" sz="2800" b="1" dirty="0" smtClean="0"/>
          </a:p>
          <a:p>
            <a:pPr marL="0" indent="0">
              <a:buNone/>
            </a:pPr>
            <a:r>
              <a:rPr lang="nb-NO" sz="2800" u="sng" dirty="0" smtClean="0"/>
              <a:t>Utendørs dyrkning .</a:t>
            </a:r>
          </a:p>
          <a:p>
            <a:pPr marL="0" indent="0">
              <a:buNone/>
            </a:pPr>
            <a:r>
              <a:rPr lang="nb-NO" sz="2000" dirty="0" smtClean="0"/>
              <a:t>*Han og hunplante sammen (bestøvning). </a:t>
            </a:r>
            <a:r>
              <a:rPr lang="nb-NO" sz="2000" b="1" dirty="0" smtClean="0">
                <a:solidFill>
                  <a:srgbClr val="FF0000"/>
                </a:solidFill>
              </a:rPr>
              <a:t>THC nivå lavt. Mye CBD (</a:t>
            </a:r>
            <a:r>
              <a:rPr lang="nb-NO" sz="2000" b="1" dirty="0" err="1" smtClean="0">
                <a:solidFill>
                  <a:srgbClr val="FF0000"/>
                </a:solidFill>
              </a:rPr>
              <a:t>Cannabidiol</a:t>
            </a:r>
            <a:r>
              <a:rPr lang="nb-NO" sz="2000" b="1" dirty="0" smtClean="0">
                <a:solidFill>
                  <a:srgbClr val="FF0000"/>
                </a:solidFill>
              </a:rPr>
              <a:t>)</a:t>
            </a:r>
          </a:p>
          <a:p>
            <a:pPr marL="0" indent="0">
              <a:buNone/>
            </a:pPr>
            <a:r>
              <a:rPr lang="nb-NO" sz="2000" dirty="0" smtClean="0"/>
              <a:t>*Hunplantedyrkning (han planten fjernes for å hindre at hunplanten blir bestøvet.    	                        </a:t>
            </a:r>
            <a:r>
              <a:rPr lang="nb-NO" sz="2000" b="1" dirty="0" smtClean="0">
                <a:solidFill>
                  <a:srgbClr val="FF0000"/>
                </a:solidFill>
              </a:rPr>
              <a:t>Høyere verdi THC, mindre CBD</a:t>
            </a:r>
            <a:r>
              <a:rPr lang="nb-NO" sz="2000" dirty="0" smtClean="0"/>
              <a:t>)</a:t>
            </a:r>
          </a:p>
          <a:p>
            <a:pPr marL="0" indent="0">
              <a:buNone/>
            </a:pPr>
            <a:r>
              <a:rPr lang="nb-NO" sz="2000" dirty="0" smtClean="0"/>
              <a:t>*Frøproduksjon</a:t>
            </a:r>
          </a:p>
          <a:p>
            <a:pPr marL="0" indent="0">
              <a:buNone/>
            </a:pPr>
            <a:endParaRPr lang="nb-NO" sz="2000" dirty="0"/>
          </a:p>
          <a:p>
            <a:pPr marL="0" indent="0">
              <a:buNone/>
            </a:pPr>
            <a:r>
              <a:rPr lang="nb-NO" sz="2800" u="sng" dirty="0" smtClean="0"/>
              <a:t>Innendørs dyrkning.</a:t>
            </a:r>
            <a:endParaRPr lang="nb-NO" sz="2800" u="sng" dirty="0"/>
          </a:p>
          <a:p>
            <a:pPr marL="0" indent="0">
              <a:buNone/>
            </a:pPr>
            <a:r>
              <a:rPr lang="nb-NO" sz="2000" dirty="0" smtClean="0"/>
              <a:t>*Bare hunplanter. Utgangspunkt er enten innkjøpte </a:t>
            </a:r>
            <a:r>
              <a:rPr lang="nb-NO" sz="2000" dirty="0" err="1" smtClean="0"/>
              <a:t>hun-plante</a:t>
            </a:r>
            <a:r>
              <a:rPr lang="nb-NO" sz="2000" dirty="0" smtClean="0"/>
              <a:t> stiklinger, eller  </a:t>
            </a:r>
          </a:p>
          <a:p>
            <a:pPr marL="0" indent="0">
              <a:buNone/>
            </a:pPr>
            <a:r>
              <a:rPr lang="nb-NO" sz="2000" dirty="0" smtClean="0"/>
              <a:t>   egen</a:t>
            </a:r>
            <a:r>
              <a:rPr lang="nb-NO" sz="2000" dirty="0"/>
              <a:t> </a:t>
            </a:r>
            <a:r>
              <a:rPr lang="nb-NO" sz="2000" dirty="0" smtClean="0"/>
              <a:t>stiklingsproduksjon fra en eller flere mor-planter.</a:t>
            </a:r>
          </a:p>
          <a:p>
            <a:pPr marL="0" indent="0">
              <a:buNone/>
            </a:pPr>
            <a:r>
              <a:rPr lang="nb-NO" sz="2000" dirty="0"/>
              <a:t>*</a:t>
            </a:r>
            <a:r>
              <a:rPr lang="nb-NO" sz="2000" dirty="0" smtClean="0"/>
              <a:t>Eget vekst rom og eget blomstringsrom der det er muligheter for å styre, lys, luft,</a:t>
            </a:r>
          </a:p>
          <a:p>
            <a:pPr marL="0" indent="0">
              <a:buNone/>
            </a:pPr>
            <a:r>
              <a:rPr lang="nb-NO" sz="2000" dirty="0"/>
              <a:t> </a:t>
            </a:r>
            <a:r>
              <a:rPr lang="nb-NO" sz="2000" dirty="0" smtClean="0"/>
              <a:t> vann og gjødsel automatisk. </a:t>
            </a:r>
          </a:p>
          <a:p>
            <a:pPr marL="0" indent="0">
              <a:buNone/>
            </a:pPr>
            <a:r>
              <a:rPr lang="nb-NO" sz="2000" dirty="0" smtClean="0"/>
              <a:t>*Eget tørkerom etter høsting. Toppskudd selges for seg/ resten kastes eller lages</a:t>
            </a:r>
          </a:p>
          <a:p>
            <a:pPr marL="0" indent="0">
              <a:buNone/>
            </a:pPr>
            <a:r>
              <a:rPr lang="nb-NO" sz="2000" dirty="0"/>
              <a:t> </a:t>
            </a:r>
            <a:r>
              <a:rPr lang="nb-NO" sz="2000" dirty="0" smtClean="0"/>
              <a:t> hasjisj av,  ved «banke metoden» eller ved hjelp av </a:t>
            </a:r>
            <a:r>
              <a:rPr lang="nb-NO" sz="2000" dirty="0" err="1" smtClean="0"/>
              <a:t>ice</a:t>
            </a:r>
            <a:r>
              <a:rPr lang="nb-NO" sz="2000" dirty="0" smtClean="0"/>
              <a:t> – o -  later. </a:t>
            </a:r>
          </a:p>
          <a:p>
            <a:pPr marL="0" indent="0">
              <a:buNone/>
            </a:pPr>
            <a:r>
              <a:rPr lang="nb-NO" sz="2000" b="1" dirty="0">
                <a:solidFill>
                  <a:srgbClr val="FF0000"/>
                </a:solidFill>
              </a:rPr>
              <a:t> </a:t>
            </a:r>
            <a:r>
              <a:rPr lang="nb-NO" sz="2000" b="1" dirty="0" smtClean="0">
                <a:solidFill>
                  <a:srgbClr val="FF0000"/>
                </a:solidFill>
              </a:rPr>
              <a:t> Mye THC, svært lite CBD</a:t>
            </a:r>
          </a:p>
          <a:p>
            <a:pPr marL="0" indent="0">
              <a:buNone/>
            </a:pPr>
            <a:endParaRPr lang="nb-NO" sz="2000" dirty="0"/>
          </a:p>
        </p:txBody>
      </p:sp>
    </p:spTree>
    <p:extLst>
      <p:ext uri="{BB962C8B-B14F-4D97-AF65-F5344CB8AC3E}">
        <p14:creationId xmlns:p14="http://schemas.microsoft.com/office/powerpoint/2010/main" val="2790928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Plassholder for lysbildenumm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DBE893-9987-4E12-8713-64747FFBD65C}" type="slidenum">
              <a:rPr lang="nb-NO" smtClean="0"/>
              <a:pPr eaLnBrk="1" hangingPunct="1"/>
              <a:t>53</a:t>
            </a:fld>
            <a:endParaRPr lang="nb-NO" smtClean="0"/>
          </a:p>
        </p:txBody>
      </p:sp>
      <p:sp>
        <p:nvSpPr>
          <p:cNvPr id="109571" name="TekstSylinder 2"/>
          <p:cNvSpPr txBox="1">
            <a:spLocks noChangeArrowheads="1"/>
          </p:cNvSpPr>
          <p:nvPr/>
        </p:nvSpPr>
        <p:spPr bwMode="auto">
          <a:xfrm>
            <a:off x="500063" y="214313"/>
            <a:ext cx="8072437"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nb-NO" sz="4000" b="1" dirty="0">
                <a:solidFill>
                  <a:srgbClr val="FF0000"/>
                </a:solidFill>
              </a:rPr>
              <a:t>KJEKT Å VITE OM CANNABIS</a:t>
            </a:r>
          </a:p>
          <a:p>
            <a:pPr eaLnBrk="1" hangingPunct="1"/>
            <a:r>
              <a:rPr lang="nn-NO" sz="1200" b="1" dirty="0"/>
              <a:t> </a:t>
            </a:r>
            <a:endParaRPr lang="nb-NO" sz="1200" dirty="0"/>
          </a:p>
          <a:p>
            <a:pPr eaLnBrk="1" hangingPunct="1"/>
            <a:endParaRPr lang="nn-NO" sz="1200" dirty="0"/>
          </a:p>
          <a:p>
            <a:pPr eaLnBrk="1" hangingPunct="1"/>
            <a:endParaRPr lang="nn-NO" sz="1200" dirty="0"/>
          </a:p>
          <a:p>
            <a:pPr eaLnBrk="1" hangingPunct="1"/>
            <a:r>
              <a:rPr lang="nn-NO" sz="1200" dirty="0"/>
              <a:t>INNEHOLDER BÅDE </a:t>
            </a:r>
            <a:r>
              <a:rPr lang="nn-NO" sz="1200" b="1" dirty="0"/>
              <a:t>CYSTOLITHÅR</a:t>
            </a:r>
            <a:r>
              <a:rPr lang="nn-NO" sz="1200" dirty="0"/>
              <a:t> OG</a:t>
            </a:r>
            <a:r>
              <a:rPr lang="nb-NO" sz="1200" dirty="0"/>
              <a:t> </a:t>
            </a:r>
            <a:r>
              <a:rPr lang="nn-NO" sz="1200" b="1" dirty="0"/>
              <a:t>KJERTELHÅR.  </a:t>
            </a:r>
            <a:r>
              <a:rPr lang="nn-NO" sz="1200" dirty="0"/>
              <a:t>BEGGE DELER FINNES OVER HELE PLANTEN.</a:t>
            </a:r>
            <a:endParaRPr lang="nb-NO" sz="1200" dirty="0"/>
          </a:p>
          <a:p>
            <a:pPr eaLnBrk="1" hangingPunct="1"/>
            <a:r>
              <a:rPr lang="nn-NO" sz="1200" dirty="0"/>
              <a:t>I</a:t>
            </a:r>
            <a:r>
              <a:rPr lang="nn-NO" sz="1200" u="sng" dirty="0"/>
              <a:t> KJERTELHÅRENE </a:t>
            </a:r>
            <a:r>
              <a:rPr lang="nn-NO" sz="1200" dirty="0"/>
              <a:t>ER DET AT CANNABINOIDENE DANNES.</a:t>
            </a:r>
            <a:endParaRPr lang="nb-NO" sz="1200" dirty="0"/>
          </a:p>
          <a:p>
            <a:pPr eaLnBrk="1" hangingPunct="1"/>
            <a:r>
              <a:rPr lang="nn-NO" sz="1200" dirty="0"/>
              <a:t>  </a:t>
            </a:r>
            <a:endParaRPr lang="nb-NO" sz="1200" dirty="0"/>
          </a:p>
          <a:p>
            <a:pPr eaLnBrk="1" hangingPunct="1"/>
            <a:r>
              <a:rPr lang="nn-NO" sz="1200" dirty="0"/>
              <a:t>			 </a:t>
            </a:r>
            <a:endParaRPr lang="nb-NO" sz="1200" dirty="0"/>
          </a:p>
          <a:p>
            <a:pPr eaLnBrk="1" hangingPunct="1"/>
            <a:r>
              <a:rPr lang="nn-NO" sz="1200" dirty="0"/>
              <a:t>CANNABIS SATIVA INNEHOLDER FLERE HUNDRE ULIKE  FORBINDELSER/EMNER.  </a:t>
            </a:r>
          </a:p>
          <a:p>
            <a:pPr eaLnBrk="1" hangingPunct="1"/>
            <a:r>
              <a:rPr lang="nn-NO" sz="1200" dirty="0"/>
              <a:t>DERAV FINNES DRØYT 60 CANNABINOIDER.)</a:t>
            </a:r>
            <a:endParaRPr lang="nb-NO" sz="1200" dirty="0"/>
          </a:p>
          <a:p>
            <a:pPr eaLnBrk="1" hangingPunct="1"/>
            <a:r>
              <a:rPr lang="nn-NO" sz="1200" dirty="0"/>
              <a:t> </a:t>
            </a:r>
            <a:endParaRPr lang="nb-NO" sz="1200" dirty="0"/>
          </a:p>
          <a:p>
            <a:pPr eaLnBrk="1" hangingPunct="1"/>
            <a:r>
              <a:rPr lang="nn-NO" sz="1200" u="sng" dirty="0"/>
              <a:t>DE TRE MEST INTERESSANGE CANNABINOIDENE ER:</a:t>
            </a:r>
            <a:endParaRPr lang="nb-NO" sz="1200" u="sng" dirty="0"/>
          </a:p>
          <a:p>
            <a:pPr eaLnBrk="1" hangingPunct="1"/>
            <a:r>
              <a:rPr lang="nn-NO" sz="1200" b="1" u="sng" dirty="0"/>
              <a:t> </a:t>
            </a:r>
            <a:endParaRPr lang="nb-NO" sz="1200" u="sng" dirty="0"/>
          </a:p>
          <a:p>
            <a:pPr eaLnBrk="1" hangingPunct="1"/>
            <a:r>
              <a:rPr lang="nn-NO" sz="1200" b="1" dirty="0"/>
              <a:t>TETRAHYDROCANNABINOL  ( THC )</a:t>
            </a:r>
            <a:endParaRPr lang="nb-NO" sz="1200" dirty="0"/>
          </a:p>
          <a:p>
            <a:pPr eaLnBrk="1" hangingPunct="1"/>
            <a:r>
              <a:rPr lang="nn-NO" sz="1200" dirty="0"/>
              <a:t>THC ER DET EMNET SOM MEST AV ALLE PÅVIRKER DE PSYKISKE FUNKSJONENE OG GIR RUS )</a:t>
            </a:r>
            <a:endParaRPr lang="nb-NO" sz="1200" dirty="0"/>
          </a:p>
          <a:p>
            <a:pPr eaLnBrk="1" hangingPunct="1"/>
            <a:r>
              <a:rPr lang="nn-NO" sz="1200" b="1" dirty="0"/>
              <a:t> </a:t>
            </a:r>
            <a:endParaRPr lang="nb-NO" sz="1200" dirty="0"/>
          </a:p>
          <a:p>
            <a:pPr eaLnBrk="1" hangingPunct="1"/>
            <a:r>
              <a:rPr lang="nn-NO" sz="2000" b="1" dirty="0"/>
              <a:t>CANNABIDIOL  (</a:t>
            </a:r>
            <a:r>
              <a:rPr lang="nn-NO" sz="2000" b="1" dirty="0">
                <a:solidFill>
                  <a:srgbClr val="FF0000"/>
                </a:solidFill>
              </a:rPr>
              <a:t> CBD </a:t>
            </a:r>
            <a:r>
              <a:rPr lang="nn-NO" sz="2000" b="1" dirty="0" smtClean="0">
                <a:solidFill>
                  <a:srgbClr val="FF0000"/>
                </a:solidFill>
              </a:rPr>
              <a:t>)	NB.NB.NB</a:t>
            </a:r>
            <a:endParaRPr lang="nb-NO" sz="2000" dirty="0">
              <a:solidFill>
                <a:srgbClr val="FF0000"/>
              </a:solidFill>
            </a:endParaRPr>
          </a:p>
          <a:p>
            <a:pPr eaLnBrk="1" hangingPunct="1"/>
            <a:r>
              <a:rPr lang="nn-NO" sz="1200" dirty="0"/>
              <a:t>CBD ANSES Å VÆRE ET FORPRODUKT I DEN METABOLISKE</a:t>
            </a:r>
            <a:r>
              <a:rPr lang="nb-NO" sz="1200" dirty="0"/>
              <a:t> </a:t>
            </a:r>
            <a:r>
              <a:rPr lang="nn-NO" sz="1200" dirty="0"/>
              <a:t>OMVANDLINGSPROSESS TIL AKTIVT THC OG MENGDEN THC ØKER UNDER VEKSTPERIODEN ).</a:t>
            </a:r>
            <a:endParaRPr lang="nb-NO" sz="1200" dirty="0"/>
          </a:p>
          <a:p>
            <a:pPr eaLnBrk="1" hangingPunct="1"/>
            <a:r>
              <a:rPr lang="nn-NO" sz="1200" b="1" dirty="0"/>
              <a:t> </a:t>
            </a:r>
            <a:endParaRPr lang="nb-NO" sz="1200" dirty="0"/>
          </a:p>
          <a:p>
            <a:pPr eaLnBrk="1" hangingPunct="1"/>
            <a:r>
              <a:rPr lang="nn-NO" sz="1200" b="1" dirty="0" smtClean="0"/>
              <a:t>CANNABINIOL  </a:t>
            </a:r>
            <a:r>
              <a:rPr lang="nn-NO" sz="1200" b="1" dirty="0"/>
              <a:t>( CBN )</a:t>
            </a:r>
            <a:endParaRPr lang="nb-NO" sz="1200" dirty="0"/>
          </a:p>
          <a:p>
            <a:pPr eaLnBrk="1" hangingPunct="1"/>
            <a:r>
              <a:rPr lang="nn-NO" sz="1200" dirty="0"/>
              <a:t>CBN ER ET NEDBRYTNINGSPRODUKT SOM DANNES NÅR PLANTEN VISNER / HASJISJ BLIR GAMMEL )</a:t>
            </a:r>
            <a:endParaRPr lang="nb-NO" sz="1200" dirty="0"/>
          </a:p>
          <a:p>
            <a:pPr eaLnBrk="1" hangingPunct="1"/>
            <a:r>
              <a:rPr lang="nn-NO" sz="1200" b="1" dirty="0"/>
              <a:t> </a:t>
            </a:r>
            <a:endParaRPr lang="nb-NO" sz="1200" dirty="0"/>
          </a:p>
          <a:p>
            <a:pPr eaLnBrk="1" hangingPunct="1"/>
            <a:r>
              <a:rPr lang="nn-NO" sz="1200" dirty="0"/>
              <a:t>CANNABINOIDENE KAN IKKE PÅVISES I FRØENE, MEN UTVIKLES MED DET SAMME FRØET SPIRER.</a:t>
            </a:r>
            <a:endParaRPr lang="nb-NO" sz="1200" dirty="0"/>
          </a:p>
          <a:p>
            <a:pPr eaLnBrk="1" hangingPunct="1"/>
            <a:r>
              <a:rPr lang="nn-NO" sz="1200" dirty="0"/>
              <a:t>FØRST SOM CANNABIDIOLSYRER O.S.V.</a:t>
            </a:r>
            <a:endParaRPr lang="nb-NO" sz="1200" dirty="0"/>
          </a:p>
          <a:p>
            <a:pPr eaLnBrk="1" hangingPunct="1"/>
            <a:r>
              <a:rPr lang="nn-NO" sz="1200" dirty="0"/>
              <a:t> </a:t>
            </a:r>
            <a:endParaRPr lang="nb-NO" sz="1200" dirty="0"/>
          </a:p>
          <a:p>
            <a:pPr eaLnBrk="1" hangingPunct="1"/>
            <a:r>
              <a:rPr lang="nn-NO" sz="1200" dirty="0"/>
              <a:t> </a:t>
            </a:r>
            <a:endParaRPr lang="nb-NO" dirty="0"/>
          </a:p>
          <a:p>
            <a:pPr eaLnBrk="1" hangingPunct="1"/>
            <a:endParaRPr lang="nb-NO" dirty="0"/>
          </a:p>
        </p:txBody>
      </p:sp>
    </p:spTree>
    <p:extLst>
      <p:ext uri="{BB962C8B-B14F-4D97-AF65-F5344CB8AC3E}">
        <p14:creationId xmlns:p14="http://schemas.microsoft.com/office/powerpoint/2010/main" val="1870392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48943E0-6B44-46F9-ADFE-588F3F9CF2FC}" type="slidenum">
              <a:rPr lang="nb-NO" smtClean="0"/>
              <a:pPr eaLnBrk="1" hangingPunct="1"/>
              <a:t>54</a:t>
            </a:fld>
            <a:endParaRPr lang="nb-NO" smtClean="0"/>
          </a:p>
        </p:txBody>
      </p:sp>
      <p:pic>
        <p:nvPicPr>
          <p:cNvPr id="1105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57600"/>
            <a:ext cx="2514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743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258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63A920F-C6B3-4489-90CF-A9D355ED0DD9}" type="slidenum">
              <a:rPr lang="nb-NO" smtClean="0"/>
              <a:pPr eaLnBrk="1" hangingPunct="1"/>
              <a:t>55</a:t>
            </a:fld>
            <a:endParaRPr lang="nb-NO" smtClean="0"/>
          </a:p>
        </p:txBody>
      </p:sp>
      <p:pic>
        <p:nvPicPr>
          <p:cNvPr id="1116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734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36492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tel 1"/>
          <p:cNvSpPr>
            <a:spLocks noGrp="1"/>
          </p:cNvSpPr>
          <p:nvPr>
            <p:ph type="title"/>
          </p:nvPr>
        </p:nvSpPr>
        <p:spPr/>
        <p:txBody>
          <a:bodyPr/>
          <a:lstStyle/>
          <a:p>
            <a:r>
              <a:rPr lang="nb-NO" b="1" smtClean="0"/>
              <a:t>THC</a:t>
            </a:r>
          </a:p>
        </p:txBody>
      </p:sp>
      <p:sp>
        <p:nvSpPr>
          <p:cNvPr id="112643" name="Plassholder for innhold 2"/>
          <p:cNvSpPr>
            <a:spLocks noGrp="1"/>
          </p:cNvSpPr>
          <p:nvPr>
            <p:ph idx="1"/>
          </p:nvPr>
        </p:nvSpPr>
        <p:spPr/>
        <p:txBody>
          <a:bodyPr/>
          <a:lstStyle/>
          <a:p>
            <a:pPr>
              <a:buFontTx/>
              <a:buNone/>
            </a:pPr>
            <a:r>
              <a:rPr lang="nb-NO" sz="2400" smtClean="0"/>
              <a:t>I STORE MENGDER ER THC ET HALLUSINOGENT STOFF</a:t>
            </a:r>
          </a:p>
          <a:p>
            <a:pPr>
              <a:buFontTx/>
              <a:buNone/>
            </a:pPr>
            <a:r>
              <a:rPr lang="nb-NO" sz="1600" smtClean="0"/>
              <a:t>(ENESTE NATURPRODUKT SOM ER NEVNT I 2 NARKOTIKAKONVENSJONER. </a:t>
            </a:r>
          </a:p>
          <a:p>
            <a:pPr>
              <a:buFontTx/>
              <a:buNone/>
            </a:pPr>
            <a:r>
              <a:rPr lang="nb-NO" sz="1600" smtClean="0"/>
              <a:t>Både i Narkotikakonvensjonen av 1961 og i Psykotropkonvensjonen av 1971)</a:t>
            </a:r>
          </a:p>
          <a:p>
            <a:pPr>
              <a:buFontTx/>
              <a:buNone/>
            </a:pPr>
            <a:endParaRPr lang="nb-NO" sz="2400" smtClean="0"/>
          </a:p>
          <a:p>
            <a:pPr>
              <a:buFontTx/>
              <a:buNone/>
            </a:pPr>
            <a:r>
              <a:rPr lang="nb-NO" sz="2400" smtClean="0"/>
              <a:t>TJÆREN ER STERK OG MANGE RØYKERE HAR PROBLEMER MED</a:t>
            </a:r>
          </a:p>
          <a:p>
            <a:pPr>
              <a:buFontTx/>
              <a:buNone/>
            </a:pPr>
            <a:r>
              <a:rPr lang="nb-NO" sz="2400" smtClean="0"/>
              <a:t> Å HOLDE STØRRE MENGDER RØYK I LUNGENE UTEN Å HOSTE</a:t>
            </a:r>
          </a:p>
          <a:p>
            <a:pPr>
              <a:buFontTx/>
              <a:buNone/>
            </a:pPr>
            <a:endParaRPr lang="nb-NO" sz="2400" smtClean="0"/>
          </a:p>
          <a:p>
            <a:pPr>
              <a:buFontTx/>
              <a:buNone/>
            </a:pPr>
            <a:r>
              <a:rPr lang="nb-NO" sz="2400" smtClean="0"/>
              <a:t>THC ER FETTLØSLIG.</a:t>
            </a:r>
          </a:p>
          <a:p>
            <a:pPr>
              <a:buFontTx/>
              <a:buNone/>
            </a:pPr>
            <a:r>
              <a:rPr lang="nb-NO" sz="1800" smtClean="0"/>
              <a:t>(INNTAKSMÅTE: Røyking eller spising/drikking)</a:t>
            </a:r>
          </a:p>
        </p:txBody>
      </p:sp>
      <p:sp>
        <p:nvSpPr>
          <p:cNvPr id="112644"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D4536D3-DF6F-43C2-A36C-F143A862A752}" type="slidenum">
              <a:rPr lang="nb-NO" smtClean="0"/>
              <a:pPr eaLnBrk="1" hangingPunct="1"/>
              <a:t>56</a:t>
            </a:fld>
            <a:endParaRPr lang="nb-NO" smtClean="0"/>
          </a:p>
        </p:txBody>
      </p:sp>
    </p:spTree>
    <p:extLst>
      <p:ext uri="{BB962C8B-B14F-4D97-AF65-F5344CB8AC3E}">
        <p14:creationId xmlns:p14="http://schemas.microsoft.com/office/powerpoint/2010/main" val="714583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sz="4000" b="1" dirty="0" smtClean="0"/>
              <a:t>Cannabistrender 2014</a:t>
            </a:r>
            <a:r>
              <a:rPr lang="nb-NO" sz="2000" b="1" dirty="0" smtClean="0"/>
              <a:t/>
            </a:r>
            <a:br>
              <a:rPr lang="nb-NO" sz="2000" b="1" dirty="0" smtClean="0"/>
            </a:br>
            <a:r>
              <a:rPr lang="nb-NO" sz="2000" b="1" dirty="0" smtClean="0"/>
              <a:t/>
            </a:r>
            <a:br>
              <a:rPr lang="nb-NO" sz="2000" b="1" dirty="0" smtClean="0"/>
            </a:br>
            <a:r>
              <a:rPr lang="nb-NO" sz="2000" b="1" dirty="0" smtClean="0"/>
              <a:t> stor </a:t>
            </a:r>
            <a:r>
              <a:rPr lang="nb-NO" sz="2000" b="1" dirty="0"/>
              <a:t>økning i antall marihuanabeslag og økende styrkegrad på hasj</a:t>
            </a:r>
            <a:br>
              <a:rPr lang="nb-NO" sz="2000" b="1" dirty="0"/>
            </a:br>
            <a:endParaRPr lang="nb-NO" sz="2000" b="1" dirty="0"/>
          </a:p>
        </p:txBody>
      </p:sp>
      <p:sp>
        <p:nvSpPr>
          <p:cNvPr id="3" name="Plassholder for innhold 2"/>
          <p:cNvSpPr>
            <a:spLocks noGrp="1"/>
          </p:cNvSpPr>
          <p:nvPr>
            <p:ph idx="1"/>
          </p:nvPr>
        </p:nvSpPr>
        <p:spPr/>
        <p:txBody>
          <a:bodyPr>
            <a:noAutofit/>
          </a:bodyPr>
          <a:lstStyle/>
          <a:p>
            <a:r>
              <a:rPr lang="nb-NO" sz="1600" dirty="0" smtClean="0"/>
              <a:t>Antall </a:t>
            </a:r>
            <a:r>
              <a:rPr lang="nb-NO" sz="1600" dirty="0"/>
              <a:t>cannabisbeslag er det nest høyeste noen gang, </a:t>
            </a:r>
            <a:r>
              <a:rPr lang="nb-NO" sz="1600" dirty="0" smtClean="0"/>
              <a:t>noe </a:t>
            </a:r>
            <a:r>
              <a:rPr lang="nb-NO" sz="1600" dirty="0"/>
              <a:t>lavere enn i rekordåret 2013. </a:t>
            </a:r>
            <a:endParaRPr lang="nb-NO" sz="1600" dirty="0" smtClean="0"/>
          </a:p>
          <a:p>
            <a:endParaRPr lang="nb-NO" sz="1600" dirty="0" smtClean="0"/>
          </a:p>
          <a:p>
            <a:pPr marL="0" indent="0">
              <a:buNone/>
            </a:pPr>
            <a:r>
              <a:rPr lang="nb-NO" sz="1600" dirty="0"/>
              <a:t>	</a:t>
            </a:r>
            <a:r>
              <a:rPr lang="nb-NO" sz="1600" dirty="0" smtClean="0"/>
              <a:t>* hasj</a:t>
            </a:r>
            <a:r>
              <a:rPr lang="nb-NO" sz="1600" dirty="0"/>
              <a:t>, marihuana </a:t>
            </a:r>
            <a:r>
              <a:rPr lang="nb-NO" sz="1600" dirty="0" smtClean="0"/>
              <a:t>og cannabisplanter </a:t>
            </a:r>
            <a:r>
              <a:rPr lang="nb-NO" sz="1600" dirty="0"/>
              <a:t>ca. </a:t>
            </a:r>
            <a:r>
              <a:rPr lang="nb-NO" sz="1600" b="1" dirty="0">
                <a:solidFill>
                  <a:srgbClr val="FF0000"/>
                </a:solidFill>
              </a:rPr>
              <a:t>2 660 kg </a:t>
            </a:r>
            <a:r>
              <a:rPr lang="nb-NO" sz="1600" dirty="0"/>
              <a:t>fordelt på ca. </a:t>
            </a:r>
            <a:r>
              <a:rPr lang="nb-NO" sz="1600" b="1" dirty="0">
                <a:solidFill>
                  <a:srgbClr val="FF0000"/>
                </a:solidFill>
              </a:rPr>
              <a:t>15 900 </a:t>
            </a:r>
            <a:r>
              <a:rPr lang="nb-NO" sz="1600" dirty="0"/>
              <a:t>beslag. </a:t>
            </a:r>
          </a:p>
          <a:p>
            <a:pPr marL="0" indent="0">
              <a:buNone/>
            </a:pPr>
            <a:r>
              <a:rPr lang="nb-NO" sz="1600" dirty="0" smtClean="0"/>
              <a:t>	* nedgang </a:t>
            </a:r>
            <a:r>
              <a:rPr lang="nb-NO" sz="1600" dirty="0"/>
              <a:t>i antall </a:t>
            </a:r>
            <a:r>
              <a:rPr lang="nb-NO" sz="1600" dirty="0" smtClean="0"/>
              <a:t>hasjbeslag – betydelig økning i antall beslag av </a:t>
            </a:r>
            <a:r>
              <a:rPr lang="nb-NO" sz="1600" u="sng" dirty="0"/>
              <a:t>cannabisplanter og </a:t>
            </a:r>
            <a:r>
              <a:rPr lang="nb-NO" sz="1600" dirty="0" smtClean="0"/>
              <a:t>	   </a:t>
            </a:r>
            <a:r>
              <a:rPr lang="nb-NO" sz="1600" u="sng" dirty="0" smtClean="0"/>
              <a:t>marihuana. </a:t>
            </a:r>
          </a:p>
          <a:p>
            <a:pPr marL="0" indent="0">
              <a:buNone/>
            </a:pPr>
            <a:r>
              <a:rPr lang="nb-NO" sz="1600" dirty="0"/>
              <a:t>	</a:t>
            </a:r>
            <a:r>
              <a:rPr lang="nb-NO" sz="1600" dirty="0" smtClean="0"/>
              <a:t>* Første </a:t>
            </a:r>
            <a:r>
              <a:rPr lang="nb-NO" sz="1600" dirty="0"/>
              <a:t>halvdel av 2000-tallet utgjorde marihuana og cannabisplanter ca. </a:t>
            </a:r>
            <a:r>
              <a:rPr lang="nb-NO" sz="1600" u="sng" dirty="0"/>
              <a:t>10–12 % </a:t>
            </a:r>
            <a:r>
              <a:rPr lang="nb-NO" sz="1600" dirty="0"/>
              <a:t>av </a:t>
            </a:r>
            <a:r>
              <a:rPr lang="nb-NO" sz="1600" dirty="0" smtClean="0"/>
              <a:t>  	   de samlede cannabisbeslagene</a:t>
            </a:r>
            <a:r>
              <a:rPr lang="nb-NO" sz="1600" dirty="0"/>
              <a:t>. De siste årene har denne andelen økt, og marihuana </a:t>
            </a:r>
            <a:r>
              <a:rPr lang="nb-NO" sz="1600" dirty="0" smtClean="0"/>
              <a:t>	   og </a:t>
            </a:r>
            <a:r>
              <a:rPr lang="nb-NO" sz="1600" dirty="0"/>
              <a:t>cannabisplanter utgjør nå </a:t>
            </a:r>
            <a:r>
              <a:rPr lang="nb-NO" sz="1600" u="sng" dirty="0"/>
              <a:t>40 % </a:t>
            </a:r>
            <a:r>
              <a:rPr lang="nb-NO" sz="1600" dirty="0" smtClean="0"/>
              <a:t>av alle cannabisbeslag. Trenden lik i andre 	   europeiske land.</a:t>
            </a:r>
          </a:p>
          <a:p>
            <a:pPr marL="0" indent="0">
              <a:buNone/>
            </a:pPr>
            <a:r>
              <a:rPr lang="nb-NO" sz="1600" dirty="0"/>
              <a:t>	</a:t>
            </a:r>
            <a:r>
              <a:rPr lang="nb-NO" sz="1600" dirty="0" smtClean="0"/>
              <a:t>* Beslaglegges oftere </a:t>
            </a:r>
            <a:r>
              <a:rPr lang="nb-NO" sz="1600" dirty="0"/>
              <a:t>hasj med svært høy </a:t>
            </a:r>
            <a:r>
              <a:rPr lang="nb-NO" sz="1600" dirty="0" smtClean="0"/>
              <a:t>styrkegrad, gjerne 20–30 %. Minst tre 	   ganger </a:t>
            </a:r>
            <a:r>
              <a:rPr lang="nb-NO" sz="1600" dirty="0"/>
              <a:t>sterkere enn hasj med </a:t>
            </a:r>
            <a:r>
              <a:rPr lang="nb-NO" sz="1600" dirty="0" smtClean="0"/>
              <a:t>styrkegrad </a:t>
            </a:r>
            <a:r>
              <a:rPr lang="nb-NO" sz="1600" dirty="0"/>
              <a:t>på 5–10 % som har vært vanlig over mange </a:t>
            </a:r>
            <a:r>
              <a:rPr lang="nb-NO" sz="1600" dirty="0" smtClean="0"/>
              <a:t> 	   år</a:t>
            </a:r>
            <a:r>
              <a:rPr lang="nb-NO" sz="1600" dirty="0"/>
              <a:t>. </a:t>
            </a:r>
            <a:r>
              <a:rPr lang="nb-NO" sz="1600" dirty="0" smtClean="0"/>
              <a:t>Sverige </a:t>
            </a:r>
            <a:r>
              <a:rPr lang="nb-NO" sz="1600" dirty="0"/>
              <a:t>rapporterer </a:t>
            </a:r>
            <a:r>
              <a:rPr lang="nb-NO" sz="1600" dirty="0" smtClean="0"/>
              <a:t>samme trend.</a:t>
            </a:r>
          </a:p>
          <a:p>
            <a:pPr marL="0" indent="0">
              <a:buNone/>
            </a:pPr>
            <a:endParaRPr lang="nb-NO" sz="1600" dirty="0" smtClean="0"/>
          </a:p>
          <a:p>
            <a:pPr marL="0" indent="0">
              <a:buNone/>
            </a:pPr>
            <a:r>
              <a:rPr lang="nb-NO" sz="1600" dirty="0" smtClean="0"/>
              <a:t> 	* Hasjen </a:t>
            </a:r>
            <a:r>
              <a:rPr lang="nb-NO" sz="1600" dirty="0"/>
              <a:t>på det norske markedet kommer ofte fra </a:t>
            </a:r>
            <a:r>
              <a:rPr lang="nb-NO" sz="1600" dirty="0" smtClean="0"/>
              <a:t>Marokko. </a:t>
            </a:r>
            <a:r>
              <a:rPr lang="nb-NO" sz="1600" dirty="0"/>
              <a:t>(</a:t>
            </a:r>
            <a:r>
              <a:rPr lang="nb-NO" sz="1600" dirty="0" smtClean="0"/>
              <a:t>EMCDDA) </a:t>
            </a:r>
            <a:r>
              <a:rPr lang="nb-NO" sz="1600" u="sng" dirty="0" smtClean="0"/>
              <a:t>Marokkanske </a:t>
            </a:r>
            <a:r>
              <a:rPr lang="nb-NO" sz="1600" dirty="0" smtClean="0"/>
              <a:t>	   </a:t>
            </a:r>
            <a:r>
              <a:rPr lang="nb-NO" sz="1600" u="sng" dirty="0" smtClean="0"/>
              <a:t>cannabisprodusenter </a:t>
            </a:r>
            <a:r>
              <a:rPr lang="nb-NO" sz="1600" u="sng" dirty="0"/>
              <a:t>har </a:t>
            </a:r>
            <a:r>
              <a:rPr lang="nb-NO" sz="1600" u="sng" dirty="0" smtClean="0"/>
              <a:t>gått over </a:t>
            </a:r>
            <a:r>
              <a:rPr lang="nb-NO" sz="1600" u="sng" dirty="0"/>
              <a:t>til å dyrke nye importerte cannabistyper framfor </a:t>
            </a:r>
            <a:r>
              <a:rPr lang="nb-NO" sz="1600" dirty="0" smtClean="0"/>
              <a:t>	   </a:t>
            </a:r>
            <a:r>
              <a:rPr lang="nb-NO" sz="1600" u="sng" dirty="0" smtClean="0"/>
              <a:t>de </a:t>
            </a:r>
            <a:r>
              <a:rPr lang="nb-NO" sz="1600" u="sng" dirty="0"/>
              <a:t>lokale </a:t>
            </a:r>
            <a:r>
              <a:rPr lang="nb-NO" sz="1600" u="sng" dirty="0" smtClean="0"/>
              <a:t>variantene,</a:t>
            </a:r>
            <a:r>
              <a:rPr lang="nb-NO" sz="1600" dirty="0" smtClean="0"/>
              <a:t> og </a:t>
            </a:r>
            <a:r>
              <a:rPr lang="nb-NO" sz="1600" dirty="0"/>
              <a:t>at de nye plantene inneholder mye </a:t>
            </a:r>
            <a:r>
              <a:rPr lang="nb-NO" sz="1600" dirty="0" smtClean="0"/>
              <a:t>mer </a:t>
            </a:r>
            <a:r>
              <a:rPr lang="nb-NO" sz="1600" dirty="0"/>
              <a:t>virkestoff enn de </a:t>
            </a:r>
            <a:r>
              <a:rPr lang="nb-NO" sz="1600" dirty="0" smtClean="0"/>
              <a:t>	   tradisjonelle variantene.</a:t>
            </a:r>
            <a:endParaRPr lang="nb-NO" sz="1600" dirty="0"/>
          </a:p>
        </p:txBody>
      </p:sp>
    </p:spTree>
    <p:extLst>
      <p:ext uri="{BB962C8B-B14F-4D97-AF65-F5344CB8AC3E}">
        <p14:creationId xmlns:p14="http://schemas.microsoft.com/office/powerpoint/2010/main" val="1948920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DDDFFF-B76A-477B-8E95-D1F0FE6741D6}" type="slidenum">
              <a:rPr lang="nb-NO" smtClean="0"/>
              <a:pPr eaLnBrk="1" hangingPunct="1"/>
              <a:t>58</a:t>
            </a:fld>
            <a:endParaRPr lang="nb-NO" smtClean="0"/>
          </a:p>
        </p:txBody>
      </p:sp>
      <p:pic>
        <p:nvPicPr>
          <p:cNvPr id="1136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kstSylinder 3"/>
          <p:cNvSpPr txBox="1">
            <a:spLocks noChangeArrowheads="1"/>
          </p:cNvSpPr>
          <p:nvPr/>
        </p:nvSpPr>
        <p:spPr bwMode="auto">
          <a:xfrm>
            <a:off x="571500" y="214313"/>
            <a:ext cx="77866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sz="4000" b="1"/>
              <a:t>STIKLINGSPRODUKSJON</a:t>
            </a:r>
          </a:p>
          <a:p>
            <a:pPr eaLnBrk="1" hangingPunct="1"/>
            <a:endParaRPr lang="nb-NO"/>
          </a:p>
        </p:txBody>
      </p:sp>
    </p:spTree>
    <p:extLst>
      <p:ext uri="{BB962C8B-B14F-4D97-AF65-F5344CB8AC3E}">
        <p14:creationId xmlns:p14="http://schemas.microsoft.com/office/powerpoint/2010/main" val="25041884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B4CF7E3-EB9D-4C98-A14D-E1CD72B78FD1}" type="slidenum">
              <a:rPr lang="nb-NO" smtClean="0"/>
              <a:pPr eaLnBrk="1" hangingPunct="1"/>
              <a:t>59</a:t>
            </a:fld>
            <a:endParaRPr lang="nb-NO" smtClean="0"/>
          </a:p>
        </p:txBody>
      </p:sp>
      <p:pic>
        <p:nvPicPr>
          <p:cNvPr id="114691"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7213" y="-873125"/>
            <a:ext cx="5489575" cy="8229600"/>
          </a:xfrm>
          <a:noFill/>
        </p:spPr>
      </p:pic>
      <p:sp>
        <p:nvSpPr>
          <p:cNvPr id="114692" name="TekstSylinder 4"/>
          <p:cNvSpPr txBox="1">
            <a:spLocks noChangeArrowheads="1"/>
          </p:cNvSpPr>
          <p:nvPr/>
        </p:nvSpPr>
        <p:spPr bwMode="auto">
          <a:xfrm>
            <a:off x="2214563" y="1500188"/>
            <a:ext cx="319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Arial" pitchFamily="34" charset="0"/>
              <a:buNone/>
            </a:pPr>
            <a:r>
              <a:rPr lang="nb-NO" sz="4000" b="1"/>
              <a:t>VEKSTFASE</a:t>
            </a:r>
          </a:p>
        </p:txBody>
      </p:sp>
    </p:spTree>
    <p:extLst>
      <p:ext uri="{BB962C8B-B14F-4D97-AF65-F5344CB8AC3E}">
        <p14:creationId xmlns:p14="http://schemas.microsoft.com/office/powerpoint/2010/main" val="10131999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 y="956063"/>
            <a:ext cx="8892481" cy="4801314"/>
          </a:xfrm>
          <a:prstGeom prst="rect">
            <a:avLst/>
          </a:prstGeom>
        </p:spPr>
        <p:txBody>
          <a:bodyPr wrap="square">
            <a:spAutoFit/>
          </a:bodyPr>
          <a:lstStyle/>
          <a:p>
            <a:endParaRPr lang="nb-NO" dirty="0" smtClean="0"/>
          </a:p>
          <a:p>
            <a:r>
              <a:rPr lang="nb-NO" dirty="0" smtClean="0">
                <a:hlinkClick r:id="rId2"/>
              </a:rPr>
              <a:t>Medisinere </a:t>
            </a:r>
            <a:r>
              <a:rPr lang="nb-NO" dirty="0">
                <a:hlinkClick r:id="rId2"/>
              </a:rPr>
              <a:t>har ansvar for å informere </a:t>
            </a:r>
            <a:r>
              <a:rPr lang="nb-NO" dirty="0"/>
              <a:t>om positive og negative medisinske virkninger av illegale stoffer, på en nøytral måte. Dette trengs for å forbedre informasjonen om illegale stoffer i samfunnet vårt. Det forbudspolitiske klimaet har ført til at det jeg vurderer som pseudomedisinsk, uproporsjonert informasjon om stoffenes skadevirkninger har tilflytt publikum fra politiet, fra forbudsforkjempere med ikke-medisinskfaglig bakgrunn, fra medisinerne selv og fra politikerne. Dette skjer ikke bare gjennom mediedekningen av narkotikaspørsmål generelt, men i det siste også som en del av selve legaliserings- og reguleringsdebatten</a:t>
            </a:r>
            <a:r>
              <a:rPr lang="nb-NO" dirty="0" smtClean="0"/>
              <a:t>.</a:t>
            </a:r>
          </a:p>
          <a:p>
            <a:endParaRPr lang="nb-NO" dirty="0"/>
          </a:p>
          <a:p>
            <a:endParaRPr lang="nb-NO" dirty="0">
              <a:hlinkClick r:id="rId3" action="ppaction://hlinkfile"/>
            </a:endParaRPr>
          </a:p>
          <a:p>
            <a:r>
              <a:rPr lang="nb-NO" dirty="0">
                <a:hlinkClick r:id="rId3" action="ppaction://hlinkfile"/>
              </a:rPr>
              <a:t>Som en reaksjon på skremselspropagandaen er det kommet motsvar fra legaliseringsbevegelsen. </a:t>
            </a:r>
            <a:r>
              <a:rPr lang="nb-NO" dirty="0"/>
              <a:t>Til tider fremmer denne like pseudomedisinske argumenter om stoffenes positive virkninger som forbudsregimet har fremmet pseudomedisinske argumenter om skadevirkningene. Medisinerne må og skal ha det største ansvaret for å korrigere </a:t>
            </a:r>
            <a:r>
              <a:rPr lang="nb-NO" dirty="0" err="1"/>
              <a:t>mytemakeriet</a:t>
            </a:r>
            <a:r>
              <a:rPr lang="nb-NO" dirty="0"/>
              <a:t> som hersker nettopp fordi stoffene er illegale og fordi moralen ofte er kommet foran den medisinske kunnskapen innenfor forbudstenkningen</a:t>
            </a:r>
          </a:p>
        </p:txBody>
      </p:sp>
    </p:spTree>
    <p:extLst>
      <p:ext uri="{BB962C8B-B14F-4D97-AF65-F5344CB8AC3E}">
        <p14:creationId xmlns:p14="http://schemas.microsoft.com/office/powerpoint/2010/main" val="9794711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768299B-6BB9-46D3-B592-381910AEDEC8}" type="slidenum">
              <a:rPr lang="nb-NO" smtClean="0"/>
              <a:pPr eaLnBrk="1" hangingPunct="1"/>
              <a:t>60</a:t>
            </a:fld>
            <a:endParaRPr lang="nb-NO" smtClean="0"/>
          </a:p>
        </p:txBody>
      </p:sp>
      <p:pic>
        <p:nvPicPr>
          <p:cNvPr id="11571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63613" y="0"/>
            <a:ext cx="10455276" cy="6858000"/>
          </a:xfrm>
          <a:noFill/>
        </p:spPr>
      </p:pic>
      <p:sp>
        <p:nvSpPr>
          <p:cNvPr id="115716" name="TekstSylinder 4"/>
          <p:cNvSpPr txBox="1">
            <a:spLocks noChangeArrowheads="1"/>
          </p:cNvSpPr>
          <p:nvPr/>
        </p:nvSpPr>
        <p:spPr bwMode="auto">
          <a:xfrm>
            <a:off x="0" y="5429250"/>
            <a:ext cx="600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Arial" pitchFamily="34" charset="0"/>
              <a:buNone/>
            </a:pPr>
            <a:r>
              <a:rPr lang="nb-NO" sz="4000" b="1">
                <a:solidFill>
                  <a:schemeClr val="bg1"/>
                </a:solidFill>
              </a:rPr>
              <a:t>BLOMSTRINGSFASE</a:t>
            </a:r>
          </a:p>
        </p:txBody>
      </p:sp>
    </p:spTree>
    <p:extLst>
      <p:ext uri="{BB962C8B-B14F-4D97-AF65-F5344CB8AC3E}">
        <p14:creationId xmlns:p14="http://schemas.microsoft.com/office/powerpoint/2010/main" val="32385685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5C79861-E822-4758-BA95-4CFEE35F20D8}" type="slidenum">
              <a:rPr lang="nb-NO" smtClean="0"/>
              <a:pPr eaLnBrk="1" hangingPunct="1"/>
              <a:t>61</a:t>
            </a:fld>
            <a:endParaRPr lang="nb-NO" smtClean="0"/>
          </a:p>
        </p:txBody>
      </p:sp>
      <p:pic>
        <p:nvPicPr>
          <p:cNvPr id="1167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0063" y="-49213"/>
            <a:ext cx="7643812" cy="7042151"/>
          </a:xfrm>
          <a:noFill/>
        </p:spPr>
      </p:pic>
    </p:spTree>
    <p:extLst>
      <p:ext uri="{BB962C8B-B14F-4D97-AF65-F5344CB8AC3E}">
        <p14:creationId xmlns:p14="http://schemas.microsoft.com/office/powerpoint/2010/main" val="17113443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5D350F2-F17F-4757-91F3-D4F4C2A7F1DF}" type="slidenum">
              <a:rPr lang="nb-NO" smtClean="0"/>
              <a:pPr eaLnBrk="1" hangingPunct="1"/>
              <a:t>62</a:t>
            </a:fld>
            <a:endParaRPr lang="nb-NO" smtClean="0"/>
          </a:p>
        </p:txBody>
      </p:sp>
      <p:pic>
        <p:nvPicPr>
          <p:cNvPr id="117763"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17764" name="TekstSylinder 4"/>
          <p:cNvSpPr txBox="1">
            <a:spLocks noChangeArrowheads="1"/>
          </p:cNvSpPr>
          <p:nvPr/>
        </p:nvSpPr>
        <p:spPr bwMode="auto">
          <a:xfrm>
            <a:off x="428625" y="5500688"/>
            <a:ext cx="66659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None/>
            </a:pPr>
            <a:r>
              <a:rPr lang="nb-NO" sz="4000" b="1"/>
              <a:t>FRA PLANTEMATERIALE </a:t>
            </a:r>
          </a:p>
          <a:p>
            <a:pPr eaLnBrk="1" hangingPunct="1">
              <a:buFont typeface="Arial" pitchFamily="34" charset="0"/>
              <a:buNone/>
            </a:pPr>
            <a:r>
              <a:rPr lang="nb-NO" sz="4000" b="1"/>
              <a:t>TIL NARKOTIKA</a:t>
            </a:r>
          </a:p>
          <a:p>
            <a:pPr eaLnBrk="1" hangingPunct="1"/>
            <a:endParaRPr lang="nb-NO">
              <a:solidFill>
                <a:schemeClr val="bg1"/>
              </a:solidFill>
            </a:endParaRPr>
          </a:p>
        </p:txBody>
      </p:sp>
    </p:spTree>
    <p:extLst>
      <p:ext uri="{BB962C8B-B14F-4D97-AF65-F5344CB8AC3E}">
        <p14:creationId xmlns:p14="http://schemas.microsoft.com/office/powerpoint/2010/main" val="381618261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118787"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50345C-3EB6-457E-8B11-68EBC64AC876}" type="slidenum">
              <a:rPr lang="nb-NO" smtClean="0"/>
              <a:pPr eaLnBrk="1" hangingPunct="1"/>
              <a:t>63</a:t>
            </a:fld>
            <a:endParaRPr lang="nb-NO" smtClean="0"/>
          </a:p>
        </p:txBody>
      </p:sp>
      <p:sp>
        <p:nvSpPr>
          <p:cNvPr id="118788" name="TekstSylinder 3"/>
          <p:cNvSpPr txBox="1">
            <a:spLocks noChangeArrowheads="1"/>
          </p:cNvSpPr>
          <p:nvPr/>
        </p:nvSpPr>
        <p:spPr bwMode="auto">
          <a:xfrm>
            <a:off x="2071688" y="500063"/>
            <a:ext cx="34893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sz="4000" b="1"/>
              <a:t>MARIHUANA</a:t>
            </a:r>
          </a:p>
          <a:p>
            <a:pPr eaLnBrk="1" hangingPunct="1"/>
            <a:endParaRPr lang="nb-NO"/>
          </a:p>
        </p:txBody>
      </p:sp>
    </p:spTree>
    <p:extLst>
      <p:ext uri="{BB962C8B-B14F-4D97-AF65-F5344CB8AC3E}">
        <p14:creationId xmlns:p14="http://schemas.microsoft.com/office/powerpoint/2010/main" val="2688776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59773"/>
            <a:ext cx="5865415" cy="657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92210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C39BA4F-3FCE-41FA-A65A-2D5766EBC6F5}" type="slidenum">
              <a:rPr lang="nb-NO" smtClean="0"/>
              <a:pPr eaLnBrk="1" hangingPunct="1"/>
              <a:t>65</a:t>
            </a:fld>
            <a:endParaRPr lang="nb-NO" smtClean="0"/>
          </a:p>
        </p:txBody>
      </p:sp>
      <p:pic>
        <p:nvPicPr>
          <p:cNvPr id="1198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514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657600"/>
            <a:ext cx="2514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3657600"/>
            <a:ext cx="2743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kstSylinder 6"/>
          <p:cNvSpPr txBox="1">
            <a:spLocks noChangeArrowheads="1"/>
          </p:cNvSpPr>
          <p:nvPr/>
        </p:nvSpPr>
        <p:spPr bwMode="auto">
          <a:xfrm>
            <a:off x="3143250" y="0"/>
            <a:ext cx="314325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nb-NO" sz="6000" b="1"/>
              <a:t>H</a:t>
            </a:r>
          </a:p>
          <a:p>
            <a:pPr algn="ctr" eaLnBrk="1" hangingPunct="1"/>
            <a:r>
              <a:rPr lang="nb-NO" sz="6000" b="1"/>
              <a:t>A</a:t>
            </a:r>
          </a:p>
          <a:p>
            <a:pPr algn="ctr" eaLnBrk="1" hangingPunct="1"/>
            <a:r>
              <a:rPr lang="nb-NO" sz="6000" b="1"/>
              <a:t>S</a:t>
            </a:r>
          </a:p>
          <a:p>
            <a:pPr algn="ctr" eaLnBrk="1" hangingPunct="1"/>
            <a:r>
              <a:rPr lang="nb-NO" sz="6000" b="1"/>
              <a:t>J</a:t>
            </a:r>
          </a:p>
          <a:p>
            <a:pPr algn="ctr" eaLnBrk="1" hangingPunct="1"/>
            <a:r>
              <a:rPr lang="nb-NO" sz="6000" b="1"/>
              <a:t> I</a:t>
            </a:r>
          </a:p>
          <a:p>
            <a:pPr algn="ctr" eaLnBrk="1" hangingPunct="1"/>
            <a:r>
              <a:rPr lang="nb-NO" sz="6000" b="1"/>
              <a:t>S</a:t>
            </a:r>
          </a:p>
          <a:p>
            <a:pPr algn="ctr" eaLnBrk="1" hangingPunct="1"/>
            <a:r>
              <a:rPr lang="nb-NO" sz="6000" b="1"/>
              <a:t>J</a:t>
            </a:r>
          </a:p>
        </p:txBody>
      </p:sp>
    </p:spTree>
    <p:extLst>
      <p:ext uri="{BB962C8B-B14F-4D97-AF65-F5344CB8AC3E}">
        <p14:creationId xmlns:p14="http://schemas.microsoft.com/office/powerpoint/2010/main" val="15975255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F27A3F-2C0E-4CB8-9A30-09B9100A1BB4}" type="slidenum">
              <a:rPr lang="nb-NO" smtClean="0"/>
              <a:pPr eaLnBrk="1" hangingPunct="1"/>
              <a:t>66</a:t>
            </a:fld>
            <a:endParaRPr lang="nb-NO" smtClean="0"/>
          </a:p>
        </p:txBody>
      </p:sp>
      <p:pic>
        <p:nvPicPr>
          <p:cNvPr id="120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734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62273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52388"/>
            <a:ext cx="9286875" cy="719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071779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934200"/>
          </a:xfrm>
          <a:noFill/>
        </p:spPr>
      </p:pic>
      <p:sp>
        <p:nvSpPr>
          <p:cNvPr id="3" name="TekstSylinder 2"/>
          <p:cNvSpPr txBox="1"/>
          <p:nvPr/>
        </p:nvSpPr>
        <p:spPr>
          <a:xfrm>
            <a:off x="107504" y="6340678"/>
            <a:ext cx="2030812" cy="369332"/>
          </a:xfrm>
          <a:prstGeom prst="rect">
            <a:avLst/>
          </a:prstGeom>
          <a:noFill/>
        </p:spPr>
        <p:txBody>
          <a:bodyPr wrap="none" rtlCol="0">
            <a:spAutoFit/>
          </a:bodyPr>
          <a:lstStyle/>
          <a:p>
            <a:r>
              <a:rPr lang="nb-NO" dirty="0" smtClean="0">
                <a:hlinkClick r:id="rId3" action="ppaction://hlinkfile"/>
              </a:rPr>
              <a:t>PRODUKSJONSFILM</a:t>
            </a:r>
            <a:endParaRPr lang="nb-NO" dirty="0"/>
          </a:p>
        </p:txBody>
      </p:sp>
    </p:spTree>
    <p:extLst>
      <p:ext uri="{BB962C8B-B14F-4D97-AF65-F5344CB8AC3E}">
        <p14:creationId xmlns:p14="http://schemas.microsoft.com/office/powerpoint/2010/main" val="38929096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942138"/>
          </a:xfrm>
          <a:noFill/>
        </p:spPr>
      </p:pic>
    </p:spTree>
    <p:extLst>
      <p:ext uri="{BB962C8B-B14F-4D97-AF65-F5344CB8AC3E}">
        <p14:creationId xmlns:p14="http://schemas.microsoft.com/office/powerpoint/2010/main" val="2165218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p:cNvSpPr txBox="1"/>
          <p:nvPr/>
        </p:nvSpPr>
        <p:spPr>
          <a:xfrm>
            <a:off x="281296" y="253360"/>
            <a:ext cx="8424936" cy="5940088"/>
          </a:xfrm>
          <a:prstGeom prst="rect">
            <a:avLst/>
          </a:prstGeom>
          <a:noFill/>
        </p:spPr>
        <p:txBody>
          <a:bodyPr wrap="square" rtlCol="0">
            <a:spAutoFit/>
          </a:bodyPr>
          <a:lstStyle/>
          <a:p>
            <a:r>
              <a:rPr lang="en-US" sz="1000" dirty="0"/>
              <a:t>Here are just 10 diseases that medical marijuana can help with, based on the ailments people commonly use medical marijuana to treat. Sadly, either you or someone you know likely has something on this list but does not have access to the medicine they need.</a:t>
            </a:r>
            <a:endParaRPr lang="nb-NO" sz="1000" dirty="0"/>
          </a:p>
          <a:p>
            <a:r>
              <a:rPr lang="en-US" sz="1000" b="1" dirty="0"/>
              <a:t>AIDS/HIV</a:t>
            </a:r>
            <a:endParaRPr lang="nb-NO" sz="1000" dirty="0"/>
          </a:p>
          <a:p>
            <a:r>
              <a:rPr lang="en-US" sz="1000" dirty="0"/>
              <a:t>In a human study of 10 HIV-positive marijuana smokers, scientists found people who smoked marijuana ate better, slept better and experienced a better mood. Another small study of 50 people found patients that smoked cannabis saw less neuropathic pain.</a:t>
            </a:r>
            <a:endParaRPr lang="nb-NO" sz="1000" dirty="0"/>
          </a:p>
          <a:p>
            <a:r>
              <a:rPr lang="en-US" sz="1000" b="1" dirty="0"/>
              <a:t>Alzheimer’s</a:t>
            </a:r>
            <a:endParaRPr lang="nb-NO" sz="1000" dirty="0"/>
          </a:p>
          <a:p>
            <a:r>
              <a:rPr lang="en-US" sz="1000" dirty="0"/>
              <a:t>Medical marijuana and some of the plant’s chemicals have been used to help </a:t>
            </a:r>
            <a:r>
              <a:rPr lang="en-US" sz="1000" dirty="0" err="1"/>
              <a:t>Alzheimer’spatients</a:t>
            </a:r>
            <a:r>
              <a:rPr lang="en-US" sz="1000" dirty="0"/>
              <a:t> gain weight, and research found that it lessens some of the agitated behavior </a:t>
            </a:r>
            <a:r>
              <a:rPr lang="en-US" sz="1000" dirty="0" err="1"/>
              <a:t>thatpatients</a:t>
            </a:r>
            <a:r>
              <a:rPr lang="en-US" sz="1000" dirty="0"/>
              <a:t> can exhibit. In one cell study, researchers found it slowed the progress of protein deposits in the brain. Scientists think these proteins may be part of what causes Alzheimer’s, although no one knows what causes the disease.</a:t>
            </a:r>
            <a:endParaRPr lang="nb-NO" sz="1000" dirty="0"/>
          </a:p>
          <a:p>
            <a:r>
              <a:rPr lang="en-US" sz="1000" b="1" dirty="0"/>
              <a:t>Arthritis</a:t>
            </a:r>
            <a:endParaRPr lang="nb-NO" sz="1000" dirty="0"/>
          </a:p>
          <a:p>
            <a:r>
              <a:rPr lang="en-US" sz="1000" dirty="0"/>
              <a:t>A study of 58 patients using the derivatives of marijuana found they had less arthritis pain and slept better. Another review of studies concluded marijuana may help fight pain-causing inflammation.</a:t>
            </a:r>
            <a:endParaRPr lang="nb-NO" sz="1000" dirty="0"/>
          </a:p>
          <a:p>
            <a:r>
              <a:rPr lang="en-US" sz="1000" b="1" dirty="0"/>
              <a:t>Asthma</a:t>
            </a:r>
            <a:endParaRPr lang="nb-NO" sz="1000" dirty="0"/>
          </a:p>
          <a:p>
            <a:r>
              <a:rPr lang="en-US" sz="1000" dirty="0"/>
              <a:t>Studies are contradictory, but some early work suggests it reduced exercise-induced asthma. Other cell studies showed smoking marijuana could dilate human airways, but some patients experienced a tight feeling in their chests and throats. A study in mice found similar results.</a:t>
            </a:r>
            <a:endParaRPr lang="nb-NO" sz="1000" dirty="0"/>
          </a:p>
          <a:p>
            <a:r>
              <a:rPr lang="en-US" sz="1000" b="1" dirty="0"/>
              <a:t>Cancer</a:t>
            </a:r>
            <a:endParaRPr lang="nb-NO" sz="1000" dirty="0"/>
          </a:p>
          <a:p>
            <a:r>
              <a:rPr lang="en-US" sz="1000" dirty="0"/>
              <a:t>Animal studies have shown some marijuana extracts may kill certain cancer cells. Other cell studies show it may stop cancer growth, and with mice, THC, the psychoactive ingredient in marijuana, improved the impact of radiation on cancer cells. Marijuana can also prevent the nausea that often accompanies chemotherapy treatment used to treat cancer.</a:t>
            </a:r>
            <a:endParaRPr lang="nb-NO" sz="1000" dirty="0"/>
          </a:p>
          <a:p>
            <a:r>
              <a:rPr lang="en-US" sz="1000" b="1" dirty="0"/>
              <a:t>Chronic pain</a:t>
            </a:r>
            <a:endParaRPr lang="nb-NO" sz="1000" dirty="0"/>
          </a:p>
          <a:p>
            <a:r>
              <a:rPr lang="en-US" sz="1000" dirty="0"/>
              <a:t>Some animal and small human studies show that cannabinoids can have a ”substantial analgesic effect.” People widely used them for pain relief in the 1800s. Some medicines based on cannabis such as </a:t>
            </a:r>
            <a:r>
              <a:rPr lang="en-US" sz="1000" dirty="0" err="1"/>
              <a:t>Sativex</a:t>
            </a:r>
            <a:r>
              <a:rPr lang="en-US" sz="1000" dirty="0"/>
              <a:t> are being tested on multiple sclerosis patients and used to treat cancer pain. The drug has been approved in Canada and in some European countries. In another trial involving 56 human patients, scientists saw a 30% reduction in pain in those who smoked marijuana.</a:t>
            </a:r>
            <a:endParaRPr lang="nb-NO" sz="1000" dirty="0"/>
          </a:p>
          <a:p>
            <a:r>
              <a:rPr lang="en-US" sz="1000" b="1" dirty="0" err="1"/>
              <a:t>Crohn’s</a:t>
            </a:r>
            <a:r>
              <a:rPr lang="en-US" sz="1000" b="1" dirty="0"/>
              <a:t> </a:t>
            </a:r>
            <a:r>
              <a:rPr lang="en-US" sz="1000" b="1" dirty="0" smtClean="0"/>
              <a:t>disease</a:t>
            </a:r>
            <a:r>
              <a:rPr lang="en-US" sz="1000" b="1" dirty="0" smtClean="0">
                <a:hlinkClick r:id="rId2" action="ppaction://hlinkfile"/>
              </a:rPr>
              <a:t>..\..\..\</a:t>
            </a:r>
            <a:r>
              <a:rPr lang="en-US" sz="1000" b="1" dirty="0" err="1" smtClean="0">
                <a:hlinkClick r:id="rId2" action="ppaction://hlinkfile"/>
              </a:rPr>
              <a:t>Nytt</a:t>
            </a:r>
            <a:r>
              <a:rPr lang="en-US" sz="1000" b="1" dirty="0" smtClean="0">
                <a:hlinkClick r:id="rId2" action="ppaction://hlinkfile"/>
              </a:rPr>
              <a:t> </a:t>
            </a:r>
            <a:r>
              <a:rPr lang="en-US" sz="1000" b="1" dirty="0" err="1" smtClean="0">
                <a:hlinkClick r:id="rId2" action="ppaction://hlinkfile"/>
              </a:rPr>
              <a:t>etter</a:t>
            </a:r>
            <a:r>
              <a:rPr lang="en-US" sz="1000" b="1" dirty="0" smtClean="0">
                <a:hlinkClick r:id="rId2" action="ppaction://hlinkfile"/>
              </a:rPr>
              <a:t> 1.9.14\Here are just 10 diseases that medical marijuana can help with.docx</a:t>
            </a:r>
            <a:endParaRPr lang="nb-NO" sz="1000" dirty="0"/>
          </a:p>
          <a:p>
            <a:r>
              <a:rPr lang="en-US" sz="1000" dirty="0"/>
              <a:t>In a small pilot study of 13 patients watched over three months, researchers found inhaled cannabis did improve life for people suffering from ulcerative colitis and </a:t>
            </a:r>
            <a:r>
              <a:rPr lang="en-US" sz="1000" dirty="0" err="1"/>
              <a:t>Crohn’s</a:t>
            </a:r>
            <a:r>
              <a:rPr lang="en-US" sz="1000" dirty="0"/>
              <a:t> disease. It helped ease people’s pain, limited the frequency of diarrhea and helped with weight gain.</a:t>
            </a:r>
            <a:endParaRPr lang="nb-NO" sz="1000" dirty="0"/>
          </a:p>
          <a:p>
            <a:r>
              <a:rPr lang="en-US" sz="1000" b="1" dirty="0"/>
              <a:t>Epilepsy</a:t>
            </a:r>
            <a:endParaRPr lang="nb-NO" sz="1000" dirty="0"/>
          </a:p>
          <a:p>
            <a:r>
              <a:rPr lang="en-US" sz="1000" dirty="0"/>
              <a:t>Medical marijuana extract in early trials at the NYU </a:t>
            </a:r>
            <a:r>
              <a:rPr lang="en-US" sz="1000" dirty="0" err="1"/>
              <a:t>Langone</a:t>
            </a:r>
            <a:r>
              <a:rPr lang="en-US" sz="1000" dirty="0"/>
              <a:t> Medical Center showed a 50% reduction in the frequency of certain seizures in children and adults in a study of 213 patients recently.</a:t>
            </a:r>
            <a:endParaRPr lang="nb-NO" sz="1000" dirty="0"/>
          </a:p>
          <a:p>
            <a:r>
              <a:rPr lang="en-US" sz="1000" b="1" dirty="0"/>
              <a:t>Glaucoma</a:t>
            </a:r>
            <a:endParaRPr lang="nb-NO" sz="1000" dirty="0"/>
          </a:p>
          <a:p>
            <a:r>
              <a:rPr lang="en-US" sz="1000" dirty="0"/>
              <a:t>Glaucoma is one of the leading causes of blindness. Scientists have looked at THC’s impact on this disease on the optic nerve and found it can lower eye pressure, but it may also lower blood pressure, which could harm the optic nerve due to a reduced blood supply. THC can also help preserve the nerves, a small study found.</a:t>
            </a:r>
            <a:endParaRPr lang="nb-NO" sz="1000" dirty="0"/>
          </a:p>
          <a:p>
            <a:r>
              <a:rPr lang="en-US" sz="1000" b="1" dirty="0"/>
              <a:t>Multiple sclerosis</a:t>
            </a:r>
            <a:endParaRPr lang="nb-NO" sz="1000" dirty="0"/>
          </a:p>
          <a:p>
            <a:r>
              <a:rPr lang="en-US" sz="1000" dirty="0"/>
              <a:t>Using marijuana or some of the chemicals in the plant may help prevent muscle spasms, pain, tremors and stiffness, according to early-stage, mostly observational studies involving animals, lab tests and a small number of human patients. The downside — it may impair memory, according to a small study involving 20 patients.</a:t>
            </a:r>
            <a:endParaRPr lang="nb-NO" sz="1000" dirty="0"/>
          </a:p>
          <a:p>
            <a:r>
              <a:rPr lang="en-US" sz="1000" dirty="0"/>
              <a:t> </a:t>
            </a:r>
            <a:endParaRPr lang="nb-NO" sz="1000" dirty="0"/>
          </a:p>
        </p:txBody>
      </p:sp>
    </p:spTree>
    <p:extLst>
      <p:ext uri="{BB962C8B-B14F-4D97-AF65-F5344CB8AC3E}">
        <p14:creationId xmlns:p14="http://schemas.microsoft.com/office/powerpoint/2010/main" val="41249513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Plassholder for lysbilde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FF408AD-9953-4F59-9DB0-0DF2090EF3A6}" type="slidenum">
              <a:rPr lang="nb-NO" smtClean="0"/>
              <a:pPr eaLnBrk="1" hangingPunct="1"/>
              <a:t>70</a:t>
            </a:fld>
            <a:endParaRPr lang="nb-NO" smtClean="0"/>
          </a:p>
        </p:txBody>
      </p:sp>
      <p:pic>
        <p:nvPicPr>
          <p:cNvPr id="124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0"/>
            <a:ext cx="9144000" cy="749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kstSylinder 3"/>
          <p:cNvSpPr txBox="1">
            <a:spLocks noChangeArrowheads="1"/>
          </p:cNvSpPr>
          <p:nvPr/>
        </p:nvSpPr>
        <p:spPr bwMode="auto">
          <a:xfrm>
            <a:off x="714375" y="2143125"/>
            <a:ext cx="8059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sz="4800" b="1">
                <a:solidFill>
                  <a:schemeClr val="bg1"/>
                </a:solidFill>
              </a:rPr>
              <a:t>RISTE/BANKE - METODEN</a:t>
            </a:r>
          </a:p>
          <a:p>
            <a:pPr eaLnBrk="1" hangingPunct="1"/>
            <a:endParaRPr lang="nb-NO">
              <a:solidFill>
                <a:schemeClr val="bg1"/>
              </a:solidFill>
            </a:endParaRPr>
          </a:p>
        </p:txBody>
      </p:sp>
    </p:spTree>
    <p:extLst>
      <p:ext uri="{BB962C8B-B14F-4D97-AF65-F5344CB8AC3E}">
        <p14:creationId xmlns:p14="http://schemas.microsoft.com/office/powerpoint/2010/main" val="392674214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C:\Users\oleois\Pictures\IMG_01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59707"/>
            <a:ext cx="9433048" cy="7212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8003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tel 1"/>
          <p:cNvSpPr>
            <a:spLocks noGrp="1"/>
          </p:cNvSpPr>
          <p:nvPr>
            <p:ph type="title" idx="4294967295"/>
          </p:nvPr>
        </p:nvSpPr>
        <p:spPr>
          <a:xfrm>
            <a:off x="322263" y="442913"/>
            <a:ext cx="8493125" cy="452437"/>
          </a:xfrm>
        </p:spPr>
        <p:txBody>
          <a:bodyPr>
            <a:normAutofit fontScale="90000"/>
          </a:bodyPr>
          <a:lstStyle/>
          <a:p>
            <a:r>
              <a:rPr lang="nb-NO" smtClean="0"/>
              <a:t>Eksempler på logoer på cannabis-plater</a:t>
            </a:r>
          </a:p>
        </p:txBody>
      </p:sp>
      <p:pic>
        <p:nvPicPr>
          <p:cNvPr id="1259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4195763"/>
            <a:ext cx="32004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5" y="1017588"/>
            <a:ext cx="218598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263" y="4195763"/>
            <a:ext cx="3252787"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988" y="3551238"/>
            <a:ext cx="2047875"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1017588"/>
            <a:ext cx="4179887"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2150" y="1017588"/>
            <a:ext cx="22733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263" y="2644775"/>
            <a:ext cx="243522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38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800" b="1" dirty="0" smtClean="0"/>
              <a:t>Følgende grupper av stoffer regnes som narkotika</a:t>
            </a:r>
            <a:endParaRPr lang="nb-NO" sz="2800" b="1" dirty="0"/>
          </a:p>
        </p:txBody>
      </p:sp>
      <p:sp>
        <p:nvSpPr>
          <p:cNvPr id="3" name="Plassholder for innhold 2"/>
          <p:cNvSpPr>
            <a:spLocks noGrp="1"/>
          </p:cNvSpPr>
          <p:nvPr>
            <p:ph idx="1"/>
          </p:nvPr>
        </p:nvSpPr>
        <p:spPr/>
        <p:txBody>
          <a:bodyPr>
            <a:normAutofit lnSpcReduction="10000"/>
          </a:bodyPr>
          <a:lstStyle/>
          <a:p>
            <a:pPr marL="0" indent="0">
              <a:buNone/>
            </a:pPr>
            <a:r>
              <a:rPr lang="nb-NO" sz="2400" dirty="0" smtClean="0"/>
              <a:t>1. </a:t>
            </a:r>
            <a:r>
              <a:rPr lang="nb-NO" sz="2400" b="1" dirty="0" err="1" smtClean="0">
                <a:solidFill>
                  <a:srgbClr val="FF0000"/>
                </a:solidFill>
              </a:rPr>
              <a:t>Benzoylindol</a:t>
            </a:r>
            <a:r>
              <a:rPr lang="nb-NO" sz="2400" b="1" dirty="0" smtClean="0">
                <a:solidFill>
                  <a:srgbClr val="FF0000"/>
                </a:solidFill>
              </a:rPr>
              <a:t>-gruppen (AM-694) (Syntetisk </a:t>
            </a:r>
            <a:r>
              <a:rPr lang="nb-NO" sz="2400" b="1" dirty="0" err="1" smtClean="0">
                <a:solidFill>
                  <a:srgbClr val="FF0000"/>
                </a:solidFill>
              </a:rPr>
              <a:t>cannabinoider</a:t>
            </a:r>
            <a:r>
              <a:rPr lang="nb-NO" sz="2400" b="1" dirty="0" smtClean="0">
                <a:solidFill>
                  <a:srgbClr val="FF0000"/>
                </a:solidFill>
              </a:rPr>
              <a:t>)</a:t>
            </a:r>
          </a:p>
          <a:p>
            <a:pPr marL="0" indent="0">
              <a:buNone/>
            </a:pPr>
            <a:r>
              <a:rPr lang="nb-NO" sz="2400" dirty="0" smtClean="0"/>
              <a:t>2. </a:t>
            </a:r>
            <a:r>
              <a:rPr lang="nb-NO" sz="2400" dirty="0" err="1" smtClean="0"/>
              <a:t>Katinon</a:t>
            </a:r>
            <a:r>
              <a:rPr lang="nb-NO" sz="2400" dirty="0" smtClean="0"/>
              <a:t>-gruppen (MDPV, </a:t>
            </a:r>
            <a:r>
              <a:rPr lang="nb-NO" sz="2400" dirty="0" err="1" smtClean="0"/>
              <a:t>Mefedron</a:t>
            </a:r>
            <a:r>
              <a:rPr lang="nb-NO" sz="2400" dirty="0" smtClean="0"/>
              <a:t>, </a:t>
            </a:r>
            <a:r>
              <a:rPr lang="nb-NO" sz="2400" dirty="0" err="1" smtClean="0"/>
              <a:t>Metylon</a:t>
            </a:r>
            <a:r>
              <a:rPr lang="nb-NO" sz="2400" dirty="0" smtClean="0"/>
              <a:t>, </a:t>
            </a:r>
            <a:r>
              <a:rPr lang="nb-NO" sz="2400" dirty="0" err="1" smtClean="0"/>
              <a:t>Pentedron</a:t>
            </a:r>
            <a:r>
              <a:rPr lang="nb-NO" sz="2400" dirty="0" smtClean="0"/>
              <a:t>)</a:t>
            </a:r>
          </a:p>
          <a:p>
            <a:pPr marL="0" indent="0">
              <a:buNone/>
            </a:pPr>
            <a:r>
              <a:rPr lang="nb-NO" sz="2400" dirty="0" smtClean="0"/>
              <a:t>3. </a:t>
            </a:r>
            <a:r>
              <a:rPr lang="nb-NO" sz="2400" b="1" dirty="0" err="1" smtClean="0">
                <a:solidFill>
                  <a:srgbClr val="FF0000"/>
                </a:solidFill>
              </a:rPr>
              <a:t>Sykloheksylfenol</a:t>
            </a:r>
            <a:r>
              <a:rPr lang="nb-NO" sz="2400" b="1" dirty="0" smtClean="0">
                <a:solidFill>
                  <a:srgbClr val="FF0000"/>
                </a:solidFill>
              </a:rPr>
              <a:t>-gruppen (</a:t>
            </a:r>
            <a:r>
              <a:rPr lang="nb-NO" sz="2400" b="1" dirty="0" err="1" smtClean="0">
                <a:solidFill>
                  <a:srgbClr val="FF0000"/>
                </a:solidFill>
              </a:rPr>
              <a:t>Cannabissykloheksanol</a:t>
            </a:r>
            <a:r>
              <a:rPr lang="nb-NO" sz="2400" b="1" dirty="0" smtClean="0">
                <a:solidFill>
                  <a:srgbClr val="FF0000"/>
                </a:solidFill>
              </a:rPr>
              <a:t>) (SC)</a:t>
            </a:r>
          </a:p>
          <a:p>
            <a:pPr marL="0" indent="0">
              <a:buNone/>
            </a:pPr>
            <a:r>
              <a:rPr lang="nb-NO" sz="2400" dirty="0" smtClean="0"/>
              <a:t>4. </a:t>
            </a:r>
            <a:r>
              <a:rPr lang="nb-NO" sz="2400" b="1" dirty="0" err="1" smtClean="0">
                <a:solidFill>
                  <a:srgbClr val="FF0000"/>
                </a:solidFill>
              </a:rPr>
              <a:t>Nafroylindol</a:t>
            </a:r>
            <a:r>
              <a:rPr lang="nb-NO" sz="2400" b="1" dirty="0" smtClean="0">
                <a:solidFill>
                  <a:srgbClr val="FF0000"/>
                </a:solidFill>
              </a:rPr>
              <a:t>-gruppen (MAM-2201, JWH-022)(SC)</a:t>
            </a:r>
          </a:p>
          <a:p>
            <a:pPr marL="0" indent="0">
              <a:buNone/>
            </a:pPr>
            <a:r>
              <a:rPr lang="nb-NO" sz="2400" dirty="0" smtClean="0"/>
              <a:t>5. </a:t>
            </a:r>
            <a:r>
              <a:rPr lang="nb-NO" sz="2400" b="1" dirty="0" err="1" smtClean="0">
                <a:solidFill>
                  <a:srgbClr val="FF0000"/>
                </a:solidFill>
              </a:rPr>
              <a:t>Naftoypyrrol</a:t>
            </a:r>
            <a:r>
              <a:rPr lang="nb-NO" sz="2400" b="1" dirty="0" smtClean="0">
                <a:solidFill>
                  <a:srgbClr val="FF0000"/>
                </a:solidFill>
              </a:rPr>
              <a:t>-gruppen</a:t>
            </a:r>
          </a:p>
          <a:p>
            <a:pPr marL="0" indent="0">
              <a:buNone/>
            </a:pPr>
            <a:r>
              <a:rPr lang="nb-NO" sz="2400" b="1" dirty="0" smtClean="0">
                <a:solidFill>
                  <a:srgbClr val="FF0000"/>
                </a:solidFill>
              </a:rPr>
              <a:t>6. </a:t>
            </a:r>
            <a:r>
              <a:rPr lang="nb-NO" sz="2400" b="1" dirty="0" err="1" smtClean="0">
                <a:solidFill>
                  <a:srgbClr val="FF0000"/>
                </a:solidFill>
              </a:rPr>
              <a:t>Naftylmetylinden</a:t>
            </a:r>
            <a:r>
              <a:rPr lang="nb-NO" sz="2400" b="1" dirty="0" smtClean="0">
                <a:solidFill>
                  <a:srgbClr val="FF0000"/>
                </a:solidFill>
              </a:rPr>
              <a:t>-gruppen</a:t>
            </a:r>
          </a:p>
          <a:p>
            <a:pPr marL="0" indent="0">
              <a:buNone/>
            </a:pPr>
            <a:r>
              <a:rPr lang="nb-NO" sz="2400" b="1" dirty="0" smtClean="0">
                <a:solidFill>
                  <a:srgbClr val="FF0000"/>
                </a:solidFill>
              </a:rPr>
              <a:t>7. </a:t>
            </a:r>
            <a:r>
              <a:rPr lang="nb-NO" sz="2400" b="1" dirty="0" err="1" smtClean="0">
                <a:solidFill>
                  <a:srgbClr val="FF0000"/>
                </a:solidFill>
              </a:rPr>
              <a:t>Naftylmetylindol</a:t>
            </a:r>
            <a:r>
              <a:rPr lang="nb-NO" sz="2400" b="1" dirty="0" smtClean="0">
                <a:solidFill>
                  <a:srgbClr val="FF0000"/>
                </a:solidFill>
              </a:rPr>
              <a:t>-gruppen</a:t>
            </a:r>
          </a:p>
          <a:p>
            <a:pPr marL="0" indent="0">
              <a:buNone/>
            </a:pPr>
            <a:r>
              <a:rPr lang="nb-NO" sz="2400" dirty="0" smtClean="0"/>
              <a:t>8. </a:t>
            </a:r>
            <a:r>
              <a:rPr lang="nb-NO" sz="2400" dirty="0" err="1" smtClean="0"/>
              <a:t>Fenetylamin</a:t>
            </a:r>
            <a:r>
              <a:rPr lang="nb-NO" sz="2400" dirty="0" smtClean="0"/>
              <a:t>-gruppen </a:t>
            </a:r>
          </a:p>
          <a:p>
            <a:pPr marL="0" indent="0">
              <a:buNone/>
            </a:pPr>
            <a:r>
              <a:rPr lang="nb-NO" sz="2400" dirty="0"/>
              <a:t> </a:t>
            </a:r>
            <a:r>
              <a:rPr lang="nb-NO" sz="2400" dirty="0" smtClean="0"/>
              <a:t>   (2C-B, 2C-E, 2C-I, 2C-T-2, MDEA</a:t>
            </a:r>
            <a:r>
              <a:rPr lang="nb-NO" sz="2400" dirty="0"/>
              <a:t>, MDMA, PMMA, PMA, MDBD)</a:t>
            </a:r>
            <a:endParaRPr lang="nb-NO" sz="2400" dirty="0" smtClean="0"/>
          </a:p>
          <a:p>
            <a:pPr marL="0" indent="0">
              <a:buNone/>
            </a:pPr>
            <a:r>
              <a:rPr lang="nb-NO" sz="2400" dirty="0" smtClean="0"/>
              <a:t>9. </a:t>
            </a:r>
            <a:r>
              <a:rPr lang="nb-NO" sz="2400" b="1" dirty="0" err="1" smtClean="0">
                <a:solidFill>
                  <a:srgbClr val="FF0000"/>
                </a:solidFill>
              </a:rPr>
              <a:t>Fenylacetylindol</a:t>
            </a:r>
            <a:r>
              <a:rPr lang="nb-NO" sz="2400" b="1" dirty="0" smtClean="0">
                <a:solidFill>
                  <a:srgbClr val="FF0000"/>
                </a:solidFill>
              </a:rPr>
              <a:t>-gruppen (SC)(kanskje)</a:t>
            </a:r>
          </a:p>
          <a:p>
            <a:pPr marL="0" indent="0">
              <a:buNone/>
            </a:pPr>
            <a:r>
              <a:rPr lang="nb-NO" sz="2400" dirty="0" smtClean="0"/>
              <a:t>10. </a:t>
            </a:r>
            <a:r>
              <a:rPr lang="nb-NO" sz="2400" dirty="0" err="1" smtClean="0"/>
              <a:t>Trypta</a:t>
            </a:r>
            <a:r>
              <a:rPr lang="nb-NO" sz="2400" dirty="0" err="1"/>
              <a:t>m</a:t>
            </a:r>
            <a:r>
              <a:rPr lang="nb-NO" sz="2400" dirty="0" err="1" smtClean="0"/>
              <a:t>in</a:t>
            </a:r>
            <a:r>
              <a:rPr lang="nb-NO" sz="2400" dirty="0" smtClean="0"/>
              <a:t>-gruppen (DMT, AMT, 5-MEO-MET)</a:t>
            </a:r>
          </a:p>
          <a:p>
            <a:endParaRPr lang="nb-NO" sz="2400" dirty="0"/>
          </a:p>
        </p:txBody>
      </p:sp>
    </p:spTree>
    <p:extLst>
      <p:ext uri="{BB962C8B-B14F-4D97-AF65-F5344CB8AC3E}">
        <p14:creationId xmlns:p14="http://schemas.microsoft.com/office/powerpoint/2010/main" val="216774172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uffman1"/>
          <p:cNvPicPr>
            <a:picLocks noChangeAspect="1" noChangeArrowheads="1"/>
          </p:cNvPicPr>
          <p:nvPr/>
        </p:nvPicPr>
        <p:blipFill>
          <a:blip r:embed="rId4" cstate="print"/>
          <a:srcRect/>
          <a:stretch>
            <a:fillRect/>
          </a:stretch>
        </p:blipFill>
        <p:spPr bwMode="auto">
          <a:xfrm>
            <a:off x="3352800" y="1185526"/>
            <a:ext cx="2286000" cy="2193925"/>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381000" y="4038600"/>
          <a:ext cx="2397125" cy="1423988"/>
        </p:xfrm>
        <a:graphic>
          <a:graphicData uri="http://schemas.openxmlformats.org/presentationml/2006/ole">
            <mc:AlternateContent xmlns:mc="http://schemas.openxmlformats.org/markup-compatibility/2006">
              <mc:Choice xmlns:v="urn:schemas-microsoft-com:vml" Requires="v">
                <p:oleObj spid="_x0000_s22615" name="Punktgrafikkbilde" r:id="rId5" imgW="4791744" imgH="2847619" progId="PBrush">
                  <p:embed/>
                </p:oleObj>
              </mc:Choice>
              <mc:Fallback>
                <p:oleObj name="Punktgrafikkbilde" r:id="rId5" imgW="4791744" imgH="284761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38600"/>
                        <a:ext cx="2397125" cy="142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6"/>
          <p:cNvGraphicFramePr>
            <a:graphicFrameLocks noChangeAspect="1"/>
          </p:cNvGraphicFramePr>
          <p:nvPr/>
        </p:nvGraphicFramePr>
        <p:xfrm>
          <a:off x="6553200" y="304800"/>
          <a:ext cx="1543050" cy="2028825"/>
        </p:xfrm>
        <a:graphic>
          <a:graphicData uri="http://schemas.openxmlformats.org/presentationml/2006/ole">
            <mc:AlternateContent xmlns:mc="http://schemas.openxmlformats.org/markup-compatibility/2006">
              <mc:Choice xmlns:v="urn:schemas-microsoft-com:vml" Requires="v">
                <p:oleObj spid="_x0000_s22616" name="Punktgrafikkbilde" r:id="rId7" imgW="1542857" imgH="2029108" progId="PBrush">
                  <p:embed/>
                </p:oleObj>
              </mc:Choice>
              <mc:Fallback>
                <p:oleObj name="Punktgrafikkbilde" r:id="rId7" imgW="1542857" imgH="2029108"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304800"/>
                        <a:ext cx="154305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7"/>
          <p:cNvSpPr txBox="1">
            <a:spLocks noChangeArrowheads="1"/>
          </p:cNvSpPr>
          <p:nvPr/>
        </p:nvSpPr>
        <p:spPr bwMode="auto">
          <a:xfrm>
            <a:off x="5791200" y="2362200"/>
            <a:ext cx="3352800" cy="1130300"/>
          </a:xfrm>
          <a:prstGeom prst="rect">
            <a:avLst/>
          </a:prstGeom>
          <a:noFill/>
          <a:ln w="9525">
            <a:noFill/>
            <a:miter lim="800000"/>
            <a:headEnd/>
            <a:tailEnd/>
          </a:ln>
        </p:spPr>
        <p:txBody>
          <a:bodyPr>
            <a:spAutoFit/>
          </a:bodyPr>
          <a:lstStyle/>
          <a:p>
            <a:pPr algn="ctr"/>
            <a:r>
              <a:rPr lang="nb-NO" sz="2000"/>
              <a:t>Alexandros Makriyannis</a:t>
            </a:r>
          </a:p>
          <a:p>
            <a:pPr algn="ctr"/>
            <a:r>
              <a:rPr lang="nb-NO" sz="1600"/>
              <a:t>professor i farmasi</a:t>
            </a:r>
          </a:p>
          <a:p>
            <a:pPr algn="ctr"/>
            <a:r>
              <a:rPr lang="nb-NO" sz="1600"/>
              <a:t>Northeastern University,</a:t>
            </a:r>
          </a:p>
          <a:p>
            <a:pPr algn="ctr"/>
            <a:r>
              <a:rPr lang="nb-NO" sz="1600"/>
              <a:t>Boston</a:t>
            </a:r>
          </a:p>
        </p:txBody>
      </p:sp>
      <p:sp>
        <p:nvSpPr>
          <p:cNvPr id="9" name="Text Box 8"/>
          <p:cNvSpPr txBox="1">
            <a:spLocks noChangeArrowheads="1"/>
          </p:cNvSpPr>
          <p:nvPr/>
        </p:nvSpPr>
        <p:spPr bwMode="auto">
          <a:xfrm>
            <a:off x="3048000" y="3375025"/>
            <a:ext cx="2971800" cy="1130300"/>
          </a:xfrm>
          <a:prstGeom prst="rect">
            <a:avLst/>
          </a:prstGeom>
          <a:noFill/>
          <a:ln w="9525">
            <a:noFill/>
            <a:miter lim="800000"/>
            <a:headEnd/>
            <a:tailEnd/>
          </a:ln>
        </p:spPr>
        <p:txBody>
          <a:bodyPr wrap="none">
            <a:spAutoFit/>
          </a:bodyPr>
          <a:lstStyle/>
          <a:p>
            <a:pPr algn="ctr"/>
            <a:r>
              <a:rPr lang="nb-NO" sz="2000" dirty="0"/>
              <a:t>John William </a:t>
            </a:r>
            <a:r>
              <a:rPr lang="nb-NO" sz="2000" dirty="0" err="1"/>
              <a:t>Huffman</a:t>
            </a:r>
            <a:endParaRPr lang="nb-NO" sz="2000" dirty="0"/>
          </a:p>
          <a:p>
            <a:pPr algn="ctr"/>
            <a:r>
              <a:rPr lang="nb-NO" sz="1600" dirty="0"/>
              <a:t>professor i organisk kjemi</a:t>
            </a:r>
          </a:p>
          <a:p>
            <a:pPr algn="ctr"/>
            <a:r>
              <a:rPr lang="nb-NO" sz="1600" dirty="0" err="1"/>
              <a:t>Clemson</a:t>
            </a:r>
            <a:r>
              <a:rPr lang="nb-NO" sz="1600" dirty="0"/>
              <a:t> University,</a:t>
            </a:r>
          </a:p>
          <a:p>
            <a:pPr algn="ctr"/>
            <a:r>
              <a:rPr lang="nb-NO" sz="1600" dirty="0" err="1"/>
              <a:t>Sør-Carolina</a:t>
            </a:r>
            <a:endParaRPr lang="nb-NO" sz="1600" dirty="0"/>
          </a:p>
        </p:txBody>
      </p:sp>
      <p:graphicFrame>
        <p:nvGraphicFramePr>
          <p:cNvPr id="10" name="Object 10"/>
          <p:cNvGraphicFramePr>
            <a:graphicFrameLocks noChangeAspect="1"/>
          </p:cNvGraphicFramePr>
          <p:nvPr/>
        </p:nvGraphicFramePr>
        <p:xfrm>
          <a:off x="5895975" y="4505325"/>
          <a:ext cx="1562100" cy="1133475"/>
        </p:xfrm>
        <a:graphic>
          <a:graphicData uri="http://schemas.openxmlformats.org/presentationml/2006/ole">
            <mc:AlternateContent xmlns:mc="http://schemas.openxmlformats.org/markup-compatibility/2006">
              <mc:Choice xmlns:v="urn:schemas-microsoft-com:vml" Requires="v">
                <p:oleObj spid="_x0000_s22617" name="Punktgrafikkbilde" r:id="rId9" imgW="1561905" imgH="1133633" progId="PBrush">
                  <p:embed/>
                </p:oleObj>
              </mc:Choice>
              <mc:Fallback>
                <p:oleObj name="Punktgrafikkbilde" r:id="rId9" imgW="1561905" imgH="1133633"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5975" y="4505325"/>
                        <a:ext cx="1562100"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 Box 11"/>
          <p:cNvSpPr txBox="1">
            <a:spLocks noChangeArrowheads="1"/>
          </p:cNvSpPr>
          <p:nvPr/>
        </p:nvSpPr>
        <p:spPr bwMode="auto">
          <a:xfrm>
            <a:off x="7410450" y="4587875"/>
            <a:ext cx="1581150" cy="822325"/>
          </a:xfrm>
          <a:prstGeom prst="rect">
            <a:avLst/>
          </a:prstGeom>
          <a:noFill/>
          <a:ln w="9525">
            <a:noFill/>
            <a:miter lim="800000"/>
            <a:headEnd/>
            <a:tailEnd/>
          </a:ln>
        </p:spPr>
        <p:txBody>
          <a:bodyPr wrap="none">
            <a:spAutoFit/>
          </a:bodyPr>
          <a:lstStyle/>
          <a:p>
            <a:pPr algn="ctr"/>
            <a:r>
              <a:rPr lang="nb-NO">
                <a:latin typeface="Bookman" pitchFamily="18" charset="0"/>
              </a:rPr>
              <a:t>Sterling </a:t>
            </a:r>
          </a:p>
          <a:p>
            <a:pPr algn="ctr"/>
            <a:r>
              <a:rPr lang="nb-NO">
                <a:latin typeface="Bookman" pitchFamily="18" charset="0"/>
              </a:rPr>
              <a:t>Winthrop</a:t>
            </a:r>
          </a:p>
        </p:txBody>
      </p:sp>
      <p:graphicFrame>
        <p:nvGraphicFramePr>
          <p:cNvPr id="12" name="Object 13"/>
          <p:cNvGraphicFramePr>
            <a:graphicFrameLocks noChangeAspect="1"/>
          </p:cNvGraphicFramePr>
          <p:nvPr/>
        </p:nvGraphicFramePr>
        <p:xfrm>
          <a:off x="2667000" y="5000625"/>
          <a:ext cx="3254375" cy="1476375"/>
        </p:xfrm>
        <a:graphic>
          <a:graphicData uri="http://schemas.openxmlformats.org/presentationml/2006/ole">
            <mc:AlternateContent xmlns:mc="http://schemas.openxmlformats.org/markup-compatibility/2006">
              <mc:Choice xmlns:v="urn:schemas-microsoft-com:vml" Requires="v">
                <p:oleObj spid="_x0000_s22618" name="Punktgrafikkbilde" r:id="rId11" imgW="3362794" imgH="1476190" progId="PBrush">
                  <p:embed/>
                </p:oleObj>
              </mc:Choice>
              <mc:Fallback>
                <p:oleObj name="Punktgrafikkbilde" r:id="rId11" imgW="3362794" imgH="1476190" progId="PBrush">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r="3212"/>
                      <a:stretch>
                        <a:fillRect/>
                      </a:stretch>
                    </p:blipFill>
                    <p:spPr bwMode="auto">
                      <a:xfrm>
                        <a:off x="2667000" y="5000625"/>
                        <a:ext cx="32543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5"/>
          <p:cNvGraphicFramePr>
            <a:graphicFrameLocks noChangeAspect="1"/>
          </p:cNvGraphicFramePr>
          <p:nvPr/>
        </p:nvGraphicFramePr>
        <p:xfrm>
          <a:off x="952500" y="400050"/>
          <a:ext cx="1485900" cy="1733550"/>
        </p:xfrm>
        <a:graphic>
          <a:graphicData uri="http://schemas.openxmlformats.org/presentationml/2006/ole">
            <mc:AlternateContent xmlns:mc="http://schemas.openxmlformats.org/markup-compatibility/2006">
              <mc:Choice xmlns:v="urn:schemas-microsoft-com:vml" Requires="v">
                <p:oleObj spid="_x0000_s22619" name="Punktgrafikkbilde" r:id="rId13" imgW="1486107" imgH="1733333" progId="PBrush">
                  <p:embed/>
                </p:oleObj>
              </mc:Choice>
              <mc:Fallback>
                <p:oleObj name="Punktgrafikkbilde" r:id="rId13" imgW="1486107" imgH="1733333" progId="PBrush">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500" y="400050"/>
                        <a:ext cx="148590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6"/>
          <p:cNvSpPr txBox="1">
            <a:spLocks noChangeArrowheads="1"/>
          </p:cNvSpPr>
          <p:nvPr/>
        </p:nvSpPr>
        <p:spPr bwMode="auto">
          <a:xfrm>
            <a:off x="304800" y="2146300"/>
            <a:ext cx="2992438" cy="1130300"/>
          </a:xfrm>
          <a:prstGeom prst="rect">
            <a:avLst/>
          </a:prstGeom>
          <a:noFill/>
          <a:ln w="9525">
            <a:noFill/>
            <a:miter lim="800000"/>
            <a:headEnd/>
            <a:tailEnd/>
          </a:ln>
        </p:spPr>
        <p:txBody>
          <a:bodyPr wrap="none">
            <a:spAutoFit/>
          </a:bodyPr>
          <a:lstStyle/>
          <a:p>
            <a:pPr algn="ctr"/>
            <a:r>
              <a:rPr lang="nb-NO" sz="2000" dirty="0"/>
              <a:t>Raphael </a:t>
            </a:r>
            <a:r>
              <a:rPr lang="nb-NO" sz="2000" dirty="0" err="1"/>
              <a:t>Mechoulam</a:t>
            </a:r>
            <a:endParaRPr lang="nb-NO" sz="2000" dirty="0"/>
          </a:p>
          <a:p>
            <a:pPr algn="ctr"/>
            <a:r>
              <a:rPr lang="nb-NO" sz="1600" dirty="0"/>
              <a:t>professor i medisinsk kjemi</a:t>
            </a:r>
          </a:p>
          <a:p>
            <a:pPr algn="ctr"/>
            <a:r>
              <a:rPr lang="nb-NO" sz="1600" dirty="0" err="1"/>
              <a:t>Hebrew</a:t>
            </a:r>
            <a:r>
              <a:rPr lang="nb-NO" sz="1600" dirty="0"/>
              <a:t> University,</a:t>
            </a:r>
          </a:p>
          <a:p>
            <a:pPr algn="ctr"/>
            <a:r>
              <a:rPr lang="nb-NO" sz="1600" dirty="0"/>
              <a:t>Jerusalem</a:t>
            </a:r>
          </a:p>
        </p:txBody>
      </p:sp>
      <p:sp>
        <p:nvSpPr>
          <p:cNvPr id="15" name="Text Box 17"/>
          <p:cNvSpPr txBox="1">
            <a:spLocks noChangeArrowheads="1"/>
          </p:cNvSpPr>
          <p:nvPr/>
        </p:nvSpPr>
        <p:spPr bwMode="auto">
          <a:xfrm>
            <a:off x="2837926" y="169863"/>
            <a:ext cx="3361818" cy="1015663"/>
          </a:xfrm>
          <a:prstGeom prst="rect">
            <a:avLst/>
          </a:prstGeom>
          <a:noFill/>
          <a:ln w="9525">
            <a:noFill/>
            <a:miter lim="800000"/>
            <a:headEnd/>
            <a:tailEnd/>
          </a:ln>
        </p:spPr>
        <p:txBody>
          <a:bodyPr wrap="none">
            <a:spAutoFit/>
          </a:bodyPr>
          <a:lstStyle/>
          <a:p>
            <a:pPr algn="ctr"/>
            <a:r>
              <a:rPr lang="nb-NO" sz="2000" b="1" dirty="0"/>
              <a:t>Syntetiske </a:t>
            </a:r>
            <a:r>
              <a:rPr lang="nb-NO" sz="2000" b="1" dirty="0" err="1" smtClean="0"/>
              <a:t>cannabinoider</a:t>
            </a:r>
            <a:r>
              <a:rPr lang="nb-NO" sz="2000" b="1" dirty="0" smtClean="0"/>
              <a:t> </a:t>
            </a:r>
          </a:p>
          <a:p>
            <a:pPr algn="ctr"/>
            <a:r>
              <a:rPr lang="nb-NO" sz="2000" b="1" dirty="0" smtClean="0"/>
              <a:t>har sin opprinnelse i </a:t>
            </a:r>
          </a:p>
          <a:p>
            <a:pPr algn="ctr"/>
            <a:r>
              <a:rPr lang="nb-NO" sz="2000" b="1" dirty="0" smtClean="0"/>
              <a:t>legemiddelforskningen</a:t>
            </a:r>
            <a:endParaRPr lang="nb-NO" sz="2000" b="1" dirty="0"/>
          </a:p>
        </p:txBody>
      </p:sp>
    </p:spTree>
    <p:extLst>
      <p:ext uri="{BB962C8B-B14F-4D97-AF65-F5344CB8AC3E}">
        <p14:creationId xmlns:p14="http://schemas.microsoft.com/office/powerpoint/2010/main" val="22310632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7504" y="116632"/>
            <a:ext cx="8928992" cy="6552728"/>
          </a:xfrm>
        </p:spPr>
        <p:txBody>
          <a:bodyPr>
            <a:normAutofit/>
          </a:bodyPr>
          <a:lstStyle/>
          <a:p>
            <a:pPr marL="0" indent="0">
              <a:buNone/>
            </a:pPr>
            <a:endParaRPr lang="nb-NO" sz="2000" dirty="0" smtClean="0"/>
          </a:p>
          <a:p>
            <a:pPr marL="0" indent="0">
              <a:buNone/>
            </a:pPr>
            <a:endParaRPr lang="nb-NO" sz="2000" dirty="0"/>
          </a:p>
          <a:p>
            <a:pPr marL="0" indent="0">
              <a:buNone/>
            </a:pPr>
            <a:endParaRPr lang="nb-NO" sz="2000" dirty="0"/>
          </a:p>
          <a:p>
            <a:pPr marL="0" indent="0">
              <a:buNone/>
            </a:pPr>
            <a:endParaRPr lang="nb-NO" sz="2000" dirty="0" smtClean="0"/>
          </a:p>
          <a:p>
            <a:pPr marL="0" indent="0">
              <a:buNone/>
            </a:pPr>
            <a:endParaRPr lang="nb-NO" sz="2000" b="1" u="sng" dirty="0" smtClean="0"/>
          </a:p>
          <a:p>
            <a:pPr marL="0" indent="0">
              <a:buNone/>
            </a:pPr>
            <a:r>
              <a:rPr lang="nb-NO" sz="2000" b="1" u="sng" dirty="0" err="1" smtClean="0"/>
              <a:t>Spice</a:t>
            </a:r>
            <a:endParaRPr lang="nb-NO" sz="2000" b="1" u="sng" dirty="0" smtClean="0"/>
          </a:p>
          <a:p>
            <a:pPr marL="0" indent="0">
              <a:buNone/>
            </a:pPr>
            <a:r>
              <a:rPr lang="nb-NO" sz="2000" dirty="0"/>
              <a:t>E</a:t>
            </a:r>
            <a:r>
              <a:rPr lang="nb-NO" sz="2000" dirty="0" smtClean="0"/>
              <a:t>r </a:t>
            </a:r>
            <a:r>
              <a:rPr lang="nb-NO" sz="2000" dirty="0"/>
              <a:t>tørket plantemateriale tilsatt </a:t>
            </a:r>
            <a:r>
              <a:rPr lang="nb-NO" sz="2000" dirty="0" smtClean="0"/>
              <a:t>en rekke </a:t>
            </a:r>
            <a:r>
              <a:rPr lang="nb-NO" sz="2000" dirty="0"/>
              <a:t>ulike syntetisk fremstilte</a:t>
            </a:r>
          </a:p>
          <a:p>
            <a:pPr marL="0" indent="0">
              <a:buNone/>
            </a:pPr>
            <a:r>
              <a:rPr lang="nb-NO" sz="2000" dirty="0" err="1"/>
              <a:t>cannabinoider</a:t>
            </a:r>
            <a:r>
              <a:rPr lang="nb-NO" sz="2000" dirty="0"/>
              <a:t>. Selges som </a:t>
            </a:r>
            <a:r>
              <a:rPr lang="nb-NO" sz="2000" dirty="0" err="1"/>
              <a:t>luftfrisknere</a:t>
            </a:r>
            <a:r>
              <a:rPr lang="nb-NO" sz="2000" dirty="0"/>
              <a:t>, </a:t>
            </a:r>
            <a:r>
              <a:rPr lang="nb-NO" sz="2000" dirty="0" smtClean="0"/>
              <a:t>te </a:t>
            </a:r>
            <a:r>
              <a:rPr lang="en-US" sz="2000" dirty="0" err="1" smtClean="0"/>
              <a:t>ol</a:t>
            </a:r>
            <a:r>
              <a:rPr lang="en-US" sz="2000" dirty="0"/>
              <a:t>, </a:t>
            </a:r>
            <a:r>
              <a:rPr lang="en-US" sz="2000" dirty="0" err="1"/>
              <a:t>merket</a:t>
            </a:r>
            <a:r>
              <a:rPr lang="en-US" sz="2000" dirty="0"/>
              <a:t> ”not for human consumption”.</a:t>
            </a:r>
          </a:p>
          <a:p>
            <a:pPr marL="0" indent="0">
              <a:buNone/>
            </a:pPr>
            <a:endParaRPr lang="nb-NO" sz="2000" dirty="0" smtClean="0"/>
          </a:p>
          <a:p>
            <a:pPr marL="0" indent="0">
              <a:buNone/>
            </a:pPr>
            <a:r>
              <a:rPr lang="nb-NO" sz="2000" b="1" u="sng" dirty="0" smtClean="0"/>
              <a:t>Rent virkestoff</a:t>
            </a:r>
          </a:p>
          <a:p>
            <a:pPr marL="0" indent="0">
              <a:buNone/>
            </a:pPr>
            <a:r>
              <a:rPr lang="nb-NO" sz="2000" dirty="0" smtClean="0"/>
              <a:t>Pulver </a:t>
            </a:r>
            <a:r>
              <a:rPr lang="nb-NO" sz="2000" dirty="0"/>
              <a:t>selges som «</a:t>
            </a:r>
            <a:r>
              <a:rPr lang="nb-NO" sz="2000" dirty="0" smtClean="0"/>
              <a:t>forsknings kjemikalier». Svært </a:t>
            </a:r>
            <a:r>
              <a:rPr lang="nb-NO" sz="2000" dirty="0"/>
              <a:t>ufullstendig innholdsliste </a:t>
            </a:r>
            <a:r>
              <a:rPr lang="nb-NO" sz="2000" dirty="0" smtClean="0"/>
              <a:t>på </a:t>
            </a:r>
            <a:r>
              <a:rPr lang="nb-NO" sz="2000" dirty="0" err="1" smtClean="0"/>
              <a:t>pakningen.Et</a:t>
            </a:r>
            <a:r>
              <a:rPr lang="nb-NO" sz="2000" dirty="0" smtClean="0"/>
              <a:t> </a:t>
            </a:r>
            <a:r>
              <a:rPr lang="nb-NO" sz="2000" dirty="0"/>
              <a:t>økende antall ulike </a:t>
            </a:r>
            <a:r>
              <a:rPr lang="nb-NO" sz="2000" dirty="0" err="1" smtClean="0"/>
              <a:t>Spice</a:t>
            </a:r>
            <a:r>
              <a:rPr lang="nb-NO" sz="2000" dirty="0" smtClean="0"/>
              <a:t>-blandinger selges </a:t>
            </a:r>
            <a:r>
              <a:rPr lang="nb-NO" sz="2000" dirty="0"/>
              <a:t>på internett, nå over 140 ulike </a:t>
            </a:r>
            <a:r>
              <a:rPr lang="nb-NO" sz="2000" dirty="0" smtClean="0"/>
              <a:t>typer. Opprinnelig </a:t>
            </a:r>
            <a:r>
              <a:rPr lang="nb-NO" sz="2000" dirty="0"/>
              <a:t>trodde man at det var </a:t>
            </a:r>
            <a:r>
              <a:rPr lang="nb-NO" sz="2000" dirty="0" smtClean="0"/>
              <a:t>selve urteblandingen </a:t>
            </a:r>
            <a:r>
              <a:rPr lang="nb-NO" sz="2000" dirty="0"/>
              <a:t>som gav rus, men det </a:t>
            </a:r>
            <a:r>
              <a:rPr lang="nb-NO" sz="2000" dirty="0" smtClean="0"/>
              <a:t>viste seg </a:t>
            </a:r>
            <a:r>
              <a:rPr lang="nb-NO" sz="2000" dirty="0"/>
              <a:t>at diverse tørket plantemateriale </a:t>
            </a:r>
            <a:r>
              <a:rPr lang="nb-NO" sz="2000" dirty="0" smtClean="0"/>
              <a:t>er på sprayet </a:t>
            </a:r>
            <a:r>
              <a:rPr lang="nb-NO" sz="2000" dirty="0"/>
              <a:t>syntetisk framstilte </a:t>
            </a:r>
            <a:r>
              <a:rPr lang="nb-NO" sz="2000" dirty="0" err="1" smtClean="0"/>
              <a:t>cannabinoider</a:t>
            </a:r>
            <a:r>
              <a:rPr lang="nb-NO" sz="2000" dirty="0"/>
              <a:t> </a:t>
            </a:r>
            <a:r>
              <a:rPr lang="nb-NO" sz="2000" dirty="0" smtClean="0"/>
              <a:t>oppløst </a:t>
            </a:r>
            <a:r>
              <a:rPr lang="nb-NO" sz="2000" dirty="0"/>
              <a:t>i </a:t>
            </a:r>
            <a:r>
              <a:rPr lang="nb-NO" sz="2000" dirty="0" smtClean="0"/>
              <a:t>olje eller aceton.</a:t>
            </a:r>
            <a:endParaRPr lang="nb-NO" sz="20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4201" y="0"/>
            <a:ext cx="1805186" cy="181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624"/>
            <a:ext cx="1678608" cy="1772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8120" y="44624"/>
            <a:ext cx="1376081" cy="179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1820"/>
            <a:ext cx="1365325" cy="182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5357" y="60273"/>
            <a:ext cx="140764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3005" y="60273"/>
            <a:ext cx="1510995" cy="183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a:hlinkClick r:id="rId8" action="ppaction://hlinkfile"/>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8120" y="5445224"/>
            <a:ext cx="5638800"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54366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51520" y="274638"/>
            <a:ext cx="8568952" cy="6322714"/>
          </a:xfrm>
        </p:spPr>
        <p:txBody>
          <a:bodyPr>
            <a:normAutofit fontScale="90000"/>
          </a:bodyPr>
          <a:lstStyle/>
          <a:p>
            <a:r>
              <a:rPr lang="nb-NO" dirty="0" smtClean="0"/>
              <a:t/>
            </a:r>
            <a:br>
              <a:rPr lang="nb-NO" dirty="0" smtClean="0"/>
            </a:br>
            <a:r>
              <a:rPr lang="nb-NO" dirty="0" smtClean="0"/>
              <a:t/>
            </a:r>
            <a:br>
              <a:rPr lang="nb-NO" dirty="0" smtClean="0"/>
            </a:br>
            <a:r>
              <a:rPr lang="nb-NO" dirty="0"/>
              <a:t/>
            </a:r>
            <a:br>
              <a:rPr lang="nb-NO" dirty="0"/>
            </a:br>
            <a:r>
              <a:rPr lang="nb-NO" dirty="0" smtClean="0"/>
              <a:t>Vannløselig/ikke vannløselig.</a:t>
            </a:r>
            <a:br>
              <a:rPr lang="nb-NO" dirty="0" smtClean="0"/>
            </a:br>
            <a:r>
              <a:rPr lang="nb-NO" dirty="0" smtClean="0"/>
              <a:t/>
            </a:r>
            <a:br>
              <a:rPr lang="nb-NO" dirty="0" smtClean="0"/>
            </a:br>
            <a:r>
              <a:rPr lang="nb-NO" dirty="0" smtClean="0"/>
              <a:t>Hvor gammel er du?/ved inntak</a:t>
            </a:r>
            <a:br>
              <a:rPr lang="nb-NO" dirty="0" smtClean="0"/>
            </a:br>
            <a:r>
              <a:rPr lang="nb-NO" dirty="0" smtClean="0"/>
              <a:t>Hva inntar du?/kvalitet</a:t>
            </a:r>
            <a:br>
              <a:rPr lang="nb-NO" dirty="0" smtClean="0"/>
            </a:br>
            <a:r>
              <a:rPr lang="nb-NO" dirty="0" smtClean="0"/>
              <a:t>Hvor ofte inntar du?/frekvens</a:t>
            </a:r>
            <a:br>
              <a:rPr lang="nb-NO" dirty="0" smtClean="0"/>
            </a:br>
            <a:r>
              <a:rPr lang="nb-NO" dirty="0" smtClean="0"/>
              <a:t>Hvor lenge har du brukt?/</a:t>
            </a:r>
            <a:r>
              <a:rPr lang="nb-NO" dirty="0" err="1" smtClean="0"/>
              <a:t>Starttidsp</a:t>
            </a:r>
            <a:r>
              <a:rPr lang="nb-NO" dirty="0" smtClean="0"/>
              <a:t>.</a:t>
            </a:r>
            <a:br>
              <a:rPr lang="nb-NO" dirty="0" smtClean="0"/>
            </a:br>
            <a:r>
              <a:rPr lang="nb-NO" dirty="0" smtClean="0"/>
              <a:t>Når inntar du?/arbeid/fri/helg</a:t>
            </a:r>
            <a:br>
              <a:rPr lang="nb-NO" dirty="0" smtClean="0"/>
            </a:br>
            <a:r>
              <a:rPr lang="nb-NO" sz="3100" dirty="0" smtClean="0"/>
              <a:t>(avstand mellom inntakstidspunkt og jobb)</a:t>
            </a:r>
            <a:r>
              <a:rPr lang="nb-NO" dirty="0" smtClean="0"/>
              <a:t/>
            </a:r>
            <a:br>
              <a:rPr lang="nb-NO" dirty="0" smtClean="0"/>
            </a:br>
            <a:r>
              <a:rPr lang="nb-NO" dirty="0" smtClean="0"/>
              <a:t/>
            </a:r>
            <a:br>
              <a:rPr lang="nb-NO" dirty="0" smtClean="0"/>
            </a:br>
            <a:r>
              <a:rPr lang="nb-NO" dirty="0" smtClean="0"/>
              <a:t>Tåler du det?</a:t>
            </a:r>
            <a:br>
              <a:rPr lang="nb-NO" dirty="0" smtClean="0"/>
            </a:br>
            <a:r>
              <a:rPr lang="nb-NO" dirty="0" smtClean="0"/>
              <a:t/>
            </a:r>
            <a:br>
              <a:rPr lang="nb-NO" dirty="0" smtClean="0"/>
            </a:br>
            <a:r>
              <a:rPr lang="nb-NO" dirty="0" smtClean="0"/>
              <a:t/>
            </a:r>
            <a:br>
              <a:rPr lang="nb-NO" dirty="0" smtClean="0"/>
            </a:br>
            <a:endParaRPr lang="nb-NO" dirty="0"/>
          </a:p>
        </p:txBody>
      </p:sp>
    </p:spTree>
    <p:extLst>
      <p:ext uri="{BB962C8B-B14F-4D97-AF65-F5344CB8AC3E}">
        <p14:creationId xmlns:p14="http://schemas.microsoft.com/office/powerpoint/2010/main" val="17770972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half" idx="1"/>
          </p:nvPr>
        </p:nvSpPr>
        <p:spPr>
          <a:xfrm>
            <a:off x="251520" y="260648"/>
            <a:ext cx="8712968" cy="6336704"/>
          </a:xfrm>
        </p:spPr>
        <p:txBody>
          <a:bodyPr>
            <a:normAutofit/>
          </a:bodyPr>
          <a:lstStyle/>
          <a:p>
            <a:pPr marL="0" indent="0" algn="ctr">
              <a:buNone/>
            </a:pPr>
            <a:endParaRPr lang="nb-NO" sz="5400" dirty="0" smtClean="0"/>
          </a:p>
          <a:p>
            <a:pPr marL="0" indent="0" algn="ctr">
              <a:buNone/>
            </a:pPr>
            <a:r>
              <a:rPr lang="nb-NO" sz="5400" dirty="0" smtClean="0"/>
              <a:t>En av de farligste bivirkningene av cannabis er at det kan trigge psykiske problemer. Mange får depresjoner ved bruk</a:t>
            </a:r>
            <a:endParaRPr lang="nb-NO" sz="5400" dirty="0"/>
          </a:p>
        </p:txBody>
      </p:sp>
    </p:spTree>
    <p:extLst>
      <p:ext uri="{BB962C8B-B14F-4D97-AF65-F5344CB8AC3E}">
        <p14:creationId xmlns:p14="http://schemas.microsoft.com/office/powerpoint/2010/main" val="1823883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ihåndsform 3"/>
          <p:cNvSpPr/>
          <p:nvPr/>
        </p:nvSpPr>
        <p:spPr>
          <a:xfrm>
            <a:off x="4211638" y="2652713"/>
            <a:ext cx="3714750" cy="2428875"/>
          </a:xfrm>
          <a:custGeom>
            <a:avLst/>
            <a:gdLst>
              <a:gd name="connsiteX0" fmla="*/ 0 w 3714776"/>
              <a:gd name="connsiteY0" fmla="*/ 1214446 h 2428892"/>
              <a:gd name="connsiteX1" fmla="*/ 840936 w 3714776"/>
              <a:gd name="connsiteY1" fmla="*/ 197993 h 2428892"/>
              <a:gd name="connsiteX2" fmla="*/ 1857390 w 3714776"/>
              <a:gd name="connsiteY2" fmla="*/ 2 h 2428892"/>
              <a:gd name="connsiteX3" fmla="*/ 2873845 w 3714776"/>
              <a:gd name="connsiteY3" fmla="*/ 197994 h 2428892"/>
              <a:gd name="connsiteX4" fmla="*/ 3714777 w 3714776"/>
              <a:gd name="connsiteY4" fmla="*/ 1214451 h 2428892"/>
              <a:gd name="connsiteX5" fmla="*/ 2873843 w 3714776"/>
              <a:gd name="connsiteY5" fmla="*/ 2230906 h 2428892"/>
              <a:gd name="connsiteX6" fmla="*/ 1857388 w 3714776"/>
              <a:gd name="connsiteY6" fmla="*/ 2428897 h 2428892"/>
              <a:gd name="connsiteX7" fmla="*/ 840933 w 3714776"/>
              <a:gd name="connsiteY7" fmla="*/ 2230905 h 2428892"/>
              <a:gd name="connsiteX8" fmla="*/ 1 w 3714776"/>
              <a:gd name="connsiteY8" fmla="*/ 1214449 h 2428892"/>
              <a:gd name="connsiteX9" fmla="*/ 0 w 3714776"/>
              <a:gd name="connsiteY9" fmla="*/ 1214446 h 2428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14776" h="2428892">
                <a:moveTo>
                  <a:pt x="0" y="1214446"/>
                </a:moveTo>
                <a:cubicBezTo>
                  <a:pt x="1" y="804549"/>
                  <a:pt x="316237" y="422309"/>
                  <a:pt x="840936" y="197993"/>
                </a:cubicBezTo>
                <a:cubicBezTo>
                  <a:pt x="1143122" y="68804"/>
                  <a:pt x="1496343" y="2"/>
                  <a:pt x="1857390" y="2"/>
                </a:cubicBezTo>
                <a:cubicBezTo>
                  <a:pt x="2218438" y="2"/>
                  <a:pt x="2571659" y="68805"/>
                  <a:pt x="2873845" y="197994"/>
                </a:cubicBezTo>
                <a:cubicBezTo>
                  <a:pt x="3398543" y="422311"/>
                  <a:pt x="3714778" y="804553"/>
                  <a:pt x="3714777" y="1214451"/>
                </a:cubicBezTo>
                <a:cubicBezTo>
                  <a:pt x="3714777" y="1624349"/>
                  <a:pt x="3398541" y="2006589"/>
                  <a:pt x="2873843" y="2230906"/>
                </a:cubicBezTo>
                <a:cubicBezTo>
                  <a:pt x="2571657" y="2360095"/>
                  <a:pt x="2218436" y="2428898"/>
                  <a:pt x="1857388" y="2428897"/>
                </a:cubicBezTo>
                <a:cubicBezTo>
                  <a:pt x="1496340" y="2428897"/>
                  <a:pt x="1143119" y="2360094"/>
                  <a:pt x="840933" y="2230905"/>
                </a:cubicBezTo>
                <a:cubicBezTo>
                  <a:pt x="316235" y="2006588"/>
                  <a:pt x="0" y="1624347"/>
                  <a:pt x="1" y="1214449"/>
                </a:cubicBezTo>
                <a:cubicBezTo>
                  <a:pt x="1" y="1214448"/>
                  <a:pt x="0" y="1214447"/>
                  <a:pt x="0" y="1214446"/>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b-NO" dirty="0">
                <a:solidFill>
                  <a:srgbClr val="FF0000"/>
                </a:solidFill>
              </a:rPr>
              <a:t>Misbruk</a:t>
            </a:r>
          </a:p>
        </p:txBody>
      </p:sp>
      <p:sp>
        <p:nvSpPr>
          <p:cNvPr id="3" name="Ellipse 2"/>
          <p:cNvSpPr/>
          <p:nvPr/>
        </p:nvSpPr>
        <p:spPr>
          <a:xfrm>
            <a:off x="1258888" y="2667000"/>
            <a:ext cx="3714750" cy="24288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b-NO" dirty="0">
                <a:solidFill>
                  <a:srgbClr val="FF0000"/>
                </a:solidFill>
              </a:rPr>
              <a:t>Avhengighet</a:t>
            </a:r>
          </a:p>
        </p:txBody>
      </p:sp>
      <p:sp>
        <p:nvSpPr>
          <p:cNvPr id="26628" name="Tittel 1"/>
          <p:cNvSpPr>
            <a:spLocks noGrp="1"/>
          </p:cNvSpPr>
          <p:nvPr>
            <p:ph type="title"/>
          </p:nvPr>
        </p:nvSpPr>
        <p:spPr>
          <a:xfrm>
            <a:off x="1258888" y="260350"/>
            <a:ext cx="8305800" cy="1143000"/>
          </a:xfrm>
        </p:spPr>
        <p:txBody>
          <a:bodyPr/>
          <a:lstStyle/>
          <a:p>
            <a:pPr algn="l" eaLnBrk="1" hangingPunct="1"/>
            <a:r>
              <a:rPr lang="nb-NO" smtClean="0"/>
              <a:t>Ruslidelse</a:t>
            </a:r>
          </a:p>
        </p:txBody>
      </p:sp>
      <p:sp>
        <p:nvSpPr>
          <p:cNvPr id="26629" name="Plassholder for lysbildenumm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D61896C-1393-4855-AFB1-8DAE0D508CF7}" type="slidenum">
              <a:rPr lang="nb-NO" smtClean="0"/>
              <a:pPr eaLnBrk="1" hangingPunct="1"/>
              <a:t>78</a:t>
            </a:fld>
            <a:endParaRPr lang="nb-NO" smtClean="0"/>
          </a:p>
        </p:txBody>
      </p:sp>
      <p:sp>
        <p:nvSpPr>
          <p:cNvPr id="9" name="Ellipse 8"/>
          <p:cNvSpPr/>
          <p:nvPr/>
        </p:nvSpPr>
        <p:spPr>
          <a:xfrm>
            <a:off x="806450" y="1557338"/>
            <a:ext cx="7705725" cy="48958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b-NO" dirty="0"/>
          </a:p>
        </p:txBody>
      </p:sp>
      <p:sp>
        <p:nvSpPr>
          <p:cNvPr id="26631" name="TekstSylinder 9"/>
          <p:cNvSpPr txBox="1">
            <a:spLocks noChangeArrowheads="1"/>
          </p:cNvSpPr>
          <p:nvPr/>
        </p:nvSpPr>
        <p:spPr bwMode="auto">
          <a:xfrm>
            <a:off x="3327400" y="5300663"/>
            <a:ext cx="2665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nb-NO">
                <a:latin typeface="Calibri" pitchFamily="34" charset="0"/>
                <a:cs typeface="Arial" pitchFamily="34" charset="0"/>
              </a:rPr>
              <a:t>Problematisk forhold</a:t>
            </a:r>
          </a:p>
        </p:txBody>
      </p:sp>
    </p:spTree>
    <p:extLst>
      <p:ext uri="{BB962C8B-B14F-4D97-AF65-F5344CB8AC3E}">
        <p14:creationId xmlns:p14="http://schemas.microsoft.com/office/powerpoint/2010/main" val="13782365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01216" y="116632"/>
            <a:ext cx="8229600" cy="1143000"/>
          </a:xfrm>
        </p:spPr>
        <p:txBody>
          <a:bodyPr>
            <a:normAutofit fontScale="90000"/>
          </a:bodyPr>
          <a:lstStyle/>
          <a:p>
            <a:r>
              <a:rPr lang="nb-NO" sz="5400" b="1" dirty="0" smtClean="0">
                <a:solidFill>
                  <a:srgbClr val="FF0000"/>
                </a:solidFill>
              </a:rPr>
              <a:t>Bakgrunn for Narkotikalovgivningen</a:t>
            </a:r>
            <a:endParaRPr lang="nb-NO" dirty="0" smtClean="0">
              <a:solidFill>
                <a:srgbClr val="FF0000"/>
              </a:solidFill>
            </a:endParaRPr>
          </a:p>
        </p:txBody>
      </p:sp>
      <p:sp>
        <p:nvSpPr>
          <p:cNvPr id="25603" name="Rectangle 3"/>
          <p:cNvSpPr>
            <a:spLocks noGrp="1" noChangeArrowheads="1"/>
          </p:cNvSpPr>
          <p:nvPr>
            <p:ph type="body" idx="1"/>
          </p:nvPr>
        </p:nvSpPr>
        <p:spPr>
          <a:xfrm>
            <a:off x="251520" y="1484784"/>
            <a:ext cx="8511480" cy="4916016"/>
          </a:xfrm>
        </p:spPr>
        <p:txBody>
          <a:bodyPr>
            <a:normAutofit lnSpcReduction="10000"/>
          </a:bodyPr>
          <a:lstStyle/>
          <a:p>
            <a:endParaRPr lang="nb-NO" sz="4000" b="1" dirty="0" smtClean="0"/>
          </a:p>
          <a:p>
            <a:r>
              <a:rPr lang="nb-NO" sz="4000" b="1" dirty="0" smtClean="0"/>
              <a:t>1961 Narkotikakonvensjonen</a:t>
            </a:r>
          </a:p>
          <a:p>
            <a:pPr>
              <a:buFontTx/>
              <a:buNone/>
            </a:pPr>
            <a:r>
              <a:rPr lang="nb-NO" sz="2000" b="1" dirty="0" smtClean="0"/>
              <a:t>       Plantevekster og stoffer utvunnet fra disse. </a:t>
            </a:r>
          </a:p>
          <a:p>
            <a:pPr>
              <a:buFontTx/>
              <a:buNone/>
            </a:pPr>
            <a:r>
              <a:rPr lang="nb-NO" sz="2000" b="1" dirty="0"/>
              <a:t>	</a:t>
            </a:r>
            <a:r>
              <a:rPr lang="nb-NO" sz="2000" b="1" dirty="0" smtClean="0"/>
              <a:t>(Cannabis, Koka-busken,   Opiumsvalmuen)</a:t>
            </a:r>
            <a:endParaRPr lang="nb-NO" sz="4000" b="1" dirty="0" smtClean="0"/>
          </a:p>
          <a:p>
            <a:r>
              <a:rPr lang="nb-NO" sz="4000" b="1" dirty="0" smtClean="0"/>
              <a:t>1971 Psykotropkonvensjonen</a:t>
            </a:r>
          </a:p>
          <a:p>
            <a:pPr>
              <a:buFontTx/>
              <a:buNone/>
            </a:pPr>
            <a:r>
              <a:rPr lang="nb-NO" sz="2000" b="1" dirty="0" smtClean="0"/>
              <a:t>      Syntetiske stoffer fra legemiddelindustrien og en rekke hallusinogene stoffer.</a:t>
            </a:r>
            <a:endParaRPr lang="nb-NO" sz="4000" b="1" dirty="0" smtClean="0"/>
          </a:p>
          <a:p>
            <a:r>
              <a:rPr lang="nb-NO" sz="4000" b="1" dirty="0" smtClean="0"/>
              <a:t>1988 FN-konvensjonen</a:t>
            </a:r>
          </a:p>
          <a:p>
            <a:pPr>
              <a:buFontTx/>
              <a:buNone/>
            </a:pPr>
            <a:r>
              <a:rPr lang="nb-NO" sz="2000" b="1" dirty="0" smtClean="0"/>
              <a:t>      Internasjonal handel med narkotika og råstoffer som kan brukes i narkotikaproduksjon samt politisamarbeid.</a:t>
            </a:r>
            <a:endParaRPr lang="nb-NO" sz="3600" dirty="0" smtClean="0"/>
          </a:p>
        </p:txBody>
      </p:sp>
      <p:sp>
        <p:nvSpPr>
          <p:cNvPr id="25604" name="Picture 4"/>
          <p:cNvSpPr>
            <a:spLocks noChangeAspect="1" noChangeArrowheads="1"/>
          </p:cNvSpPr>
          <p:nvPr/>
        </p:nvSpPr>
        <p:spPr bwMode="auto">
          <a:xfrm>
            <a:off x="381000" y="3733800"/>
            <a:ext cx="647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p>
        </p:txBody>
      </p:sp>
    </p:spTree>
    <p:extLst>
      <p:ext uri="{BB962C8B-B14F-4D97-AF65-F5344CB8AC3E}">
        <p14:creationId xmlns:p14="http://schemas.microsoft.com/office/powerpoint/2010/main" val="3808836761"/>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2800" b="0" i="0" u="none" strike="noStrike" cap="none" normalizeH="0" baseline="0" smtClean="0">
                <a:ln>
                  <a:noFill/>
                </a:ln>
                <a:solidFill>
                  <a:srgbClr val="FFFFFF"/>
                </a:solidFill>
                <a:effectLst/>
                <a:latin typeface="Georgia" pitchFamily="18" charset="0"/>
                <a:cs typeface="Arial" pitchFamily="34" charset="0"/>
              </a:rPr>
              <a:t>Apple And Google Just Approved The Global Rollout For High There, Tinder For Marijuana Fans</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1" i="0" u="sng" strike="noStrike" cap="none" normalizeH="0" baseline="0" smtClean="0">
                <a:ln>
                  <a:noFill/>
                </a:ln>
                <a:solidFill>
                  <a:srgbClr val="0F2D5F"/>
                </a:solidFill>
                <a:effectLst/>
                <a:latin typeface="Georgia" pitchFamily="18" charset="0"/>
                <a:cs typeface="Arial" pitchFamily="34" charset="0"/>
                <a:hlinkClick r:id="rId2"/>
              </a:rPr>
              <a:t>Comment Now</a:t>
            </a:r>
            <a:r>
              <a:rPr kumimoji="0" lang="nb-NO" altLang="nb-NO" sz="1000" b="0" i="0" u="none" strike="noStrike" cap="none" normalizeH="0" baseline="0" smtClean="0">
                <a:ln>
                  <a:noFill/>
                </a:ln>
                <a:solidFill>
                  <a:srgbClr val="4D4D4D"/>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800" b="1" i="0" u="sng" strike="noStrike" cap="none" normalizeH="0" baseline="0" smtClean="0">
                <a:ln>
                  <a:noFill/>
                </a:ln>
                <a:solidFill>
                  <a:srgbClr val="0F2D5F"/>
                </a:solidFill>
                <a:effectLst/>
                <a:latin typeface="Georgia" pitchFamily="18" charset="0"/>
                <a:cs typeface="Arial" pitchFamily="34" charset="0"/>
              </a:rPr>
              <a:t>   </a:t>
            </a:r>
            <a:endParaRPr kumimoji="0" lang="nb-NO" altLang="nb-NO" sz="10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700" b="0" i="0" u="none" strike="noStrike" cap="none" normalizeH="0" baseline="0" smtClean="0">
                <a:ln>
                  <a:noFill/>
                </a:ln>
                <a:solidFill>
                  <a:srgbClr val="666666"/>
                </a:solidFill>
                <a:effectLst/>
                <a:latin typeface="Arial" pitchFamily="34" charset="0"/>
                <a:cs typeface="Arial" pitchFamily="34" charset="0"/>
              </a:rPr>
              <a:t>  </a:t>
            </a:r>
            <a:r>
              <a:rPr kumimoji="0" lang="nb-NO" altLang="nb-NO" sz="65400" b="0" i="0" u="none" strike="noStrike" cap="none" normalizeH="0" baseline="0" smtClean="0">
                <a:ln>
                  <a:noFill/>
                </a:ln>
                <a:solidFill>
                  <a:srgbClr val="666666"/>
                </a:solidFill>
                <a:effectLst/>
                <a:latin typeface="Arial" pitchFamily="34" charset="0"/>
                <a:cs typeface="Arial" pitchFamily="34" charset="0"/>
              </a:rPr>
              <a:t> </a:t>
            </a:r>
            <a:r>
              <a:rPr kumimoji="0" lang="nb-NO" altLang="nb-NO" sz="700" b="0" i="0" u="none" strike="noStrike" cap="none" normalizeH="0" baseline="0" smtClean="0">
                <a:ln>
                  <a:noFill/>
                </a:ln>
                <a:solidFill>
                  <a:srgbClr val="666666"/>
                </a:solidFill>
                <a:effectLst/>
                <a:latin typeface="Arial" pitchFamily="34" charset="0"/>
                <a:cs typeface="Arial" pitchFamily="34" charset="0"/>
              </a:rPr>
              <a:t>                                                                                                                                                                                                                                                                                                                                                                                                                                                                                                                                                                                                                                                                                                                                                      </a:t>
            </a:r>
            <a:r>
              <a:rPr kumimoji="0" lang="nb-NO" altLang="nb-NO" sz="1000" b="0" i="0" u="none" strike="noStrike" cap="none" normalizeH="0" baseline="0" smtClean="0">
                <a:ln>
                  <a:noFill/>
                </a:ln>
                <a:solidFill>
                  <a:srgbClr val="4D4D4D"/>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700" b="0" i="0" u="none" strike="noStrike" cap="none" normalizeH="0" baseline="0" smtClean="0">
              <a:ln>
                <a:noFill/>
              </a:ln>
              <a:solidFill>
                <a:srgbClr val="666666"/>
              </a:solidFill>
              <a:effectLst/>
              <a:latin typeface="Arial" pitchFamily="34" charset="0"/>
              <a:cs typeface="Arial" pitchFamily="34" charset="0"/>
            </a:endParaRPr>
          </a:p>
        </p:txBody>
      </p:sp>
      <p:sp>
        <p:nvSpPr>
          <p:cNvPr id="3"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b-NO" altLang="nb-NO" sz="900" b="0" i="0" u="none" strike="noStrike" cap="none" normalizeH="0" baseline="0" smtClean="0">
                <a:ln>
                  <a:noFill/>
                </a:ln>
                <a:solidFill>
                  <a:srgbClr val="DDDDDD"/>
                </a:solidFill>
                <a:effectLst/>
                <a:latin typeface="Verdana" pitchFamily="34" charset="0"/>
                <a:cs typeface="Arial" pitchFamily="34" charset="0"/>
              </a:rPr>
              <a:t>It’s been called “Tinder for marijuana users,” but Todd Mitchem hopes his app will be much more. Now, the founder of what may be the first social network for cannabis fans has passed a critical early hurdle–as Apple’s and Google’s own rules about the industry evolve.</a:t>
            </a:r>
            <a:endParaRPr kumimoji="0" lang="nb-NO" altLang="nb-NO" sz="1000" b="0" i="0" u="none" strike="noStrike" cap="none" normalizeH="0" baseline="0" smtClean="0">
              <a:ln>
                <a:noFill/>
              </a:ln>
              <a:solidFill>
                <a:srgbClr val="4D4D4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b-NO" altLang="nb-NO"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nb-NO" altLang="nb-NO" sz="900" b="0" i="0" u="none" strike="noStrike" cap="none" normalizeH="0" baseline="0" smtClean="0">
              <a:ln>
                <a:noFill/>
              </a:ln>
              <a:solidFill>
                <a:srgbClr val="DDDDDD"/>
              </a:solidFill>
              <a:effectLst/>
              <a:latin typeface="Verdana" pitchFamily="34" charset="0"/>
              <a:cs typeface="Arial"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nb-NO" altLang="nb-NO" sz="900" b="0" i="0" u="none" strike="noStrike" cap="none" normalizeH="0" baseline="0" smtClean="0">
                <a:ln>
                  <a:noFill/>
                </a:ln>
                <a:solidFill>
                  <a:srgbClr val="DDDDDD"/>
                </a:solidFill>
                <a:effectLst/>
                <a:latin typeface="Verdana" pitchFamily="34" charset="0"/>
                <a:cs typeface="Arial" pitchFamily="34" charset="0"/>
              </a:rPr>
              <a:t>When High There launched just two months ago promising to connect people for whom marijuana consumption is a key lifestyle trait, it had a key restriction in the </a:t>
            </a:r>
            <a:r>
              <a:rPr kumimoji="0" lang="nb-NO" altLang="nb-NO" sz="900" b="0" i="0" u="none" strike="noStrike" cap="none" normalizeH="0" baseline="0" smtClean="0">
                <a:ln>
                  <a:noFill/>
                </a:ln>
                <a:solidFill>
                  <a:srgbClr val="DDDDDD"/>
                </a:solidFill>
                <a:effectLst/>
                <a:latin typeface="Verdana" pitchFamily="34" charset="0"/>
                <a:cs typeface="Arial" pitchFamily="34" charset="0"/>
                <a:hlinkClick r:id="rId3"/>
              </a:rPr>
              <a:t>App Store</a:t>
            </a:r>
            <a:r>
              <a:rPr kumimoji="0" lang="nb-NO" altLang="nb-NO" sz="900" b="0" i="0" u="none" strike="noStrike" cap="none" normalizeH="0" baseline="0" smtClean="0">
                <a:ln>
                  <a:noFill/>
                </a:ln>
                <a:solidFill>
                  <a:srgbClr val="DDDDDD"/>
                </a:solidFill>
                <a:effectLst/>
                <a:latin typeface="Verdana" pitchFamily="34" charset="0"/>
                <a:cs typeface="Arial" pitchFamily="34" charset="0"/>
              </a:rPr>
              <a:t> and in Android’s </a:t>
            </a:r>
            <a:r>
              <a:rPr kumimoji="0" lang="nb-NO" altLang="nb-NO" sz="900" b="0" i="0" u="none" strike="noStrike" cap="none" normalizeH="0" baseline="0" smtClean="0">
                <a:ln>
                  <a:noFill/>
                </a:ln>
                <a:solidFill>
                  <a:srgbClr val="DDDDDD"/>
                </a:solidFill>
                <a:effectLst/>
                <a:latin typeface="Verdana" pitchFamily="34" charset="0"/>
                <a:cs typeface="Arial" pitchFamily="34" charset="0"/>
                <a:hlinkClick r:id="rId4"/>
              </a:rPr>
              <a:t>Google Play</a:t>
            </a:r>
            <a:r>
              <a:rPr kumimoji="0" lang="nb-NO" altLang="nb-NO" sz="900" b="0" i="0" u="none" strike="noStrike" cap="none" normalizeH="0" baseline="0" smtClean="0">
                <a:ln>
                  <a:noFill/>
                </a:ln>
                <a:solidFill>
                  <a:srgbClr val="DDDDDD"/>
                </a:solidFill>
                <a:effectLst/>
                <a:latin typeface="Verdana" pitchFamily="34" charset="0"/>
                <a:cs typeface="Arial" pitchFamily="34" charset="0"/>
              </a:rPr>
              <a:t>: the app could only be downloaded by users in states in which the cannabis industry had been made legal. Anywhere else or internationally, and High There’s geo-fencing would lock a user out.</a:t>
            </a:r>
            <a:endParaRPr kumimoji="0" lang="nb-NO" altLang="nb-NO" sz="1800" b="0" i="0" u="none" strike="noStrike" cap="none" normalizeH="0" baseline="0" smtClean="0">
              <a:ln>
                <a:noFill/>
              </a:ln>
              <a:solidFill>
                <a:schemeClr val="tx1"/>
              </a:solidFill>
              <a:effectLst/>
              <a:latin typeface="Arial" pitchFamily="34" charset="0"/>
              <a:cs typeface="Arial" pitchFamily="34" charset="0"/>
            </a:endParaRPr>
          </a:p>
        </p:txBody>
      </p:sp>
      <p:pic>
        <p:nvPicPr>
          <p:cNvPr id="23555" name="Picture 3" descr="http://blogs-images.forbes.com/alexkonrad/files/2015/04/300HighThereWorld-page-001-e1429038917121-1940x1091.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261" y="-369332"/>
            <a:ext cx="9686521" cy="7227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68281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MEDISINSK MARIHUANA</a:t>
            </a:r>
            <a:endParaRPr lang="nb-NO" dirty="0"/>
          </a:p>
        </p:txBody>
      </p:sp>
      <p:sp>
        <p:nvSpPr>
          <p:cNvPr id="3" name="Plassholder for innhold 2"/>
          <p:cNvSpPr>
            <a:spLocks noGrp="1"/>
          </p:cNvSpPr>
          <p:nvPr>
            <p:ph idx="1"/>
          </p:nvPr>
        </p:nvSpPr>
        <p:spPr/>
        <p:txBody>
          <a:bodyPr>
            <a:normAutofit fontScale="92500"/>
          </a:bodyPr>
          <a:lstStyle/>
          <a:p>
            <a:pPr marL="0" indent="0" algn="ctr">
              <a:buNone/>
            </a:pPr>
            <a:r>
              <a:rPr lang="nb-NO" sz="2400" dirty="0" smtClean="0"/>
              <a:t>MEDISINSK MARIHUANA ER IKKE REGISTRERT SOM ET LEGEMIDDEL  I NOE LAND, MEN BRUKES I MEDISINSKE SAMMENHENGER.</a:t>
            </a:r>
          </a:p>
          <a:p>
            <a:pPr marL="0" indent="0" algn="ctr">
              <a:buNone/>
            </a:pPr>
            <a:r>
              <a:rPr lang="nb-NO" sz="1600" dirty="0" smtClean="0"/>
              <a:t>Bevisene for at cannabis har bra medisinsk effekt er svært svake</a:t>
            </a:r>
            <a:endParaRPr lang="nb-NO" sz="1700" dirty="0" smtClean="0"/>
          </a:p>
          <a:p>
            <a:pPr marL="0" indent="0">
              <a:buNone/>
            </a:pPr>
            <a:endParaRPr lang="nb-NO" sz="2400" dirty="0"/>
          </a:p>
          <a:p>
            <a:pPr marL="0" indent="0" algn="ctr">
              <a:buNone/>
            </a:pPr>
            <a:r>
              <a:rPr lang="nb-NO" sz="2400" b="1" u="sng" dirty="0" smtClean="0">
                <a:solidFill>
                  <a:srgbClr val="FF0000"/>
                </a:solidFill>
              </a:rPr>
              <a:t>Eksempel:</a:t>
            </a:r>
          </a:p>
          <a:p>
            <a:pPr marL="0" indent="0" algn="ctr">
              <a:buNone/>
            </a:pPr>
            <a:r>
              <a:rPr lang="nb-NO" sz="2400" dirty="0" smtClean="0"/>
              <a:t>24 delstater i USA har ved folkeavstemning vedtatt at cannabis skal være medisin. </a:t>
            </a:r>
            <a:r>
              <a:rPr lang="nb-NO" sz="1200" dirty="0" smtClean="0"/>
              <a:t> (FØDERALE MYNDIGHETER SIER NEI)</a:t>
            </a:r>
            <a:endParaRPr lang="nb-NO" sz="2400" dirty="0" smtClean="0"/>
          </a:p>
          <a:p>
            <a:pPr marL="0" indent="0" algn="ctr">
              <a:buNone/>
            </a:pPr>
            <a:endParaRPr lang="nb-NO" sz="2400" dirty="0"/>
          </a:p>
          <a:p>
            <a:pPr marL="0" indent="0" algn="ctr">
              <a:buNone/>
            </a:pPr>
            <a:r>
              <a:rPr lang="nb-NO" sz="2400" b="1" dirty="0" smtClean="0"/>
              <a:t>Befolkningen velger medisinen marihuana. </a:t>
            </a:r>
          </a:p>
          <a:p>
            <a:pPr marL="0" indent="0" algn="ctr">
              <a:buNone/>
            </a:pPr>
            <a:endParaRPr lang="nb-NO" sz="2400" b="1" dirty="0" smtClean="0"/>
          </a:p>
          <a:p>
            <a:pPr marL="0" indent="0" algn="ctr">
              <a:buNone/>
            </a:pPr>
            <a:r>
              <a:rPr lang="nb-NO" sz="2400" b="1" dirty="0" smtClean="0">
                <a:solidFill>
                  <a:srgbClr val="FF0000"/>
                </a:solidFill>
              </a:rPr>
              <a:t>HAR DERE EKSEMPLER PÅ NOEN ANNEN MEDISIN SOM ER BESLUTTET BRUKT  VED FOLKEAVSTEMNING?</a:t>
            </a:r>
            <a:endParaRPr lang="nb-NO" sz="2400" b="1" dirty="0">
              <a:solidFill>
                <a:srgbClr val="FF0000"/>
              </a:solidFill>
            </a:endParaRPr>
          </a:p>
        </p:txBody>
      </p:sp>
    </p:spTree>
    <p:extLst>
      <p:ext uri="{BB962C8B-B14F-4D97-AF65-F5344CB8AC3E}">
        <p14:creationId xmlns:p14="http://schemas.microsoft.com/office/powerpoint/2010/main" val="415531948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600" b="1" dirty="0" smtClean="0"/>
              <a:t>MEDISINSK - ELLER POLITISK BEGRUNNET</a:t>
            </a:r>
            <a:endParaRPr lang="nb-NO" sz="3600" b="1" dirty="0"/>
          </a:p>
        </p:txBody>
      </p:sp>
      <p:sp>
        <p:nvSpPr>
          <p:cNvPr id="3" name="Plassholder for innhold 2"/>
          <p:cNvSpPr>
            <a:spLocks noGrp="1"/>
          </p:cNvSpPr>
          <p:nvPr>
            <p:ph idx="1"/>
          </p:nvPr>
        </p:nvSpPr>
        <p:spPr/>
        <p:txBody>
          <a:bodyPr>
            <a:normAutofit/>
          </a:bodyPr>
          <a:lstStyle/>
          <a:p>
            <a:pPr marL="0" indent="0">
              <a:buNone/>
            </a:pPr>
            <a:endParaRPr lang="nb-NO" sz="2400" dirty="0" smtClean="0"/>
          </a:p>
          <a:p>
            <a:pPr marL="0" indent="0">
              <a:buNone/>
            </a:pPr>
            <a:endParaRPr lang="nb-NO" sz="2400" dirty="0"/>
          </a:p>
          <a:p>
            <a:pPr marL="0" indent="0">
              <a:buNone/>
            </a:pPr>
            <a:r>
              <a:rPr lang="nb-NO" sz="2400" dirty="0" smtClean="0"/>
              <a:t>BEFOLKNINGEN SIER JA, LEGE-ORGANISASJONENE SIER NEI</a:t>
            </a:r>
          </a:p>
        </p:txBody>
      </p:sp>
    </p:spTree>
    <p:extLst>
      <p:ext uri="{BB962C8B-B14F-4D97-AF65-F5344CB8AC3E}">
        <p14:creationId xmlns:p14="http://schemas.microsoft.com/office/powerpoint/2010/main" val="4283102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b="1" dirty="0" smtClean="0"/>
              <a:t>HVILKE SYKDOMMER</a:t>
            </a:r>
            <a:r>
              <a:rPr lang="nb-NO" dirty="0" smtClean="0"/>
              <a:t>, </a:t>
            </a:r>
            <a:r>
              <a:rPr lang="nb-NO" sz="1200" dirty="0" smtClean="0"/>
              <a:t>(USA)</a:t>
            </a:r>
            <a:endParaRPr lang="nb-NO" dirty="0"/>
          </a:p>
        </p:txBody>
      </p:sp>
      <p:sp>
        <p:nvSpPr>
          <p:cNvPr id="3" name="Plassholder for innhold 2"/>
          <p:cNvSpPr>
            <a:spLocks noGrp="1"/>
          </p:cNvSpPr>
          <p:nvPr>
            <p:ph idx="1"/>
          </p:nvPr>
        </p:nvSpPr>
        <p:spPr/>
        <p:txBody>
          <a:bodyPr/>
          <a:lstStyle/>
          <a:p>
            <a:pPr algn="ctr"/>
            <a:r>
              <a:rPr lang="nb-NO" b="1" dirty="0" smtClean="0"/>
              <a:t>GENERELT DÅRLIG</a:t>
            </a:r>
          </a:p>
          <a:p>
            <a:pPr algn="ctr"/>
            <a:r>
              <a:rPr lang="nb-NO" b="1" dirty="0" smtClean="0"/>
              <a:t>SMERTE</a:t>
            </a:r>
          </a:p>
          <a:p>
            <a:pPr algn="ctr"/>
            <a:r>
              <a:rPr lang="nb-NO" b="1" dirty="0" smtClean="0"/>
              <a:t>KRAMPE (MS)</a:t>
            </a:r>
          </a:p>
          <a:p>
            <a:pPr algn="ctr"/>
            <a:r>
              <a:rPr lang="nb-NO" b="1" dirty="0" smtClean="0"/>
              <a:t>EPILEPSI</a:t>
            </a:r>
          </a:p>
          <a:p>
            <a:pPr algn="ctr"/>
            <a:r>
              <a:rPr lang="nb-NO" b="1" dirty="0" smtClean="0"/>
              <a:t>KVALME</a:t>
            </a:r>
          </a:p>
          <a:p>
            <a:pPr algn="ctr"/>
            <a:r>
              <a:rPr lang="nb-NO" b="1" dirty="0" smtClean="0"/>
              <a:t>GRØNN STÆR</a:t>
            </a:r>
            <a:endParaRPr lang="nb-NO" b="1" dirty="0"/>
          </a:p>
        </p:txBody>
      </p:sp>
    </p:spTree>
    <p:extLst>
      <p:ext uri="{BB962C8B-B14F-4D97-AF65-F5344CB8AC3E}">
        <p14:creationId xmlns:p14="http://schemas.microsoft.com/office/powerpoint/2010/main" val="16082070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5962674"/>
          </a:xfrm>
        </p:spPr>
        <p:txBody>
          <a:bodyPr>
            <a:normAutofit/>
          </a:bodyPr>
          <a:lstStyle/>
          <a:p>
            <a:r>
              <a:rPr lang="nb-NO" b="1" dirty="0" smtClean="0"/>
              <a:t>LEGER ARBEIDER UT I FRA FAKTA KUNNSKAP</a:t>
            </a:r>
            <a:br>
              <a:rPr lang="nb-NO" b="1" dirty="0" smtClean="0"/>
            </a:br>
            <a:r>
              <a:rPr lang="nb-NO" b="1" dirty="0"/>
              <a:t/>
            </a:r>
            <a:br>
              <a:rPr lang="nb-NO" b="1" dirty="0"/>
            </a:br>
            <a:r>
              <a:rPr lang="nb-NO" b="1" dirty="0" smtClean="0"/>
              <a:t>ALLE LEGE ORGANISAJONENE ER NEGATIVE TIL MEDISINSK MARIHUANA</a:t>
            </a:r>
            <a:br>
              <a:rPr lang="nb-NO" b="1" dirty="0" smtClean="0"/>
            </a:br>
            <a:r>
              <a:rPr lang="nb-NO" b="1" dirty="0"/>
              <a:t/>
            </a:r>
            <a:br>
              <a:rPr lang="nb-NO" b="1" dirty="0"/>
            </a:br>
            <a:endParaRPr lang="nb-NO" b="1" dirty="0"/>
          </a:p>
        </p:txBody>
      </p:sp>
    </p:spTree>
    <p:extLst>
      <p:ext uri="{BB962C8B-B14F-4D97-AF65-F5344CB8AC3E}">
        <p14:creationId xmlns:p14="http://schemas.microsoft.com/office/powerpoint/2010/main" val="11458586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COLORADO - HISTORIKK</a:t>
            </a:r>
            <a:endParaRPr lang="nb-NO" dirty="0"/>
          </a:p>
        </p:txBody>
      </p:sp>
      <p:sp>
        <p:nvSpPr>
          <p:cNvPr id="3" name="Plassholder for innhold 2"/>
          <p:cNvSpPr>
            <a:spLocks noGrp="1"/>
          </p:cNvSpPr>
          <p:nvPr>
            <p:ph idx="1"/>
          </p:nvPr>
        </p:nvSpPr>
        <p:spPr/>
        <p:txBody>
          <a:bodyPr>
            <a:normAutofit lnSpcReduction="10000"/>
          </a:bodyPr>
          <a:lstStyle/>
          <a:p>
            <a:r>
              <a:rPr lang="nb-NO" sz="2000" dirty="0" smtClean="0"/>
              <a:t>LOV Å REKLAMERE FOR ( </a:t>
            </a:r>
            <a:r>
              <a:rPr lang="nb-NO" sz="1600" dirty="0" smtClean="0"/>
              <a:t>ved kjøp et </a:t>
            </a:r>
            <a:r>
              <a:rPr lang="nb-NO" sz="1600" dirty="0" err="1" smtClean="0"/>
              <a:t>skipass</a:t>
            </a:r>
            <a:r>
              <a:rPr lang="nb-NO" sz="1600" dirty="0" smtClean="0"/>
              <a:t> i </a:t>
            </a:r>
            <a:r>
              <a:rPr lang="nb-NO" sz="1600" dirty="0" err="1" smtClean="0"/>
              <a:t>Rockey</a:t>
            </a:r>
            <a:r>
              <a:rPr lang="nb-NO" sz="1600" dirty="0" smtClean="0"/>
              <a:t> </a:t>
            </a:r>
            <a:r>
              <a:rPr lang="nb-NO" sz="1600" dirty="0" err="1" smtClean="0"/>
              <a:t>Mountens</a:t>
            </a:r>
            <a:r>
              <a:rPr lang="nb-NO" sz="1600" dirty="0" smtClean="0"/>
              <a:t> får du kjøpt en joint for 1 dollar)</a:t>
            </a:r>
          </a:p>
          <a:p>
            <a:r>
              <a:rPr lang="nb-NO" sz="2000" dirty="0" smtClean="0"/>
              <a:t>21 ÅRS GRENSE FOR REKREASJONS BRUK</a:t>
            </a:r>
          </a:p>
          <a:p>
            <a:r>
              <a:rPr lang="nb-NO" sz="2000" dirty="0" smtClean="0"/>
              <a:t>INGEN ALDERSGRENSE FOR BEBOERE I STATEN COLORADO FOR MEDISINSK BRUK</a:t>
            </a:r>
          </a:p>
          <a:p>
            <a:r>
              <a:rPr lang="nb-NO" sz="2000" dirty="0" smtClean="0"/>
              <a:t>MINDRE SKATT PÅ MEDISINSK MARIHUANA DERFOR BILLIGERE</a:t>
            </a:r>
          </a:p>
          <a:p>
            <a:r>
              <a:rPr lang="nb-NO" sz="2000" dirty="0" smtClean="0"/>
              <a:t>116 287 AV 5 MILLIONER HAR (RED CARD), ADGANG TIL Å KJØPE MEDISINSK MARIHUANA (</a:t>
            </a:r>
            <a:r>
              <a:rPr lang="nb-NO" sz="1600" dirty="0" smtClean="0"/>
              <a:t>Har du red </a:t>
            </a:r>
            <a:r>
              <a:rPr lang="nb-NO" sz="1600" dirty="0" err="1" smtClean="0"/>
              <a:t>card</a:t>
            </a:r>
            <a:r>
              <a:rPr lang="nb-NO" sz="1600" dirty="0" smtClean="0"/>
              <a:t> får du kjøpt </a:t>
            </a:r>
            <a:r>
              <a:rPr lang="nb-NO" sz="1600" dirty="0" err="1" smtClean="0"/>
              <a:t>max</a:t>
            </a:r>
            <a:r>
              <a:rPr lang="nb-NO" sz="1600" dirty="0" smtClean="0"/>
              <a:t> 56 gram pr. gang, men du kan kjøpe hver dag. Resepten virker for 1 år av gangen. Mindre </a:t>
            </a:r>
            <a:r>
              <a:rPr lang="nb-NO" sz="1600" dirty="0" err="1" smtClean="0"/>
              <a:t>årige</a:t>
            </a:r>
            <a:r>
              <a:rPr lang="nb-NO" sz="1600" dirty="0" smtClean="0"/>
              <a:t> under 18 år må ha foreldrenes tillatelse. I praksis kan alle få tilgang til medisinsk marihuana lovlig.</a:t>
            </a:r>
          </a:p>
          <a:p>
            <a:r>
              <a:rPr lang="nb-NO" sz="2000" dirty="0" smtClean="0"/>
              <a:t>PERSONALET HAR INGEN OPPLÆRING/UTDANNELSE</a:t>
            </a:r>
          </a:p>
          <a:p>
            <a:r>
              <a:rPr lang="nb-NO" sz="2000" dirty="0" smtClean="0"/>
              <a:t>HALVPARTEN AV DET SOM SELGES ER SPISE/DRIKKE VAREPRODUKTER</a:t>
            </a:r>
          </a:p>
          <a:p>
            <a:r>
              <a:rPr lang="nb-NO" sz="2000" dirty="0" smtClean="0"/>
              <a:t>OVER 700 FORRETNINGER I STATEN COLORADO. 487 UTSALG FOR MEDISINSK MARIHUANA, 292 UTSALG FOR REKREASJONSBRUK (butikkene må ha lisens)</a:t>
            </a:r>
            <a:endParaRPr lang="nb-NO" sz="2000" dirty="0"/>
          </a:p>
        </p:txBody>
      </p:sp>
    </p:spTree>
    <p:extLst>
      <p:ext uri="{BB962C8B-B14F-4D97-AF65-F5344CB8AC3E}">
        <p14:creationId xmlns:p14="http://schemas.microsoft.com/office/powerpoint/2010/main" val="3307761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4000" b="1" dirty="0" smtClean="0"/>
              <a:t>HVA HAR DETTE FØRT TIL I 2014</a:t>
            </a:r>
            <a:endParaRPr lang="nb-NO" sz="4000" b="1" dirty="0"/>
          </a:p>
        </p:txBody>
      </p:sp>
      <p:sp>
        <p:nvSpPr>
          <p:cNvPr id="3" name="Plassholder for innhold 2"/>
          <p:cNvSpPr>
            <a:spLocks noGrp="1"/>
          </p:cNvSpPr>
          <p:nvPr>
            <p:ph idx="1"/>
          </p:nvPr>
        </p:nvSpPr>
        <p:spPr/>
        <p:txBody>
          <a:bodyPr>
            <a:normAutofit fontScale="92500" lnSpcReduction="20000"/>
          </a:bodyPr>
          <a:lstStyle/>
          <a:p>
            <a:r>
              <a:rPr lang="nb-NO" sz="2400" dirty="0" smtClean="0"/>
              <a:t>10 000 NYE ARBEIDSPLASSER</a:t>
            </a:r>
          </a:p>
          <a:p>
            <a:r>
              <a:rPr lang="nb-NO" sz="2400" dirty="0" smtClean="0"/>
              <a:t>BETYDELIG ØKTE SKATTEINNTEKTER</a:t>
            </a:r>
          </a:p>
          <a:p>
            <a:endParaRPr lang="nb-NO" sz="2400" dirty="0"/>
          </a:p>
          <a:p>
            <a:r>
              <a:rPr lang="nb-NO" sz="2400" dirty="0" smtClean="0"/>
              <a:t>ØKT – </a:t>
            </a:r>
            <a:r>
              <a:rPr lang="nb-NO" sz="1800" dirty="0" smtClean="0"/>
              <a:t>BESØK PÅ AKKUTTMOTTAK</a:t>
            </a:r>
          </a:p>
          <a:p>
            <a:pPr lvl="2"/>
            <a:r>
              <a:rPr lang="nb-NO" sz="1800" dirty="0" smtClean="0"/>
              <a:t>BRUK BLANT UNGDOM</a:t>
            </a:r>
          </a:p>
          <a:p>
            <a:pPr lvl="2"/>
            <a:r>
              <a:rPr lang="nb-NO" sz="1800" dirty="0" smtClean="0"/>
              <a:t>FORDOBLING AV ANTALL TRAFIKKDØD MED CANNABIS I KROPPEN</a:t>
            </a:r>
          </a:p>
          <a:p>
            <a:pPr lvl="2"/>
            <a:r>
              <a:rPr lang="nb-NO" sz="1800" dirty="0" smtClean="0"/>
              <a:t>BRANNSKADER (butan)</a:t>
            </a:r>
          </a:p>
          <a:p>
            <a:pPr lvl="2"/>
            <a:r>
              <a:rPr lang="nb-NO" sz="1800" dirty="0" smtClean="0"/>
              <a:t>FORGIFTEDE SMÅ BARN(varene skal i følge reglene selges i barnesikre pakninger. Kartongene er ofte barnesikre, men ikke varene i pakningen når denne er åpnet)</a:t>
            </a:r>
          </a:p>
          <a:p>
            <a:pPr lvl="2"/>
            <a:r>
              <a:rPr lang="nb-NO" sz="1800" dirty="0" smtClean="0"/>
              <a:t>BETYDELIG ØKNING AV THC I PRODUKTENE SOM SELGES</a:t>
            </a:r>
            <a:endParaRPr lang="nb-NO" sz="1800" dirty="0"/>
          </a:p>
          <a:p>
            <a:pPr lvl="2"/>
            <a:r>
              <a:rPr lang="nb-NO" sz="1800" dirty="0" smtClean="0"/>
              <a:t>MANGE NYE PRODUKTER INNE SPISE/DRIKKE. CANNABIS I GODIS, KAKER OG DRIKKE</a:t>
            </a:r>
          </a:p>
          <a:p>
            <a:pPr lvl="2"/>
            <a:r>
              <a:rPr lang="nb-NO" sz="1800" dirty="0" smtClean="0"/>
              <a:t>MAVEKRAMPE - OPPKAST</a:t>
            </a:r>
          </a:p>
          <a:p>
            <a:pPr lvl="2"/>
            <a:r>
              <a:rPr lang="nb-NO" sz="1800" dirty="0" smtClean="0"/>
              <a:t>ØKT KRIMINALITET</a:t>
            </a:r>
          </a:p>
          <a:p>
            <a:pPr lvl="2"/>
            <a:r>
              <a:rPr lang="nb-NO" sz="1800" dirty="0" smtClean="0"/>
              <a:t>MEGET AGGRESIV MARKEDSFØRING</a:t>
            </a:r>
            <a:endParaRPr lang="nb-NO" sz="1800" dirty="0"/>
          </a:p>
        </p:txBody>
      </p:sp>
    </p:spTree>
    <p:extLst>
      <p:ext uri="{BB962C8B-B14F-4D97-AF65-F5344CB8AC3E}">
        <p14:creationId xmlns:p14="http://schemas.microsoft.com/office/powerpoint/2010/main" val="572405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9512" y="188640"/>
            <a:ext cx="8784976" cy="6480720"/>
          </a:xfrm>
        </p:spPr>
        <p:txBody>
          <a:bodyPr/>
          <a:lstStyle/>
          <a:p>
            <a:pPr marL="0" indent="0">
              <a:buNone/>
            </a:pPr>
            <a:endParaRPr lang="nb-NO" dirty="0"/>
          </a:p>
        </p:txBody>
      </p:sp>
      <p:pic>
        <p:nvPicPr>
          <p:cNvPr id="22532" name="Picture 4" descr="C:\Users\oleois\Pictures\Kjærlighet på pinne mcannab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473" y="260648"/>
            <a:ext cx="8587311" cy="2944234"/>
          </a:xfrm>
          <a:prstGeom prst="rect">
            <a:avLst/>
          </a:prstGeom>
          <a:noFill/>
          <a:extLst>
            <a:ext uri="{909E8E84-426E-40DD-AFC4-6F175D3DCCD1}">
              <a14:hiddenFill xmlns:a14="http://schemas.microsoft.com/office/drawing/2010/main">
                <a:solidFill>
                  <a:srgbClr val="FFFFFF"/>
                </a:solidFill>
              </a14:hiddenFill>
            </a:ext>
          </a:extLst>
        </p:spPr>
      </p:pic>
      <p:pic>
        <p:nvPicPr>
          <p:cNvPr id="22533" name="Picture 5" descr="C:\Users\oleois\Pictures\kjærlighetEdible-po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330" y="3204882"/>
            <a:ext cx="4584509" cy="3438382"/>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C:\Users\oleois\Pictures\sjokoladedrikkEdible-po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315" y="3204882"/>
            <a:ext cx="4152463" cy="343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3811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9512" y="260648"/>
            <a:ext cx="8784976" cy="6480720"/>
          </a:xfrm>
        </p:spPr>
        <p:txBody>
          <a:bodyPr/>
          <a:lstStyle/>
          <a:p>
            <a:endParaRPr lang="nb-NO" dirty="0"/>
          </a:p>
        </p:txBody>
      </p:sp>
      <p:pic>
        <p:nvPicPr>
          <p:cNvPr id="22530" name="Picture 2" descr="C:\Users\oleois\Pictures\Nark. Bilder til bok\sjokoladedrikkEdible-po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634"/>
            <a:ext cx="8784976" cy="658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87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79512" y="188640"/>
            <a:ext cx="8784976" cy="6552728"/>
          </a:xfrm>
        </p:spPr>
        <p:txBody>
          <a:bodyPr/>
          <a:lstStyle/>
          <a:p>
            <a:endParaRPr lang="nb-NO" dirty="0"/>
          </a:p>
        </p:txBody>
      </p:sp>
      <p:pic>
        <p:nvPicPr>
          <p:cNvPr id="22530" name="Picture 2" descr="C:\Users\oleois\Pictures\colorado-lawsuit-claims-marijuana-edibles-caused-people-to-overdose-14212902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9978"/>
            <a:ext cx="9144000" cy="263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3047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NORMAL DOSE</a:t>
            </a:r>
            <a:endParaRPr lang="nb-NO" dirty="0"/>
          </a:p>
        </p:txBody>
      </p:sp>
      <p:sp>
        <p:nvSpPr>
          <p:cNvPr id="3" name="Plassholder for innhold 2"/>
          <p:cNvSpPr>
            <a:spLocks noGrp="1"/>
          </p:cNvSpPr>
          <p:nvPr>
            <p:ph idx="1"/>
          </p:nvPr>
        </p:nvSpPr>
        <p:spPr/>
        <p:txBody>
          <a:bodyPr>
            <a:normAutofit/>
          </a:bodyPr>
          <a:lstStyle/>
          <a:p>
            <a:pPr marL="0" indent="0">
              <a:buNone/>
            </a:pPr>
            <a:r>
              <a:rPr lang="nb-NO" sz="1800" dirty="0" smtClean="0"/>
              <a:t>Dosen er selvfølgelig avhengig av erfaring, men man regner en normaldose cannabis å være;</a:t>
            </a:r>
          </a:p>
          <a:p>
            <a:pPr marL="0" indent="0">
              <a:buNone/>
            </a:pPr>
            <a:endParaRPr lang="nb-NO" sz="1800" dirty="0" smtClean="0"/>
          </a:p>
          <a:p>
            <a:pPr marL="0" indent="0" algn="ctr">
              <a:buNone/>
            </a:pPr>
            <a:r>
              <a:rPr lang="nb-NO" sz="4400" b="1" dirty="0" smtClean="0">
                <a:solidFill>
                  <a:srgbClr val="FF0000"/>
                </a:solidFill>
              </a:rPr>
              <a:t>10 – 30 mg</a:t>
            </a:r>
          </a:p>
          <a:p>
            <a:pPr marL="0" indent="0">
              <a:buNone/>
            </a:pPr>
            <a:endParaRPr lang="nb-NO" sz="1800" dirty="0">
              <a:solidFill>
                <a:srgbClr val="FF0000"/>
              </a:solidFill>
            </a:endParaRPr>
          </a:p>
          <a:p>
            <a:pPr marL="0" indent="0">
              <a:buNone/>
            </a:pPr>
            <a:r>
              <a:rPr lang="nb-NO" sz="1800" dirty="0" smtClean="0"/>
              <a:t>Salgsvarene som kjeks/kaker eller gummibjørner inneholder i følge pakningsinformasjonen 100 mg. Vanskelig å dosere 1/10 av en kake, selv om dosen ved spising oppgis å være mer enn dosen ved røyking 1:5. Det er ingen kvalitetskontroll. Ved måling av en 100 mg vare har det vært registrert THC mg fra</a:t>
            </a:r>
          </a:p>
          <a:p>
            <a:pPr marL="0" indent="0">
              <a:buNone/>
            </a:pPr>
            <a:endParaRPr lang="nb-NO" sz="1800" dirty="0"/>
          </a:p>
          <a:p>
            <a:pPr marL="0" indent="0" algn="ctr">
              <a:buNone/>
            </a:pPr>
            <a:r>
              <a:rPr lang="nb-NO" sz="4400" b="1" dirty="0" smtClean="0">
                <a:solidFill>
                  <a:srgbClr val="FF0000"/>
                </a:solidFill>
              </a:rPr>
              <a:t>0 – 146 mg THC</a:t>
            </a:r>
            <a:endParaRPr lang="nb-NO" sz="4400" b="1" dirty="0">
              <a:solidFill>
                <a:srgbClr val="FF0000"/>
              </a:solidFill>
            </a:endParaRPr>
          </a:p>
        </p:txBody>
      </p:sp>
    </p:spTree>
    <p:extLst>
      <p:ext uri="{BB962C8B-B14F-4D97-AF65-F5344CB8AC3E}">
        <p14:creationId xmlns:p14="http://schemas.microsoft.com/office/powerpoint/2010/main" val="3779917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tel 1"/>
          <p:cNvSpPr>
            <a:spLocks noGrp="1"/>
          </p:cNvSpPr>
          <p:nvPr>
            <p:ph type="title"/>
          </p:nvPr>
        </p:nvSpPr>
        <p:spPr>
          <a:xfrm>
            <a:off x="457200" y="274638"/>
            <a:ext cx="8229600" cy="5154612"/>
          </a:xfrm>
        </p:spPr>
        <p:txBody>
          <a:bodyPr/>
          <a:lstStyle/>
          <a:p>
            <a:r>
              <a:rPr lang="nb-NO" altLang="nb-NO" sz="6000" b="1" smtClean="0"/>
              <a:t>DAGENS UNGE</a:t>
            </a:r>
            <a:r>
              <a:rPr lang="nb-NO" altLang="nb-NO" b="1" smtClean="0"/>
              <a:t/>
            </a:r>
            <a:br>
              <a:rPr lang="nb-NO" altLang="nb-NO" b="1" smtClean="0"/>
            </a:br>
            <a:r>
              <a:rPr lang="nb-NO" altLang="nb-NO" b="1" smtClean="0"/>
              <a:t/>
            </a:r>
            <a:br>
              <a:rPr lang="nb-NO" altLang="nb-NO" b="1" smtClean="0"/>
            </a:br>
            <a:r>
              <a:rPr lang="nb-NO" altLang="nb-NO" b="1" smtClean="0"/>
              <a:t>HVA VET DE OM RUSMIDLER?</a:t>
            </a:r>
            <a:br>
              <a:rPr lang="nb-NO" altLang="nb-NO" b="1" smtClean="0"/>
            </a:br>
            <a:r>
              <a:rPr lang="nb-NO" altLang="nb-NO" b="1" smtClean="0"/>
              <a:t/>
            </a:r>
            <a:br>
              <a:rPr lang="nb-NO" altLang="nb-NO" b="1" smtClean="0"/>
            </a:br>
            <a:r>
              <a:rPr lang="nb-NO" altLang="nb-NO" b="1" smtClean="0"/>
              <a:t>HVILKEN ERFARING HAR DE MED RUSMIDLER?</a:t>
            </a:r>
          </a:p>
        </p:txBody>
      </p:sp>
    </p:spTree>
    <p:extLst>
      <p:ext uri="{BB962C8B-B14F-4D97-AF65-F5344CB8AC3E}">
        <p14:creationId xmlns:p14="http://schemas.microsoft.com/office/powerpoint/2010/main" val="32993473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oleois\Pictures\Godteri canna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3964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oleois\Pictures\kake cannabi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93790"/>
            <a:ext cx="5256584" cy="695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26478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4785"/>
            <a:ext cx="9134639" cy="476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73125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107504" y="188640"/>
            <a:ext cx="8856984" cy="6480720"/>
          </a:xfrm>
        </p:spPr>
        <p:txBody>
          <a:bodyPr>
            <a:normAutofit/>
          </a:bodyPr>
          <a:lstStyle/>
          <a:p>
            <a:pPr marL="0" indent="0" algn="ctr">
              <a:buNone/>
            </a:pPr>
            <a:r>
              <a:rPr lang="nb-NO" sz="2400" b="1" dirty="0" smtClean="0"/>
              <a:t>Det ser ut som godteri og er pakket som godteri.</a:t>
            </a:r>
            <a:endParaRPr lang="nb-NO" sz="2400" b="1" dirty="0"/>
          </a:p>
          <a:p>
            <a:pPr marL="0" indent="0" algn="ctr">
              <a:buNone/>
            </a:pPr>
            <a:r>
              <a:rPr lang="nb-NO" sz="2400" dirty="0" smtClean="0"/>
              <a:t>Det er ingen kvalitetskontroll av styrkegrad/konsentrasjon av  THC  og derfor kan brukeren oppleve både hallusinasjoner, magekramper, oppkast. Derfor oppfordres foreldre til å følge med på varedeklarasjonen på det barna spiser. På forrige bildet ser vi peanøtt smør og kjærlighet på pinne inneholdende THC.</a:t>
            </a:r>
            <a:endParaRPr lang="nb-NO" sz="2400" dirty="0"/>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2809045"/>
            <a:ext cx="5688632" cy="3945649"/>
          </a:xfrm>
          <a:prstGeom prst="rect">
            <a:avLst/>
          </a:prstGeom>
        </p:spPr>
      </p:pic>
    </p:spTree>
    <p:extLst>
      <p:ext uri="{BB962C8B-B14F-4D97-AF65-F5344CB8AC3E}">
        <p14:creationId xmlns:p14="http://schemas.microsoft.com/office/powerpoint/2010/main" val="5673546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 </a:t>
            </a:r>
            <a:r>
              <a:rPr lang="nb-NO" dirty="0" smtClean="0"/>
              <a:t/>
            </a:r>
            <a:br>
              <a:rPr lang="nb-NO" dirty="0" smtClean="0"/>
            </a:br>
            <a:r>
              <a:rPr lang="nb-NO" b="1" dirty="0" smtClean="0"/>
              <a:t>Pure </a:t>
            </a:r>
            <a:r>
              <a:rPr lang="nb-NO" b="1" dirty="0"/>
              <a:t>Cannabis CBD Oil </a:t>
            </a:r>
            <a:r>
              <a:rPr lang="nb-NO" dirty="0"/>
              <a:t/>
            </a:r>
            <a:br>
              <a:rPr lang="nb-NO" dirty="0"/>
            </a:br>
            <a:r>
              <a:rPr lang="nb-NO" b="1" dirty="0"/>
              <a:t>Legal and Worldwide Shipping</a:t>
            </a:r>
            <a:r>
              <a:rPr lang="nb-NO" dirty="0"/>
              <a:t/>
            </a:r>
            <a:br>
              <a:rPr lang="nb-NO" dirty="0"/>
            </a:br>
            <a:endParaRPr lang="nb-NO" dirty="0"/>
          </a:p>
        </p:txBody>
      </p:sp>
      <p:sp>
        <p:nvSpPr>
          <p:cNvPr id="3" name="Plassholder for innhold 2"/>
          <p:cNvSpPr>
            <a:spLocks noGrp="1"/>
          </p:cNvSpPr>
          <p:nvPr>
            <p:ph idx="1"/>
          </p:nvPr>
        </p:nvSpPr>
        <p:spPr/>
        <p:txBody>
          <a:bodyPr>
            <a:normAutofit/>
          </a:bodyPr>
          <a:lstStyle/>
          <a:p>
            <a:pPr lvl="0"/>
            <a:r>
              <a:rPr lang="nb-NO" sz="1800" dirty="0" smtClean="0"/>
              <a:t>CBD </a:t>
            </a:r>
            <a:r>
              <a:rPr lang="nb-NO" sz="1800" dirty="0" err="1"/>
              <a:t>short</a:t>
            </a:r>
            <a:r>
              <a:rPr lang="nb-NO" sz="1800" dirty="0"/>
              <a:t> for </a:t>
            </a:r>
            <a:r>
              <a:rPr lang="nb-NO" sz="1800" dirty="0" err="1"/>
              <a:t>Cannabidiol</a:t>
            </a:r>
            <a:r>
              <a:rPr lang="nb-NO" sz="1800" dirty="0"/>
              <a:t> is a </a:t>
            </a:r>
            <a:r>
              <a:rPr lang="nb-NO" sz="1800" dirty="0" err="1"/>
              <a:t>substance</a:t>
            </a:r>
            <a:r>
              <a:rPr lang="nb-NO" sz="1800" dirty="0"/>
              <a:t> </a:t>
            </a:r>
            <a:r>
              <a:rPr lang="nb-NO" sz="1800" dirty="0" err="1"/>
              <a:t>extracted</a:t>
            </a:r>
            <a:r>
              <a:rPr lang="nb-NO" sz="1800" dirty="0"/>
              <a:t> from </a:t>
            </a:r>
            <a:r>
              <a:rPr lang="nb-NO" sz="1800" dirty="0" err="1"/>
              <a:t>the</a:t>
            </a:r>
            <a:r>
              <a:rPr lang="nb-NO" sz="1800" dirty="0"/>
              <a:t> hempplant. The medical </a:t>
            </a:r>
            <a:r>
              <a:rPr lang="nb-NO" sz="1800" dirty="0" err="1"/>
              <a:t>effects</a:t>
            </a:r>
            <a:r>
              <a:rPr lang="nb-NO" sz="1800" dirty="0"/>
              <a:t> </a:t>
            </a:r>
            <a:r>
              <a:rPr lang="nb-NO" sz="1800" dirty="0" err="1"/>
              <a:t>of</a:t>
            </a:r>
            <a:r>
              <a:rPr lang="nb-NO" sz="1800" dirty="0"/>
              <a:t> CBD </a:t>
            </a:r>
            <a:r>
              <a:rPr lang="nb-NO" sz="1800" dirty="0" err="1"/>
              <a:t>are</a:t>
            </a:r>
            <a:r>
              <a:rPr lang="nb-NO" sz="1800" dirty="0"/>
              <a:t> </a:t>
            </a:r>
            <a:r>
              <a:rPr lang="nb-NO" sz="1800" dirty="0" err="1"/>
              <a:t>significant</a:t>
            </a:r>
            <a:r>
              <a:rPr lang="nb-NO" sz="1800" dirty="0"/>
              <a:t>. CBD </a:t>
            </a:r>
            <a:r>
              <a:rPr lang="nb-NO" sz="1800" dirty="0" err="1"/>
              <a:t>does</a:t>
            </a:r>
            <a:r>
              <a:rPr lang="nb-NO" sz="1800" dirty="0"/>
              <a:t> not </a:t>
            </a:r>
            <a:r>
              <a:rPr lang="nb-NO" sz="1800" dirty="0" err="1"/>
              <a:t>produce</a:t>
            </a:r>
            <a:r>
              <a:rPr lang="nb-NO" sz="1800" dirty="0"/>
              <a:t> </a:t>
            </a:r>
            <a:r>
              <a:rPr lang="nb-NO" sz="1800" dirty="0" err="1"/>
              <a:t>any</a:t>
            </a:r>
            <a:r>
              <a:rPr lang="nb-NO" sz="1800" dirty="0"/>
              <a:t> </a:t>
            </a:r>
            <a:r>
              <a:rPr lang="nb-NO" sz="1800" dirty="0" err="1"/>
              <a:t>psychoactive</a:t>
            </a:r>
            <a:r>
              <a:rPr lang="nb-NO" sz="1800" dirty="0"/>
              <a:t> </a:t>
            </a:r>
            <a:r>
              <a:rPr lang="nb-NO" sz="1800" dirty="0" err="1"/>
              <a:t>effects</a:t>
            </a:r>
            <a:r>
              <a:rPr lang="nb-NO" sz="1800" dirty="0"/>
              <a:t> like THC. People do not </a:t>
            </a:r>
            <a:r>
              <a:rPr lang="nb-NO" sz="1800" dirty="0" err="1"/>
              <a:t>get</a:t>
            </a:r>
            <a:r>
              <a:rPr lang="nb-NO" sz="1800" dirty="0"/>
              <a:t> a "</a:t>
            </a:r>
            <a:r>
              <a:rPr lang="nb-NO" sz="1800" dirty="0" err="1"/>
              <a:t>stoned</a:t>
            </a:r>
            <a:r>
              <a:rPr lang="nb-NO" sz="1800" dirty="0"/>
              <a:t>" </a:t>
            </a:r>
            <a:r>
              <a:rPr lang="nb-NO" sz="1800" dirty="0" err="1"/>
              <a:t>feel</a:t>
            </a:r>
            <a:r>
              <a:rPr lang="nb-NO" sz="1800" dirty="0"/>
              <a:t> </a:t>
            </a:r>
            <a:r>
              <a:rPr lang="nb-NO" sz="1800" dirty="0" err="1"/>
              <a:t>when</a:t>
            </a:r>
            <a:r>
              <a:rPr lang="nb-NO" sz="1800" dirty="0"/>
              <a:t> </a:t>
            </a:r>
            <a:r>
              <a:rPr lang="nb-NO" sz="1800" dirty="0" err="1"/>
              <a:t>using</a:t>
            </a:r>
            <a:r>
              <a:rPr lang="nb-NO" sz="1800" dirty="0"/>
              <a:t> CBD oil.</a:t>
            </a:r>
          </a:p>
          <a:p>
            <a:r>
              <a:rPr lang="nb-NO" sz="1800" dirty="0"/>
              <a:t>CBD oil </a:t>
            </a:r>
            <a:r>
              <a:rPr lang="nb-NO" sz="1800" dirty="0" err="1"/>
              <a:t>can</a:t>
            </a:r>
            <a:r>
              <a:rPr lang="nb-NO" sz="1800" dirty="0"/>
              <a:t> be used by all human </a:t>
            </a:r>
            <a:r>
              <a:rPr lang="nb-NO" sz="1800" dirty="0" err="1"/>
              <a:t>beings</a:t>
            </a:r>
            <a:r>
              <a:rPr lang="nb-NO" sz="1800" dirty="0"/>
              <a:t> </a:t>
            </a:r>
            <a:r>
              <a:rPr lang="nb-NO" sz="1800" dirty="0" err="1"/>
              <a:t>of</a:t>
            </a:r>
            <a:r>
              <a:rPr lang="nb-NO" sz="1800" dirty="0"/>
              <a:t> </a:t>
            </a:r>
            <a:r>
              <a:rPr lang="nb-NO" sz="1800" dirty="0" err="1"/>
              <a:t>every</a:t>
            </a:r>
            <a:r>
              <a:rPr lang="nb-NO" sz="1800" dirty="0"/>
              <a:t> age. Even </a:t>
            </a:r>
            <a:r>
              <a:rPr lang="nb-NO" sz="1800" dirty="0" err="1"/>
              <a:t>infants</a:t>
            </a:r>
            <a:r>
              <a:rPr lang="nb-NO" sz="1800" dirty="0"/>
              <a:t> and </a:t>
            </a:r>
            <a:r>
              <a:rPr lang="nb-NO" sz="1800" dirty="0" err="1"/>
              <a:t>animals</a:t>
            </a:r>
            <a:r>
              <a:rPr lang="nb-NO" sz="1800" dirty="0"/>
              <a:t> </a:t>
            </a:r>
            <a:r>
              <a:rPr lang="nb-NO" sz="1800" dirty="0" err="1"/>
              <a:t>can</a:t>
            </a:r>
            <a:r>
              <a:rPr lang="nb-NO" sz="1800" dirty="0"/>
              <a:t> </a:t>
            </a:r>
            <a:r>
              <a:rPr lang="nb-NO" sz="1800" dirty="0" err="1"/>
              <a:t>use</a:t>
            </a:r>
            <a:r>
              <a:rPr lang="nb-NO" sz="1800" dirty="0"/>
              <a:t> CBD oil </a:t>
            </a:r>
            <a:r>
              <a:rPr lang="nb-NO" sz="1800" dirty="0" err="1"/>
              <a:t>safely</a:t>
            </a:r>
            <a:r>
              <a:rPr lang="nb-NO" sz="1800" dirty="0"/>
              <a:t> for medical purposes. CBD oil has </a:t>
            </a:r>
            <a:r>
              <a:rPr lang="nb-NO" sz="1800" dirty="0" err="1"/>
              <a:t>no</a:t>
            </a:r>
            <a:r>
              <a:rPr lang="nb-NO" sz="1800" dirty="0"/>
              <a:t> </a:t>
            </a:r>
            <a:r>
              <a:rPr lang="nb-NO" sz="1800" dirty="0" err="1"/>
              <a:t>known</a:t>
            </a:r>
            <a:r>
              <a:rPr lang="nb-NO" sz="1800" dirty="0"/>
              <a:t> </a:t>
            </a:r>
            <a:r>
              <a:rPr lang="nb-NO" sz="1800" dirty="0" err="1"/>
              <a:t>adverse</a:t>
            </a:r>
            <a:r>
              <a:rPr lang="nb-NO" sz="1800" dirty="0"/>
              <a:t> side </a:t>
            </a:r>
            <a:r>
              <a:rPr lang="nb-NO" sz="1800" dirty="0" err="1"/>
              <a:t>effects</a:t>
            </a:r>
            <a:r>
              <a:rPr lang="nb-NO" sz="1800" dirty="0"/>
              <a:t>. Our </a:t>
            </a:r>
            <a:r>
              <a:rPr lang="nb-NO" sz="1800" dirty="0" err="1"/>
              <a:t>Golyoli</a:t>
            </a:r>
            <a:r>
              <a:rPr lang="nb-NO" sz="1800" dirty="0"/>
              <a:t> CBD oil is 100% natural, </a:t>
            </a:r>
            <a:r>
              <a:rPr lang="nb-NO" sz="1800" dirty="0" err="1"/>
              <a:t>no</a:t>
            </a:r>
            <a:r>
              <a:rPr lang="nb-NO" sz="1800" dirty="0"/>
              <a:t> additives or preservatives </a:t>
            </a:r>
            <a:r>
              <a:rPr lang="nb-NO" sz="1800" dirty="0" err="1"/>
              <a:t>are</a:t>
            </a:r>
            <a:r>
              <a:rPr lang="nb-NO" sz="1800" dirty="0"/>
              <a:t> </a:t>
            </a:r>
            <a:r>
              <a:rPr lang="nb-NO" sz="1800" dirty="0" err="1"/>
              <a:t>added</a:t>
            </a:r>
            <a:r>
              <a:rPr lang="nb-NO" sz="1800" dirty="0"/>
              <a:t> and </a:t>
            </a:r>
            <a:r>
              <a:rPr lang="nb-NO" sz="1800" dirty="0" err="1"/>
              <a:t>it's</a:t>
            </a:r>
            <a:r>
              <a:rPr lang="nb-NO" sz="1800" dirty="0"/>
              <a:t> Non GMO. The CBD </a:t>
            </a:r>
            <a:r>
              <a:rPr lang="nb-NO" sz="1800" dirty="0" err="1"/>
              <a:t>extract</a:t>
            </a:r>
            <a:r>
              <a:rPr lang="nb-NO" sz="1800" dirty="0"/>
              <a:t> is </a:t>
            </a:r>
            <a:r>
              <a:rPr lang="nb-NO" sz="1800" dirty="0" err="1"/>
              <a:t>diluted</a:t>
            </a:r>
            <a:r>
              <a:rPr lang="nb-NO" sz="1800" dirty="0"/>
              <a:t> </a:t>
            </a:r>
            <a:r>
              <a:rPr lang="nb-NO" sz="1800" dirty="0" err="1"/>
              <a:t>with</a:t>
            </a:r>
            <a:r>
              <a:rPr lang="nb-NO" sz="1800" dirty="0"/>
              <a:t> natural </a:t>
            </a:r>
            <a:r>
              <a:rPr lang="nb-NO" sz="1800" dirty="0" err="1"/>
              <a:t>olive</a:t>
            </a:r>
            <a:r>
              <a:rPr lang="nb-NO" sz="1800" dirty="0"/>
              <a:t> oil.</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652313"/>
            <a:ext cx="4263474" cy="2088232"/>
          </a:xfrm>
          <a:prstGeom prst="rect">
            <a:avLst/>
          </a:prstGeom>
        </p:spPr>
      </p:pic>
      <p:pic>
        <p:nvPicPr>
          <p:cNvPr id="5" name="Bild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5184"/>
            <a:ext cx="1517030" cy="1732159"/>
          </a:xfrm>
          <a:prstGeom prst="rect">
            <a:avLst/>
          </a:prstGeom>
        </p:spPr>
      </p:pic>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4740367"/>
            <a:ext cx="1861162" cy="2125092"/>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6136" y="3573016"/>
            <a:ext cx="3216405" cy="2701156"/>
          </a:xfrm>
          <a:prstGeom prst="rect">
            <a:avLst/>
          </a:prstGeom>
        </p:spPr>
      </p:pic>
    </p:spTree>
    <p:extLst>
      <p:ext uri="{BB962C8B-B14F-4D97-AF65-F5344CB8AC3E}">
        <p14:creationId xmlns:p14="http://schemas.microsoft.com/office/powerpoint/2010/main" val="34403423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p:cNvSpPr txBox="1"/>
          <p:nvPr/>
        </p:nvSpPr>
        <p:spPr>
          <a:xfrm>
            <a:off x="279160" y="1031215"/>
            <a:ext cx="3257088" cy="861774"/>
          </a:xfrm>
          <a:prstGeom prst="rect">
            <a:avLst/>
          </a:prstGeom>
          <a:noFill/>
        </p:spPr>
        <p:txBody>
          <a:bodyPr wrap="square" rtlCol="0">
            <a:spAutoFit/>
          </a:bodyPr>
          <a:lstStyle/>
          <a:p>
            <a:endParaRPr lang="nb-NO" dirty="0" smtClean="0"/>
          </a:p>
          <a:p>
            <a:r>
              <a:rPr lang="nb-NO" sz="3200" b="1" dirty="0" smtClean="0"/>
              <a:t>FOREBYGGING</a:t>
            </a:r>
            <a:endParaRPr lang="nb-NO" sz="3200" b="1" dirty="0"/>
          </a:p>
        </p:txBody>
      </p:sp>
      <p:cxnSp>
        <p:nvCxnSpPr>
          <p:cNvPr id="9" name="Rett linje 8"/>
          <p:cNvCxnSpPr/>
          <p:nvPr/>
        </p:nvCxnSpPr>
        <p:spPr>
          <a:xfrm>
            <a:off x="1907704" y="1844824"/>
            <a:ext cx="1152128" cy="13681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3059832" y="3212976"/>
            <a:ext cx="0" cy="20162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Rett linje 12"/>
          <p:cNvCxnSpPr/>
          <p:nvPr/>
        </p:nvCxnSpPr>
        <p:spPr>
          <a:xfrm flipH="1">
            <a:off x="5436096" y="1700808"/>
            <a:ext cx="1152128" cy="15121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Rett linje 14"/>
          <p:cNvCxnSpPr/>
          <p:nvPr/>
        </p:nvCxnSpPr>
        <p:spPr>
          <a:xfrm>
            <a:off x="5436096" y="3212976"/>
            <a:ext cx="0" cy="2016224"/>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kstSylinder 15"/>
          <p:cNvSpPr txBox="1"/>
          <p:nvPr/>
        </p:nvSpPr>
        <p:spPr>
          <a:xfrm>
            <a:off x="5458936" y="1266994"/>
            <a:ext cx="3021981" cy="584775"/>
          </a:xfrm>
          <a:prstGeom prst="rect">
            <a:avLst/>
          </a:prstGeom>
          <a:noFill/>
        </p:spPr>
        <p:txBody>
          <a:bodyPr wrap="none" rtlCol="0">
            <a:spAutoFit/>
          </a:bodyPr>
          <a:lstStyle/>
          <a:p>
            <a:r>
              <a:rPr lang="nb-NO" sz="3200" b="1" dirty="0" smtClean="0"/>
              <a:t>REHABILITERING</a:t>
            </a:r>
            <a:endParaRPr lang="nb-NO" sz="3200" b="1" dirty="0"/>
          </a:p>
        </p:txBody>
      </p:sp>
      <p:sp>
        <p:nvSpPr>
          <p:cNvPr id="18" name="TekstSylinder 17"/>
          <p:cNvSpPr txBox="1"/>
          <p:nvPr/>
        </p:nvSpPr>
        <p:spPr>
          <a:xfrm>
            <a:off x="3347864" y="3717032"/>
            <a:ext cx="1872208" cy="584775"/>
          </a:xfrm>
          <a:prstGeom prst="rect">
            <a:avLst/>
          </a:prstGeom>
          <a:noFill/>
        </p:spPr>
        <p:txBody>
          <a:bodyPr wrap="square" rtlCol="0">
            <a:spAutoFit/>
          </a:bodyPr>
          <a:lstStyle/>
          <a:p>
            <a:pPr algn="ctr"/>
            <a:r>
              <a:rPr lang="nb-NO" sz="3200" b="1" dirty="0" smtClean="0"/>
              <a:t>STRAFF</a:t>
            </a:r>
            <a:endParaRPr lang="nb-NO" sz="3200" b="1" dirty="0"/>
          </a:p>
        </p:txBody>
      </p:sp>
      <p:sp>
        <p:nvSpPr>
          <p:cNvPr id="19" name="Ellipse 18"/>
          <p:cNvSpPr/>
          <p:nvPr/>
        </p:nvSpPr>
        <p:spPr>
          <a:xfrm>
            <a:off x="1187624" y="2456892"/>
            <a:ext cx="2808312" cy="900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
        <p:nvSpPr>
          <p:cNvPr id="20" name="Ellipse 19"/>
          <p:cNvSpPr/>
          <p:nvPr/>
        </p:nvSpPr>
        <p:spPr>
          <a:xfrm>
            <a:off x="4932040" y="2468234"/>
            <a:ext cx="2592288" cy="888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
        <p:nvSpPr>
          <p:cNvPr id="21" name="Ellipse 20"/>
          <p:cNvSpPr/>
          <p:nvPr/>
        </p:nvSpPr>
        <p:spPr>
          <a:xfrm>
            <a:off x="1547664" y="4725144"/>
            <a:ext cx="568863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FLERFAGLIG</a:t>
            </a:r>
          </a:p>
          <a:p>
            <a:pPr algn="ctr"/>
            <a:r>
              <a:rPr lang="nb-NO" dirty="0" smtClean="0"/>
              <a:t>SAMHANDLENDE</a:t>
            </a:r>
            <a:endParaRPr lang="nb-NO" dirty="0"/>
          </a:p>
        </p:txBody>
      </p:sp>
    </p:spTree>
    <p:extLst>
      <p:ext uri="{BB962C8B-B14F-4D97-AF65-F5344CB8AC3E}">
        <p14:creationId xmlns:p14="http://schemas.microsoft.com/office/powerpoint/2010/main" val="340440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TotalTime>
  <Words>2288</Words>
  <Application>Microsoft Office PowerPoint</Application>
  <PresentationFormat>Skjermfremvisning (4:3)</PresentationFormat>
  <Paragraphs>479</Paragraphs>
  <Slides>95</Slides>
  <Notes>7</Notes>
  <HiddenSlides>0</HiddenSlides>
  <MMClips>0</MMClips>
  <ScaleCrop>false</ScaleCrop>
  <HeadingPairs>
    <vt:vector size="6" baseType="variant">
      <vt:variant>
        <vt:lpstr>Tema</vt:lpstr>
      </vt:variant>
      <vt:variant>
        <vt:i4>1</vt:i4>
      </vt:variant>
      <vt:variant>
        <vt:lpstr>Innebygde OLE-servere</vt:lpstr>
      </vt:variant>
      <vt:variant>
        <vt:i4>1</vt:i4>
      </vt:variant>
      <vt:variant>
        <vt:lpstr>Lysbildetitler</vt:lpstr>
      </vt:variant>
      <vt:variant>
        <vt:i4>95</vt:i4>
      </vt:variant>
    </vt:vector>
  </HeadingPairs>
  <TitlesOfParts>
    <vt:vector size="97" baseType="lpstr">
      <vt:lpstr>Office-tema</vt:lpstr>
      <vt:lpstr>Punktgrafikkbilde</vt:lpstr>
      <vt:lpstr>GARDERMOEN</vt:lpstr>
      <vt:lpstr>DET NYTTER Å BRY SEG-</vt:lpstr>
      <vt:lpstr>PowerPoint-presentasjon</vt:lpstr>
      <vt:lpstr>DET FINNES IKKE VERSTINGER BLANT UNGDOMMEN. DET FINNES BARE UNGE MENNESKER SOM HAR KOMMET SKJEVT UT I LIVET</vt:lpstr>
      <vt:lpstr> Joint;  1 dollar  ved kjøp et skipass i Rockey Mountens   </vt:lpstr>
      <vt:lpstr>PowerPoint-presentasjon</vt:lpstr>
      <vt:lpstr>PowerPoint-presentasjon</vt:lpstr>
      <vt:lpstr>PowerPoint-presentasjon</vt:lpstr>
      <vt:lpstr>DAGENS UNGE  HVA VET DE OM RUSMIDLER?  HVILKEN ERFARING HAR DE MED RUSMIDLER?</vt:lpstr>
      <vt:lpstr>PowerPoint-presentasjon</vt:lpstr>
      <vt:lpstr>PowerPoint-presentasjon</vt:lpstr>
      <vt:lpstr>PowerPoint-presentasjon</vt:lpstr>
      <vt:lpstr>PowerPoint-presentasjon</vt:lpstr>
      <vt:lpstr>HVORFOR BRUKER MANGE CANNABIS?  HVA ER BRA MED HASJISJ RØYKING?  HVA FÅR EN CANNABIS RØYKER SOM ANDRE IKKE FÅR?</vt:lpstr>
      <vt:lpstr>PowerPoint-presentasjon</vt:lpstr>
      <vt:lpstr>PowerPoint-presentasjon</vt:lpstr>
      <vt:lpstr>Kap. V. Straff og inndragning m.m</vt:lpstr>
      <vt:lpstr>PowerPoint-presentasjon</vt:lpstr>
      <vt:lpstr>PowerPoint-presentasjon</vt:lpstr>
      <vt:lpstr>UNG I OSLO – UNDERSØKELSENE TROLIG REPRESENTATIV FOR UNGDOM I HELE LANDET</vt:lpstr>
      <vt:lpstr>VÅR STREITE UNGDOMSGENERASJON FIKSER ALT – UNNTATT DET VIKTIGSTE</vt:lpstr>
      <vt:lpstr>DET ER IKKE NOE OPPRØR BLANT UNGDOM LENGER</vt:lpstr>
      <vt:lpstr>Det er ikke noe galt med dagens unge,   de er kun et produkt av den verden de har vokst opp i.</vt:lpstr>
      <vt:lpstr>UTFORSKNINGSÅRENE 13 – 17 ÅR</vt:lpstr>
      <vt:lpstr>PowerPoint-presentasjon</vt:lpstr>
      <vt:lpstr>PowerPoint-presentasjon</vt:lpstr>
      <vt:lpstr>Forskning viser at bruk av alkohol og narkotika bør ses i sammenheng, blant annet fordi tidlig alkoholdebut øker risikoen for bruk av narkotika  Undersøkelser viser dessuten at blandingsmisbruk av flere rusmidler samtidig er mest utbredt blant rusmisbrukerne i Norge. ( Sosial og Helsedirektoratets; Veileder for kommunal rusmiddelpolitisk handlingsplan, april 2006)</vt:lpstr>
      <vt:lpstr>DEBUTALDER ALKOHOL hvor mye drikker de når de er 19 år </vt:lpstr>
      <vt:lpstr>PowerPoint-presentasjon</vt:lpstr>
      <vt:lpstr>PowerPoint-presentasjon</vt:lpstr>
      <vt:lpstr>Det er et paradoks at det i Norge er skattefritt å by på alkohol på julebordet, mens arbeidsgivere må skatte av det dersom de sponser sine medarbeidere med trening. </vt:lpstr>
      <vt:lpstr>Hvem skaper press situasjonene?</vt:lpstr>
      <vt:lpstr>1 av 10 fikk karakteren 1 Grunnskolen produserer 6000 til 7000 elever årlig som neppe fikser videregående </vt:lpstr>
      <vt:lpstr>PowerPoint-presentasjon</vt:lpstr>
      <vt:lpstr>Det er en klar sammenheng mellom manglende videregående skolegang og helseproblemer, ruslidelser og dårligere levekår senere i livet</vt:lpstr>
      <vt:lpstr>PowerPoint-presentasjon</vt:lpstr>
      <vt:lpstr>PowerPoint-presentasjon</vt:lpstr>
      <vt:lpstr>STØRSTE RUSPROBLEM I NORGE er knyttet til;</vt:lpstr>
      <vt:lpstr>Lurer guttene til å kle av seg, før de presser dem for penger </vt:lpstr>
      <vt:lpstr>Nettmobbing er i ferd med å bli et stort samfunnsproblem med dagens utvikling av sosiale medier.  «Folk legger ut mye drøyere bilder av seg selv på Snapchat, det blir borte etter noen sekunder. Det er mange gutter som lurer jenter til å ta bilder der de er lettkledde og så tar de screenshots og sier «du får aldri det igjen».          Gutt (14)   </vt:lpstr>
      <vt:lpstr>FILMER SEX PÅ FEST OG LEGGER  UT PÅ SOSIALE MEDIER</vt:lpstr>
      <vt:lpstr>FORSKJELLIGE FORMER FOR ENSOMHET?   ENSOM PÅ FACEBOOK   GJENNOM FACEBOOK, INSTAGRAM OG ANDRE SOSIALE MEDIER VISER UNGE SEG FREM OG FÅR RESPONS   GJENNOM LIKES OG KOMMENTARER.  BLIR DE EKSPONERT FOR ANDRES TILSYNELATENDE VELLYKKETHET.  HVA SKJER OM DU IKKE FÅR LIKES ELLER KOMMENTARER?</vt:lpstr>
      <vt:lpstr>I 2014 FIKK NESTEN 350 000 NORDMENN SKREVET UT RESEPT PÅ ANTIDEPRESSIVA.   I ALDERSGRUPPEN 10 – 19 ÅR HAR DET VÆRT EN ØKNING PÅ RUNDT 30 PROSENT FRA 2006   I SAMME PERIODE HAR ANTALLET BRUKERE I ALDERSGRUPPEN 20 – 29 ÅR ØKT MED RUNDT 20 PROSENT   (tall fra reseptregisteret)</vt:lpstr>
      <vt:lpstr>PowerPoint-presentasjon</vt:lpstr>
      <vt:lpstr>SAMFUNNSDEBATTEN   Bør i større grad fokusere på hva vi kan gjøre for ungdommen, ikke hva vi skal gjøre med dem.</vt:lpstr>
      <vt:lpstr>PowerPoint-presentasjon</vt:lpstr>
      <vt:lpstr>PowerPoint-presentasjon</vt:lpstr>
      <vt:lpstr>PowerPoint-presentasjon</vt:lpstr>
      <vt:lpstr>PowerPoint-presentasjon</vt:lpstr>
      <vt:lpstr>PowerPoint-presentasjon</vt:lpstr>
      <vt:lpstr>CANNABIS</vt:lpstr>
      <vt:lpstr>PowerPoint-presentasjon</vt:lpstr>
      <vt:lpstr>PowerPoint-presentasjon</vt:lpstr>
      <vt:lpstr>PowerPoint-presentasjon</vt:lpstr>
      <vt:lpstr>PowerPoint-presentasjon</vt:lpstr>
      <vt:lpstr>THC</vt:lpstr>
      <vt:lpstr>Cannabistrender 2014   stor økning i antall marihuanabeslag og økende styrkegrad på hasj </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Eksempler på logoer på cannabis-plater</vt:lpstr>
      <vt:lpstr>Følgende grupper av stoffer regnes som narkotika</vt:lpstr>
      <vt:lpstr>PowerPoint-presentasjon</vt:lpstr>
      <vt:lpstr>PowerPoint-presentasjon</vt:lpstr>
      <vt:lpstr>   Vannløselig/ikke vannløselig.  Hvor gammel er du?/ved inntak Hva inntar du?/kvalitet Hvor ofte inntar du?/frekvens Hvor lenge har du brukt?/Starttidsp. Når inntar du?/arbeid/fri/helg (avstand mellom inntakstidspunkt og jobb)  Tåler du det?   </vt:lpstr>
      <vt:lpstr>PowerPoint-presentasjon</vt:lpstr>
      <vt:lpstr>Ruslidelse</vt:lpstr>
      <vt:lpstr>Bakgrunn for Narkotikalovgivningen</vt:lpstr>
      <vt:lpstr>MEDISINSK MARIHUANA</vt:lpstr>
      <vt:lpstr>MEDISINSK - ELLER POLITISK BEGRUNNET</vt:lpstr>
      <vt:lpstr>HVILKE SYKDOMMER, (USA)</vt:lpstr>
      <vt:lpstr>LEGER ARBEIDER UT I FRA FAKTA KUNNSKAP  ALLE LEGE ORGANISAJONENE ER NEGATIVE TIL MEDISINSK MARIHUANA  </vt:lpstr>
      <vt:lpstr>COLORADO - HISTORIKK</vt:lpstr>
      <vt:lpstr>HVA HAR DETTE FØRT TIL I 2014</vt:lpstr>
      <vt:lpstr>PowerPoint-presentasjon</vt:lpstr>
      <vt:lpstr>PowerPoint-presentasjon</vt:lpstr>
      <vt:lpstr>PowerPoint-presentasjon</vt:lpstr>
      <vt:lpstr>NORMAL DOSE</vt:lpstr>
      <vt:lpstr>PowerPoint-presentasjon</vt:lpstr>
      <vt:lpstr>PowerPoint-presentasjon</vt:lpstr>
      <vt:lpstr>PowerPoint-presentasjon</vt:lpstr>
      <vt:lpstr>PowerPoint-presentasjon</vt:lpstr>
      <vt:lpstr>  Pure Cannabis CBD Oil  Legal and Worldwide Shipping </vt:lpstr>
      <vt:lpstr>PowerPoint-presentasjon</vt:lpstr>
    </vt:vector>
  </TitlesOfParts>
  <Company>Politihøgskolen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DAGENS UNGE  HVA VET DE OM RUSMIDLER?  HVILKEN ERFARING HAR DE MED RUSMIDLER?</dc:title>
  <dc:creator>oleois</dc:creator>
  <cp:lastModifiedBy>oleois</cp:lastModifiedBy>
  <cp:revision>109</cp:revision>
  <dcterms:created xsi:type="dcterms:W3CDTF">2014-02-22T18:48:34Z</dcterms:created>
  <dcterms:modified xsi:type="dcterms:W3CDTF">2015-04-19T07:34:06Z</dcterms:modified>
</cp:coreProperties>
</file>